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2.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3.xml" ContentType="application/vnd.openxmlformats-officedocument.presentationml.tags+xml"/>
  <Override PartName="/ppt/notesSlides/notesSlide18.xml" ContentType="application/vnd.openxmlformats-officedocument.presentationml.notesSlide+xml"/>
  <Override PartName="/ppt/tags/tag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13.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493" r:id="rId5"/>
    <p:sldMasterId id="2147485523" r:id="rId6"/>
  </p:sldMasterIdLst>
  <p:notesMasterIdLst>
    <p:notesMasterId r:id="rId72"/>
  </p:notesMasterIdLst>
  <p:handoutMasterIdLst>
    <p:handoutMasterId r:id="rId73"/>
  </p:handoutMasterIdLst>
  <p:sldIdLst>
    <p:sldId id="2147478392" r:id="rId7"/>
    <p:sldId id="2147469724" r:id="rId8"/>
    <p:sldId id="2147478393" r:id="rId9"/>
    <p:sldId id="2147469726" r:id="rId10"/>
    <p:sldId id="2147478404" r:id="rId11"/>
    <p:sldId id="2147470156" r:id="rId12"/>
    <p:sldId id="2147478346" r:id="rId13"/>
    <p:sldId id="2147478348" r:id="rId14"/>
    <p:sldId id="2147478349" r:id="rId15"/>
    <p:sldId id="2147478350" r:id="rId16"/>
    <p:sldId id="2147478351" r:id="rId17"/>
    <p:sldId id="2076138086" r:id="rId18"/>
    <p:sldId id="2147478395" r:id="rId19"/>
    <p:sldId id="2147468679" r:id="rId20"/>
    <p:sldId id="2103812692" r:id="rId21"/>
    <p:sldId id="2123258710" r:id="rId22"/>
    <p:sldId id="2147478396" r:id="rId23"/>
    <p:sldId id="2147470166" r:id="rId24"/>
    <p:sldId id="2147478390" r:id="rId25"/>
    <p:sldId id="2076138493" r:id="rId26"/>
    <p:sldId id="2076137913" r:id="rId27"/>
    <p:sldId id="2147478397" r:id="rId28"/>
    <p:sldId id="10098" r:id="rId29"/>
    <p:sldId id="8589" r:id="rId30"/>
    <p:sldId id="2076137083" r:id="rId31"/>
    <p:sldId id="8602" r:id="rId32"/>
    <p:sldId id="10748" r:id="rId33"/>
    <p:sldId id="8603" r:id="rId34"/>
    <p:sldId id="10843" r:id="rId35"/>
    <p:sldId id="8604" r:id="rId36"/>
    <p:sldId id="2147478370" r:id="rId37"/>
    <p:sldId id="2076137049" r:id="rId38"/>
    <p:sldId id="2147469728" r:id="rId39"/>
    <p:sldId id="8605" r:id="rId40"/>
    <p:sldId id="2076136814" r:id="rId41"/>
    <p:sldId id="2076137136" r:id="rId42"/>
    <p:sldId id="8606" r:id="rId43"/>
    <p:sldId id="2147478385" r:id="rId44"/>
    <p:sldId id="1895" r:id="rId45"/>
    <p:sldId id="2147478386" r:id="rId46"/>
    <p:sldId id="2147478389" r:id="rId47"/>
    <p:sldId id="2147478388" r:id="rId48"/>
    <p:sldId id="2076138496" r:id="rId49"/>
    <p:sldId id="2147478398" r:id="rId50"/>
    <p:sldId id="8607" r:id="rId51"/>
    <p:sldId id="2076137110" r:id="rId52"/>
    <p:sldId id="2076137907" r:id="rId53"/>
    <p:sldId id="2076136047" r:id="rId54"/>
    <p:sldId id="2147478380" r:id="rId55"/>
    <p:sldId id="8571" r:id="rId56"/>
    <p:sldId id="2147478381" r:id="rId57"/>
    <p:sldId id="2076137329" r:id="rId58"/>
    <p:sldId id="2076138497" r:id="rId59"/>
    <p:sldId id="2076138078" r:id="rId60"/>
    <p:sldId id="2076138071" r:id="rId61"/>
    <p:sldId id="2076138072" r:id="rId62"/>
    <p:sldId id="2076137131" r:id="rId63"/>
    <p:sldId id="2147478401" r:id="rId64"/>
    <p:sldId id="2147478394" r:id="rId65"/>
    <p:sldId id="2147478384" r:id="rId66"/>
    <p:sldId id="2147478405" r:id="rId67"/>
    <p:sldId id="2147478407" r:id="rId68"/>
    <p:sldId id="2147478408" r:id="rId69"/>
    <p:sldId id="2147478402" r:id="rId70"/>
    <p:sldId id="2147478403" r:id="rId7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14D70C25-0413-A24B-B22A-8EE89C82326F}">
          <p14:sldIdLst>
            <p14:sldId id="2147478392"/>
            <p14:sldId id="2147469724"/>
            <p14:sldId id="2147478393"/>
            <p14:sldId id="2147469726"/>
            <p14:sldId id="2147478404"/>
            <p14:sldId id="2147470156"/>
            <p14:sldId id="2147478346"/>
            <p14:sldId id="2147478348"/>
            <p14:sldId id="2147478349"/>
            <p14:sldId id="2147478350"/>
            <p14:sldId id="2147478351"/>
            <p14:sldId id="2076138086"/>
            <p14:sldId id="2147478395"/>
            <p14:sldId id="2147468679"/>
            <p14:sldId id="2103812692"/>
            <p14:sldId id="2123258710"/>
            <p14:sldId id="2147478396"/>
            <p14:sldId id="2147470166"/>
            <p14:sldId id="2147478390"/>
            <p14:sldId id="2076138493"/>
            <p14:sldId id="2076137913"/>
            <p14:sldId id="2147478397"/>
            <p14:sldId id="10098"/>
            <p14:sldId id="8589"/>
            <p14:sldId id="2076137083"/>
            <p14:sldId id="8602"/>
            <p14:sldId id="10748"/>
            <p14:sldId id="8603"/>
            <p14:sldId id="10843"/>
            <p14:sldId id="8604"/>
            <p14:sldId id="2147478370"/>
            <p14:sldId id="2076137049"/>
            <p14:sldId id="2147469728"/>
            <p14:sldId id="8605"/>
            <p14:sldId id="2076136814"/>
            <p14:sldId id="2076137136"/>
            <p14:sldId id="8606"/>
            <p14:sldId id="2147478385"/>
            <p14:sldId id="1895"/>
            <p14:sldId id="2147478386"/>
            <p14:sldId id="2147478389"/>
            <p14:sldId id="2147478388"/>
            <p14:sldId id="2076138496"/>
            <p14:sldId id="2147478398"/>
            <p14:sldId id="8607"/>
            <p14:sldId id="2076137110"/>
            <p14:sldId id="2076137907"/>
            <p14:sldId id="2076136047"/>
            <p14:sldId id="2147478380"/>
            <p14:sldId id="8571"/>
            <p14:sldId id="2147478381"/>
            <p14:sldId id="2076137329"/>
            <p14:sldId id="2076138497"/>
            <p14:sldId id="2076138078"/>
            <p14:sldId id="2076138071"/>
            <p14:sldId id="2076138072"/>
            <p14:sldId id="2076137131"/>
            <p14:sldId id="2147478401"/>
            <p14:sldId id="2147478394"/>
            <p14:sldId id="2147478384"/>
            <p14:sldId id="2147478405"/>
            <p14:sldId id="2147478407"/>
            <p14:sldId id="2147478408"/>
            <p14:sldId id="2147478402"/>
            <p14:sldId id="2147478403"/>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84EE45E-723D-6DEC-E535-8D7896943437}" name="Galen Erickson (BRIDGE PARTNERS LLC)" initials="GE(PL" userId="Galen Erickson (BRIDGE PARTNERS LLC)" providerId="None"/>
  <p188:author id="{4AF200CB-1A08-C3CF-2084-EDB32CAA6E60}" name="Sparsh Agrawat" initials="SA" userId="S::spagrawa@microsoft.com::cceb62e1-d075-44d2-bf98-9116692f6c8c" providerId="AD"/>
  <p188:author id="{E158D9F6-B898-CBB5-B4DF-2120612FCC5A}" name="Donald McGill" initials="DM" userId="S::donaldmcgill@microsoft.com::8109e44f-452d-4f1f-8451-de5f39d87c1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7B0F"/>
    <a:srgbClr val="0F460F"/>
    <a:srgbClr val="0F980F"/>
    <a:srgbClr val="0F5E0F"/>
    <a:srgbClr val="0FB00F"/>
    <a:srgbClr val="4F9944"/>
    <a:srgbClr val="0F500F"/>
    <a:srgbClr val="525252"/>
    <a:srgbClr val="107C10"/>
    <a:srgbClr val="7FB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205" autoAdjust="0"/>
  </p:normalViewPr>
  <p:slideViewPr>
    <p:cSldViewPr snapToGrid="0">
      <p:cViewPr varScale="1">
        <p:scale>
          <a:sx n="59" d="100"/>
          <a:sy n="59" d="100"/>
        </p:scale>
        <p:origin x="621" y="27"/>
      </p:cViewPr>
      <p:guideLst>
        <p:guide orient="horz" pos="64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16" Type="http://schemas.openxmlformats.org/officeDocument/2006/relationships/slide" Target="slides/slide10.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commentAuthors" Target="commentAuthors.xml"/><Relationship Id="rId79" Type="http://schemas.microsoft.com/office/2016/11/relationships/changesInfo" Target="changesInfos/changesInfo1.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notesMaster" Target="notesMasters/notesMaster1.xml"/><Relationship Id="rId80"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ke Feije-Edelman" userId="da7ebb07-cf4d-484a-aaaf-f64641a4849b" providerId="ADAL" clId="{C10936A9-0670-4447-82B9-F56DAF5E0832}"/>
    <pc:docChg chg="custSel modSld">
      <pc:chgData name="Joke Feije-Edelman" userId="da7ebb07-cf4d-484a-aaaf-f64641a4849b" providerId="ADAL" clId="{C10936A9-0670-4447-82B9-F56DAF5E0832}" dt="2023-06-15T13:54:10.723" v="0" actId="478"/>
      <pc:docMkLst>
        <pc:docMk/>
      </pc:docMkLst>
      <pc:sldChg chg="delSp mod delAnim">
        <pc:chgData name="Joke Feije-Edelman" userId="da7ebb07-cf4d-484a-aaaf-f64641a4849b" providerId="ADAL" clId="{C10936A9-0670-4447-82B9-F56DAF5E0832}" dt="2023-06-15T13:54:10.723" v="0" actId="478"/>
        <pc:sldMkLst>
          <pc:docMk/>
          <pc:sldMk cId="3238734352" sldId="2147478401"/>
        </pc:sldMkLst>
        <pc:graphicFrameChg chg="del">
          <ac:chgData name="Joke Feije-Edelman" userId="da7ebb07-cf4d-484a-aaaf-f64641a4849b" providerId="ADAL" clId="{C10936A9-0670-4447-82B9-F56DAF5E0832}" dt="2023-06-15T13:54:10.723" v="0" actId="478"/>
          <ac:graphicFrameMkLst>
            <pc:docMk/>
            <pc:sldMk cId="3238734352" sldId="2147478401"/>
            <ac:graphicFrameMk id="5" creationId="{F1EB3AFA-BF99-CC16-082B-34C1D2D468D7}"/>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6/15/2023 12:02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6/15/2023 12:01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aka.ms/MSIXandWVD"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docs.microsoft.com/en-us/windows/msix/overview"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aka.ms/MSIXandWVD"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docs.microsoft.com/en-us/windows/msix/overview"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en-us/azure/virtual-desktop/apply-windows-license"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microsoft.com/en-us/azure/cloud-adoption-framework/scenarios/AVD/plan"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 I’m “presenter” and I want to welcome you to</a:t>
            </a:r>
            <a:r>
              <a:rPr lang="en-US" baseline="0"/>
              <a:t> the Azure Virtual Desktop Workshop for SMB partners. In this workshop we’ll provide a comprehensive overview of the Azure Virtual Desktop service. We’ll highlight the key considerations involved in migrating on-premises Virtual Desktop Infrastructure environments to the cloud, discuss options for using Citrix and VMware control planes as part of your migration and management process. </a:t>
            </a:r>
          </a:p>
          <a:p>
            <a:endParaRPr lang="en-US" baseline="0"/>
          </a:p>
          <a:p>
            <a:r>
              <a:rPr lang="en-US" baseline="0"/>
              <a:t>We’ll do a deep dive on the compute, networking, and storage options for building your Azure Virtual Desktop environment. And we’ll share best practices for operating and optimizing your Azure Virtual Desktop estate. We’ll take a short break and then we’ll give you access to a Hands-On Lab to give you direct experience provisioning, configuring, securing, and optimizing Azure Virtual Desktop components.</a:t>
            </a:r>
          </a:p>
          <a:p>
            <a:endParaRPr lang="en-US" baseline="0"/>
          </a:p>
          <a:p>
            <a:r>
              <a:rPr lang="en-US" baseline="0"/>
              <a:t>At the end of this workshop, we’ll give you tips on how to get started with your Azure Virtual Desktop implementation and point you to helpful resources for building your Azure Virtual Desktop skillset.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6/15/2023 12:01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068378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800">
                <a:effectLst/>
                <a:latin typeface="Calibri" panose="020F0502020204030204" pitchFamily="34" charset="0"/>
                <a:ea typeface="Calibri" panose="020F0502020204030204" pitchFamily="34" charset="0"/>
                <a:cs typeface="Arial" panose="020B0604020202020204" pitchFamily="34" charset="0"/>
              </a:rPr>
              <a:t>As with many cloud services, there are a shared set of security responsibilities. You have control and flexibility but with that comes responsibility.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800">
                <a:effectLst/>
                <a:latin typeface="Calibri" panose="020F0502020204030204" pitchFamily="34" charset="0"/>
                <a:ea typeface="Calibri" panose="020F0502020204030204" pitchFamily="34" charset="0"/>
                <a:cs typeface="Arial" panose="020B0604020202020204" pitchFamily="34" charset="0"/>
              </a:rPr>
              <a:t>If you are adopting Azure Virtual Desktop, it’s important to understand that while some components come already secured for your environment, there are other areas you will need to configure to fit your organization’s security needs.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800">
                <a:effectLst/>
                <a:latin typeface="Calibri" panose="020F0502020204030204" pitchFamily="34" charset="0"/>
                <a:ea typeface="Calibri" panose="020F0502020204030204" pitchFamily="34" charset="0"/>
                <a:cs typeface="Arial" panose="020B0604020202020204" pitchFamily="34" charset="0"/>
              </a:rPr>
              <a:t>This shows that compared to your existing on-prem VDI environment (left), with AVD in Azure - Microsoft's responsibility for security starts from the bottom up.</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800">
                <a:effectLst/>
                <a:latin typeface="Calibri" panose="020F0502020204030204" pitchFamily="34" charset="0"/>
                <a:ea typeface="Calibri" panose="020F0502020204030204" pitchFamily="34" charset="0"/>
                <a:cs typeface="Arial" panose="020B0604020202020204" pitchFamily="34" charset="0"/>
              </a:rPr>
              <a:t>We manage the physical datacenter facilities that make up Azure regions, availability zones etc., as well as all the physical infrastructure such as the network, storage, the hosts themselves including the hypervisor. We manage this as an evergreen service.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800">
                <a:effectLst/>
                <a:latin typeface="Calibri" panose="020F0502020204030204" pitchFamily="34" charset="0"/>
                <a:ea typeface="Calibri" panose="020F0502020204030204" pitchFamily="34" charset="0"/>
                <a:cs typeface="Arial" panose="020B0604020202020204" pitchFamily="34" charset="0"/>
              </a:rPr>
              <a:t>Then your responsibility starts from the operating system of VM upwards, so patching, application control, end user accessing devices and Identity security.</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800">
                <a:effectLst/>
                <a:latin typeface="Calibri" panose="020F0502020204030204" pitchFamily="34" charset="0"/>
                <a:ea typeface="Calibri" panose="020F0502020204030204" pitchFamily="34" charset="0"/>
                <a:cs typeface="Arial" panose="020B0604020202020204" pitchFamily="34" charset="0"/>
              </a:rPr>
              <a:t>Now we don’t leave you on your own to manage security for those items that are your responsibility we enable a whole host of security services, and we strongly recommend you apply them all where appropriate, and we shall now look at a number of these.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800">
                <a:effectLst/>
                <a:latin typeface="Calibri" panose="020F0502020204030204" pitchFamily="34" charset="0"/>
                <a:ea typeface="Calibri" panose="020F0502020204030204" pitchFamily="34" charset="0"/>
                <a:cs typeface="Arial" panose="020B0604020202020204" pitchFamily="34" charset="0"/>
              </a:rPr>
              <a:t>This is by no means an exhaustive list as we only have a short time period, but it will show you some areas to start thinking about in relation to security and AVD</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92364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Azure Virtual Desktop’s architecture allows employees to get a full Windows 11, Windows 10 and Microsoft 365 experience. You can use Azure services like Azure Active Directory and Microsoft Intune to focus your energy on securing, customizing, and optimizing the client experience instead of managing gateway, broker, and licensing servers.</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FBAE5BA-E874-4DE0-818E-DE55FF64B0A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57310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a:solidFill>
                  <a:srgbClr val="4C4C51"/>
                </a:solidFill>
                <a:effectLst/>
                <a:latin typeface="Segoe UI" panose="020B0502040204020203" pitchFamily="34" charset="0"/>
                <a:cs typeface="Segoe UI" panose="020B0502040204020203" pitchFamily="34" charset="0"/>
              </a:rPr>
              <a:t>Because AVD is part of the Azure Platform – it benefits from the comprehensive security capabilities Azure has to offer.</a:t>
            </a:r>
          </a:p>
          <a:p>
            <a:endParaRPr lang="en-US" sz="1800" b="0" i="0">
              <a:solidFill>
                <a:srgbClr val="4C4C51"/>
              </a:solidFill>
              <a:effectLst/>
              <a:latin typeface="Segoe UI" panose="020B0502040204020203" pitchFamily="34" charset="0"/>
              <a:cs typeface="Segoe UI" panose="020B0502040204020203" pitchFamily="34" charset="0"/>
            </a:endParaRPr>
          </a:p>
          <a:p>
            <a:r>
              <a:rPr lang="en-US" sz="1800" b="0" i="0">
                <a:solidFill>
                  <a:srgbClr val="4C4C51"/>
                </a:solidFill>
                <a:effectLst/>
                <a:latin typeface="Segoe UI" panose="020B0502040204020203" pitchFamily="34" charset="0"/>
                <a:cs typeface="Segoe UI" panose="020B0502040204020203" pitchFamily="34" charset="0"/>
              </a:rPr>
              <a:t>Azures security capabilities are tightly integrated and designed to work well together. </a:t>
            </a:r>
          </a:p>
          <a:p>
            <a:endParaRPr lang="en-US" sz="1800" b="0" i="0">
              <a:solidFill>
                <a:srgbClr val="4C4C51"/>
              </a:solidFill>
              <a:effectLst/>
              <a:latin typeface="Segoe UI" panose="020B0502040204020203" pitchFamily="34" charset="0"/>
              <a:cs typeface="Segoe UI" panose="020B0502040204020203" pitchFamily="34" charset="0"/>
            </a:endParaRPr>
          </a:p>
          <a:p>
            <a:r>
              <a:rPr lang="en-US" sz="1800" b="0" i="0">
                <a:solidFill>
                  <a:srgbClr val="4C4C51"/>
                </a:solidFill>
                <a:effectLst/>
                <a:latin typeface="Segoe UI" panose="020B0502040204020203" pitchFamily="34" charset="0"/>
                <a:cs typeface="Segoe UI" panose="020B0502040204020203" pitchFamily="34" charset="0"/>
              </a:rPr>
              <a:t>This means organizations can more easily take a 360 view of security on their virtual desktop deployments in Azure – looking across:</a:t>
            </a:r>
          </a:p>
          <a:p>
            <a:r>
              <a:rPr lang="en-US" sz="1800" b="0" i="0">
                <a:solidFill>
                  <a:srgbClr val="4C4C51"/>
                </a:solidFill>
                <a:effectLst/>
                <a:latin typeface="Segoe UI" panose="020B0502040204020203" pitchFamily="34" charset="0"/>
                <a:cs typeface="Segoe UI" panose="020B0502040204020203" pitchFamily="34" charset="0"/>
              </a:rPr>
              <a:t>	Identity, Session Host, Apps, Infrastructure, Networking, Data Protection</a:t>
            </a:r>
          </a:p>
          <a:p>
            <a:pPr marL="0" marR="0">
              <a:spcBef>
                <a:spcPts val="0"/>
              </a:spcBef>
              <a:spcAft>
                <a:spcPts val="0"/>
              </a:spcAft>
            </a:pPr>
            <a:endParaRPr lang="en-US" sz="1800">
              <a:effectLst/>
              <a:latin typeface="Segoe UI Light" panose="020B0502040204020203" pitchFamily="34" charset="0"/>
              <a:ea typeface="Calibri" panose="020F0502020204030204" pitchFamily="34" charset="0"/>
            </a:endParaRPr>
          </a:p>
          <a:p>
            <a:pPr marL="0" marR="0">
              <a:spcBef>
                <a:spcPts val="0"/>
              </a:spcBef>
              <a:spcAft>
                <a:spcPts val="0"/>
              </a:spcAft>
            </a:pPr>
            <a:r>
              <a:rPr lang="en-US" sz="1800">
                <a:effectLst/>
                <a:latin typeface="Segoe UI Light" panose="020B0502040204020203" pitchFamily="34" charset="0"/>
                <a:ea typeface="Calibri" panose="020F0502020204030204" pitchFamily="34" charset="0"/>
              </a:rPr>
              <a:t>Identity –with conditional access and multi-factor authentication, even if a username and password become compromised, attackers will till be denied access to your environment.</a:t>
            </a:r>
          </a:p>
          <a:p>
            <a:pPr marL="0" marR="0">
              <a:spcBef>
                <a:spcPts val="0"/>
              </a:spcBef>
              <a:spcAft>
                <a:spcPts val="0"/>
              </a:spcAft>
            </a:pPr>
            <a:endParaRPr lang="en-US" sz="1800">
              <a:effectLst/>
              <a:latin typeface="Segoe UI Light" panose="020B0502040204020203" pitchFamily="34" charset="0"/>
              <a:ea typeface="Calibri" panose="020F0502020204030204" pitchFamily="34" charset="0"/>
            </a:endParaRPr>
          </a:p>
          <a:p>
            <a:pPr marL="0" marR="0">
              <a:spcBef>
                <a:spcPts val="0"/>
              </a:spcBef>
              <a:spcAft>
                <a:spcPts val="0"/>
              </a:spcAft>
            </a:pPr>
            <a:r>
              <a:rPr lang="en-US" sz="1800">
                <a:effectLst/>
                <a:latin typeface="Segoe UI Light" panose="020B0502040204020203" pitchFamily="34" charset="0"/>
                <a:ea typeface="Calibri" panose="020F0502020204030204" pitchFamily="34" charset="0"/>
              </a:rPr>
              <a:t>Defender ATP includes our next generation anti-virus protection, which is enabled by default. We help you set up policies to manage security updates, and control device redirections, and set time limits to disconnect or log-off idle sessions.</a:t>
            </a:r>
          </a:p>
          <a:p>
            <a:pPr marL="0" marR="0">
              <a:spcBef>
                <a:spcPts val="0"/>
              </a:spcBef>
              <a:spcAft>
                <a:spcPts val="0"/>
              </a:spcAft>
            </a:pPr>
            <a:endParaRPr lang="en-US" sz="1800">
              <a:effectLst/>
              <a:latin typeface="Segoe UI Light" panose="020B0502040204020203" pitchFamily="34" charset="0"/>
              <a:ea typeface="Calibri" panose="020F0502020204030204" pitchFamily="34" charset="0"/>
            </a:endParaRPr>
          </a:p>
          <a:p>
            <a:pPr marL="0" marR="0">
              <a:spcBef>
                <a:spcPts val="0"/>
              </a:spcBef>
              <a:spcAft>
                <a:spcPts val="0"/>
              </a:spcAft>
            </a:pPr>
            <a:r>
              <a:rPr lang="en-US" sz="1800">
                <a:effectLst/>
                <a:latin typeface="Segoe UI Light" panose="020B0502040204020203" pitchFamily="34" charset="0"/>
                <a:ea typeface="Calibri" panose="020F0502020204030204" pitchFamily="34" charset="0"/>
              </a:rPr>
              <a:t>Apps – App Locker and Application Control give you the ability to control which apps can be used within your environment. </a:t>
            </a:r>
          </a:p>
          <a:p>
            <a:pPr marL="0" marR="0">
              <a:spcBef>
                <a:spcPts val="0"/>
              </a:spcBef>
              <a:spcAft>
                <a:spcPts val="0"/>
              </a:spcAft>
            </a:pPr>
            <a:endParaRPr lang="en-US" sz="1800">
              <a:effectLst/>
              <a:latin typeface="Segoe UI Light" panose="020B0502040204020203" pitchFamily="34" charset="0"/>
              <a:ea typeface="Calibri" panose="020F0502020204030204" pitchFamily="34" charset="0"/>
            </a:endParaRPr>
          </a:p>
          <a:p>
            <a:pPr marL="0" marR="0">
              <a:spcBef>
                <a:spcPts val="0"/>
              </a:spcBef>
              <a:spcAft>
                <a:spcPts val="0"/>
              </a:spcAft>
            </a:pPr>
            <a:r>
              <a:rPr lang="en-US" sz="1800">
                <a:effectLst/>
                <a:latin typeface="Segoe UI Light" panose="020B0502040204020203" pitchFamily="34" charset="0"/>
                <a:ea typeface="Calibri" panose="020F0502020204030204" pitchFamily="34" charset="0"/>
              </a:rPr>
              <a:t>Infrastructure – Between Azure Security Center and Secure Score you’ll get a scan of your complete subscription to give you insights and feedback on how to stay secure based the specifics of your deployment. We also have published a ton of best practices for securing resources on Azure.</a:t>
            </a:r>
          </a:p>
          <a:p>
            <a:pPr marL="0" marR="0">
              <a:spcBef>
                <a:spcPts val="0"/>
              </a:spcBef>
              <a:spcAft>
                <a:spcPts val="0"/>
              </a:spcAft>
            </a:pPr>
            <a:endParaRPr lang="en-US" sz="1800">
              <a:effectLst/>
              <a:latin typeface="Segoe UI Light" panose="020B0502040204020203" pitchFamily="34" charset="0"/>
              <a:ea typeface="Calibri" panose="020F0502020204030204" pitchFamily="34" charset="0"/>
            </a:endParaRPr>
          </a:p>
          <a:p>
            <a:pPr marL="0" marR="0">
              <a:spcBef>
                <a:spcPts val="0"/>
              </a:spcBef>
              <a:spcAft>
                <a:spcPts val="0"/>
              </a:spcAft>
            </a:pPr>
            <a:r>
              <a:rPr lang="en-US" sz="1800">
                <a:effectLst/>
                <a:latin typeface="Segoe UI Light" panose="020B0502040204020203" pitchFamily="34" charset="0"/>
                <a:ea typeface="Calibri" panose="020F0502020204030204" pitchFamily="34" charset="0"/>
              </a:rPr>
              <a:t>Network – Reverse-connect enables you to operate your VMs without opening any inbound ports. You can also use Service Tags and Azure Firewall to manage network traffic in and out of your deployment. </a:t>
            </a:r>
          </a:p>
          <a:p>
            <a:pPr marL="0" marR="0">
              <a:spcBef>
                <a:spcPts val="0"/>
              </a:spcBef>
              <a:spcAft>
                <a:spcPts val="0"/>
              </a:spcAft>
            </a:pPr>
            <a:endParaRPr lang="en-US" sz="1800">
              <a:effectLst/>
              <a:latin typeface="Segoe UI Light" panose="020B0502040204020203" pitchFamily="34" charset="0"/>
              <a:ea typeface="Calibri" panose="020F0502020204030204" pitchFamily="34" charset="0"/>
            </a:endParaRPr>
          </a:p>
          <a:p>
            <a:pPr marL="0" marR="0">
              <a:spcBef>
                <a:spcPts val="0"/>
              </a:spcBef>
              <a:spcAft>
                <a:spcPts val="0"/>
              </a:spcAft>
            </a:pPr>
            <a:r>
              <a:rPr lang="en-US" sz="1800">
                <a:effectLst/>
                <a:latin typeface="Segoe UI Light" panose="020B0502040204020203" pitchFamily="34" charset="0"/>
                <a:ea typeface="Calibri" panose="020F0502020204030204" pitchFamily="34" charset="0"/>
              </a:rPr>
              <a:t>At the data level – Microsoft Information Protection is a great way to protect data even if it leaves your deployment. This puts a layer around your data that protects it in a way that it can’t be viewed without the proper credentials. And Azure Disk Encryption goes hand-in-hand with </a:t>
            </a:r>
            <a:r>
              <a:rPr lang="en-US" sz="1800" err="1">
                <a:effectLst/>
                <a:latin typeface="Segoe UI Light" panose="020B0502040204020203" pitchFamily="34" charset="0"/>
                <a:ea typeface="Calibri" panose="020F0502020204030204" pitchFamily="34" charset="0"/>
              </a:rPr>
              <a:t>Bitlocker</a:t>
            </a:r>
            <a:r>
              <a:rPr lang="en-US" sz="1800">
                <a:effectLst/>
                <a:latin typeface="Segoe UI Light" panose="020B0502040204020203" pitchFamily="34" charset="0"/>
                <a:ea typeface="Calibri" panose="020F0502020204030204" pitchFamily="34" charset="0"/>
              </a:rPr>
              <a:t> to keep data encrypted within the VM itself. </a:t>
            </a:r>
          </a:p>
          <a:p>
            <a:pPr marL="0" marR="0">
              <a:spcBef>
                <a:spcPts val="0"/>
              </a:spcBef>
              <a:spcAft>
                <a:spcPts val="0"/>
              </a:spcAft>
            </a:pPr>
            <a:endParaRPr lang="en-US" sz="1800">
              <a:effectLst/>
              <a:latin typeface="Segoe UI Light" panose="020B0502040204020203" pitchFamily="34" charset="0"/>
              <a:ea typeface="Calibri" panose="020F0502020204030204" pitchFamily="34" charset="0"/>
            </a:endParaRPr>
          </a:p>
          <a:p>
            <a:pPr marL="0" marR="0">
              <a:spcBef>
                <a:spcPts val="0"/>
              </a:spcBef>
              <a:spcAft>
                <a:spcPts val="0"/>
              </a:spcAft>
            </a:pPr>
            <a:r>
              <a:rPr lang="en-US" sz="1800">
                <a:effectLst/>
                <a:latin typeface="Segoe UI Light" panose="020B0502040204020203" pitchFamily="34" charset="0"/>
                <a:ea typeface="Calibri" panose="020F0502020204030204" pitchFamily="34" charset="0"/>
              </a:rPr>
              <a:t>----</a:t>
            </a:r>
          </a:p>
          <a:p>
            <a:pPr marL="0" marR="0">
              <a:spcBef>
                <a:spcPts val="0"/>
              </a:spcBef>
              <a:spcAft>
                <a:spcPts val="0"/>
              </a:spcAft>
            </a:pPr>
            <a:endParaRPr lang="en-US" sz="1800">
              <a:effectLst/>
              <a:latin typeface="Segoe UI Light" panose="020B0502040204020203" pitchFamily="34" charset="0"/>
              <a:ea typeface="Calibri" panose="020F0502020204030204" pitchFamily="34" charset="0"/>
            </a:endParaRPr>
          </a:p>
          <a:p>
            <a:pPr marL="0" marR="0">
              <a:spcBef>
                <a:spcPts val="0"/>
              </a:spcBef>
              <a:spcAft>
                <a:spcPts val="0"/>
              </a:spcAft>
            </a:pPr>
            <a:endParaRPr lang="en-US" sz="1800">
              <a:effectLst/>
              <a:latin typeface="Calibri" panose="020F0502020204030204" pitchFamily="34" charset="0"/>
              <a:ea typeface="Calibri" panose="020F0502020204030204" pitchFamily="34" charset="0"/>
            </a:endParaRPr>
          </a:p>
          <a:p>
            <a:pPr marL="0" marR="0">
              <a:spcBef>
                <a:spcPts val="0"/>
              </a:spcBef>
              <a:spcAft>
                <a:spcPts val="0"/>
              </a:spcAft>
            </a:pPr>
            <a:r>
              <a:rPr lang="en-US" sz="1800">
                <a:effectLst/>
                <a:latin typeface="Segoe UI Light" panose="020B0502040204020203" pitchFamily="34" charset="0"/>
                <a:ea typeface="Calibri" panose="020F0502020204030204" pitchFamily="34" charset="0"/>
              </a:rPr>
              <a:t>Next-generation Antivirus</a:t>
            </a:r>
            <a:endParaRPr lang="en-US" sz="1800">
              <a:effectLst/>
              <a:latin typeface="Calibri" panose="020F0502020204030204" pitchFamily="34" charset="0"/>
              <a:ea typeface="Calibri" panose="020F0502020204030204" pitchFamily="34" charset="0"/>
            </a:endParaRPr>
          </a:p>
          <a:p>
            <a:pPr marL="0" marR="0">
              <a:spcBef>
                <a:spcPts val="0"/>
              </a:spcBef>
              <a:spcAft>
                <a:spcPts val="0"/>
              </a:spcAft>
            </a:pPr>
            <a:r>
              <a:rPr lang="en-US" sz="1800">
                <a:effectLst/>
                <a:latin typeface="Segoe UI Light" panose="020B0502040204020203" pitchFamily="34" charset="0"/>
                <a:ea typeface="Calibri" panose="020F0502020204030204" pitchFamily="34" charset="0"/>
              </a:rPr>
              <a:t>Endpoint Detection and (automated) Response</a:t>
            </a:r>
            <a:endParaRPr lang="en-US" sz="1800">
              <a:effectLst/>
              <a:latin typeface="Calibri" panose="020F0502020204030204" pitchFamily="34" charset="0"/>
              <a:ea typeface="Calibri" panose="020F0502020204030204" pitchFamily="34" charset="0"/>
            </a:endParaRPr>
          </a:p>
          <a:p>
            <a:pPr marL="0" marR="0">
              <a:spcBef>
                <a:spcPts val="0"/>
              </a:spcBef>
              <a:spcAft>
                <a:spcPts val="0"/>
              </a:spcAft>
            </a:pPr>
            <a:r>
              <a:rPr lang="en-US" sz="1800">
                <a:effectLst/>
                <a:latin typeface="Segoe UI Light" panose="020B0502040204020203" pitchFamily="34" charset="0"/>
                <a:ea typeface="Calibri" panose="020F0502020204030204" pitchFamily="34" charset="0"/>
              </a:rPr>
              <a:t>Application Control, Network Protection, Web Content Filtering, Attack Surface Reduction </a:t>
            </a:r>
            <a:endParaRPr lang="en-US" sz="1800">
              <a:effectLst/>
              <a:latin typeface="Calibri" panose="020F0502020204030204" pitchFamily="34" charset="0"/>
              <a:ea typeface="Calibri" panose="020F0502020204030204" pitchFamily="34" charset="0"/>
            </a:endParaRPr>
          </a:p>
          <a:p>
            <a:pPr marL="0" marR="0">
              <a:spcBef>
                <a:spcPts val="0"/>
              </a:spcBef>
              <a:spcAft>
                <a:spcPts val="0"/>
              </a:spcAft>
            </a:pPr>
            <a:r>
              <a:rPr lang="en-US" sz="1800">
                <a:effectLst/>
                <a:latin typeface="Segoe UI Light" panose="020B0502040204020203" pitchFamily="34" charset="0"/>
                <a:ea typeface="Calibri" panose="020F0502020204030204" pitchFamily="34" charset="0"/>
              </a:rPr>
              <a:t>Threat Vulnerability Management</a:t>
            </a:r>
            <a:endParaRPr lang="en-US" sz="1800">
              <a:effectLst/>
              <a:latin typeface="Calibri" panose="020F0502020204030204" pitchFamily="34" charset="0"/>
              <a:ea typeface="Calibri" panose="020F050202020403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6/15/2023 12:01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26238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Citrix and VMware can help their customers migrate their infrastructure to Azure Virtual Desktop while still using their respective control planes to manage their VDI estate.  Both Citrix and VMware can benefit from the Microsoft Cloud Adoption Framework and Azure Virtual Desktop Landing Zone accelerators to guide those migrations.  </a:t>
            </a:r>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9180DF9-4F1F-4BF3-880A-C8B258B8AA7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3981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Citrix DaaS customers can benefit from the reliability, resilience and security of Azure Virtual Desktop while still benefitting from Citrix’s image management, provisioning, session recording and HDX multimedia technology.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64B820-A5EF-474B-B8FF-45D174E5A13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814164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2982" marR="0" lvl="1">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Citrix DaaS customers can benefit from the reliability, resilience and security of Azure Virtual Desktop while still benefitting from Citrix’s image management, provisioning, session recording and HDX multimedia technology.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64B820-A5EF-474B-B8FF-45D174E5A13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108094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US" sz="2400"/>
              <a:t>The partnership between Microsoft and VMware is designed to help customers accelerate their cloud adoption while maximizing cost savings and delivering an exceptional user experience.</a:t>
            </a:r>
          </a:p>
          <a:p>
            <a:endParaRPr lang="en-US" sz="2400"/>
          </a:p>
          <a:p>
            <a:r>
              <a:rPr lang="en-US" sz="2400"/>
              <a:t>With this combination of platforms, customers can begin using their AVD benefit more quickly by taking advantage of hybrid support and a common management interface across all platforms.</a:t>
            </a:r>
          </a:p>
          <a:p>
            <a:endParaRPr lang="en-US" sz="2400"/>
          </a:p>
          <a:p>
            <a:r>
              <a:rPr lang="en-US" sz="2400"/>
              <a:t>Horizon Cloud on Microsoft Azure has enterprise features that work with the capabilities of Azure Virtual Desktop to optimize costs at scale with advanced power management - a must have as you begin a broader Windows 10 migration to the cloud</a:t>
            </a:r>
          </a:p>
          <a:p>
            <a:endParaRPr lang="en-US" sz="2400"/>
          </a:p>
          <a:p>
            <a:r>
              <a:rPr lang="en-US" sz="2400"/>
              <a:t>And, both Microsoft and VMware are focused heavily on user experience. The combination of </a:t>
            </a:r>
            <a:r>
              <a:rPr lang="en-US" sz="2400" err="1"/>
              <a:t>FSLogix</a:t>
            </a:r>
            <a:r>
              <a:rPr lang="en-US" sz="2400"/>
              <a:t> and VMware Dynamic Environment manager delivers exceptional user environment management capabilities, while the Blast Extreme protocol and Workspace ONE Access provides secure access to apps and desktops.</a:t>
            </a:r>
          </a:p>
          <a:p>
            <a:endParaRPr lang="en-US" sz="14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4FBC3A-A12C-40F9-BB8D-BC30C7901396}" type="slidenum">
              <a:rPr kumimoji="0" lang="en-US" sz="1200" b="0" i="0" u="none" strike="noStrike" kern="1200" cap="none" spc="0" normalizeH="0" baseline="0" noProof="0" smtClean="0">
                <a:ln>
                  <a:noFill/>
                </a:ln>
                <a:solidFill>
                  <a:srgbClr val="717074"/>
                </a:solidFill>
                <a:effectLst/>
                <a:uLnTx/>
                <a:uFillTx/>
                <a:latin typeface="Metropolis" panose="00000500000000000000" pitchFamily="50"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srgbClr val="717074"/>
              </a:solidFill>
              <a:effectLst/>
              <a:uLnTx/>
              <a:uFillTx/>
              <a:latin typeface="Metropolis" panose="00000500000000000000" pitchFamily="50" charset="0"/>
              <a:ea typeface="+mn-ea"/>
              <a:cs typeface="+mn-cs"/>
            </a:endParaRPr>
          </a:p>
        </p:txBody>
      </p:sp>
    </p:spTree>
    <p:extLst>
      <p:ext uri="{BB962C8B-B14F-4D97-AF65-F5344CB8AC3E}">
        <p14:creationId xmlns:p14="http://schemas.microsoft.com/office/powerpoint/2010/main" val="33314514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shift gears and talk about the key considerations</a:t>
            </a:r>
            <a:r>
              <a:rPr lang="en-US" baseline="0"/>
              <a:t> and available resources to help with Azure Virtual Desktop deployment</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6/15/2023 12:01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6560407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2100" indent="-292100">
              <a:lnSpc>
                <a:spcPct val="100000"/>
              </a:lnSpc>
              <a:spcBef>
                <a:spcPts val="600"/>
              </a:spcBef>
              <a:buFont typeface="Arial" panose="020B0604020202020204" pitchFamily="34" charset="0"/>
              <a:buChar char="•"/>
            </a:pPr>
            <a:endParaRPr lang="en-US" sz="1500"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7CB472-61B4-4A29-9AC5-4249580BC9C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6/15/2023 2:16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10621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At its core, Azure Virtual Desktop deployments begin with choices for compute, storage, and networking. Virtual</a:t>
            </a:r>
            <a:r>
              <a:rPr lang="en-US" sz="1200" kern="1200" baseline="0">
                <a:solidFill>
                  <a:schemeClr val="tx1"/>
                </a:solidFill>
                <a:effectLst/>
                <a:latin typeface="+mn-lt"/>
                <a:ea typeface="+mn-ea"/>
                <a:cs typeface="+mn-cs"/>
              </a:rPr>
              <a:t> Machines provide the foundation for providing the session hosts that users log into. You can use any of the disk options available in Azure (Premium SSD based disks of varying sizes), and you can decide on the top of experience you want users to have. One of those variables is the decision on whether users will be able to customize and personalize their virtual desktop environment.  You can configure </a:t>
            </a:r>
            <a:r>
              <a:rPr lang="en-US" sz="1200" kern="1200" baseline="0" err="1">
                <a:solidFill>
                  <a:schemeClr val="tx1"/>
                </a:solidFill>
                <a:effectLst/>
                <a:latin typeface="+mn-lt"/>
                <a:ea typeface="+mn-ea"/>
                <a:cs typeface="+mn-cs"/>
              </a:rPr>
              <a:t>Fslogix</a:t>
            </a:r>
            <a:r>
              <a:rPr lang="en-US" sz="1200" kern="1200" baseline="0">
                <a:solidFill>
                  <a:schemeClr val="tx1"/>
                </a:solidFill>
                <a:effectLst/>
                <a:latin typeface="+mn-lt"/>
                <a:ea typeface="+mn-ea"/>
                <a:cs typeface="+mn-cs"/>
              </a:rPr>
              <a:t> to use roaming user profiles that are with a user every time they login to their virtual session host. </a:t>
            </a:r>
            <a:r>
              <a:rPr lang="en-US" sz="1200" kern="1200" err="1">
                <a:solidFill>
                  <a:schemeClr val="tx1"/>
                </a:solidFill>
                <a:effectLst/>
                <a:latin typeface="+mn-lt"/>
                <a:ea typeface="+mn-ea"/>
                <a:cs typeface="+mn-cs"/>
              </a:rPr>
              <a:t>Fslogix</a:t>
            </a:r>
            <a:r>
              <a:rPr lang="en-US" sz="1200" kern="1200">
                <a:solidFill>
                  <a:schemeClr val="tx1"/>
                </a:solidFill>
                <a:effectLst/>
                <a:latin typeface="+mn-lt"/>
                <a:ea typeface="+mn-ea"/>
                <a:cs typeface="+mn-cs"/>
              </a:rPr>
              <a:t> - compiles user info in a quickly loadable and mountable file. Compatible for a pool-based deployment. When the users turn off compute, they can still access their user profile when they sign back in.</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600"/>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600"/>
          </a:p>
          <a:p>
            <a:pPr marL="0" marR="0" lvl="0" indent="0" algn="l" defTabSz="914367" rtl="0" eaLnBrk="1" fontAlgn="auto" latinLnBrk="0" hangingPunct="1">
              <a:lnSpc>
                <a:spcPct val="100000"/>
              </a:lnSpc>
              <a:spcBef>
                <a:spcPts val="0"/>
              </a:spcBef>
              <a:spcAft>
                <a:spcPts val="0"/>
              </a:spcAft>
              <a:buClrTx/>
              <a:buSzTx/>
              <a:buFontTx/>
              <a:buNone/>
              <a:tabLst/>
              <a:defRPr/>
            </a:pPr>
            <a:r>
              <a:rPr lang="en-US" sz="1600"/>
              <a:t>Apps – for 3</a:t>
            </a:r>
            <a:r>
              <a:rPr lang="en-US" sz="1600" baseline="30000"/>
              <a:t>rd</a:t>
            </a:r>
            <a:r>
              <a:rPr lang="en-US" sz="1600"/>
              <a:t> party apps, call out your preferred third-party apps</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600"/>
          </a:p>
          <a:p>
            <a:pPr marL="0" marR="0" lvl="0" indent="0" algn="l" defTabSz="914367" rtl="0" eaLnBrk="1" fontAlgn="auto" latinLnBrk="0" hangingPunct="1">
              <a:lnSpc>
                <a:spcPct val="100000"/>
              </a:lnSpc>
              <a:spcBef>
                <a:spcPts val="0"/>
              </a:spcBef>
              <a:spcAft>
                <a:spcPts val="0"/>
              </a:spcAft>
              <a:buClrTx/>
              <a:buSzTx/>
              <a:buFontTx/>
              <a:buNone/>
              <a:tabLst/>
              <a:defRPr/>
            </a:pPr>
            <a:r>
              <a:rPr lang="en-US" sz="1600"/>
              <a:t>*MSIX app is an application on demand feature which helps prevent overprocessing and speeds up user logins. </a:t>
            </a:r>
            <a:r>
              <a:rPr lang="en-US" sz="1600">
                <a:solidFill>
                  <a:schemeClr val="tx1"/>
                </a:solidFill>
              </a:rPr>
              <a:t>In the style of </a:t>
            </a:r>
            <a:r>
              <a:rPr lang="en-US" sz="1600" err="1">
                <a:solidFill>
                  <a:schemeClr val="tx1"/>
                </a:solidFill>
              </a:rPr>
              <a:t>FSLogix</a:t>
            </a:r>
            <a:r>
              <a:rPr lang="en-US" sz="1600">
                <a:solidFill>
                  <a:schemeClr val="tx1"/>
                </a:solidFill>
              </a:rPr>
              <a:t>, the user profiles are stored in the virtual hard drive (VHD), significantly improving the user experience of login. </a:t>
            </a:r>
          </a:p>
          <a:p>
            <a:pPr marL="0" indent="0">
              <a:lnSpc>
                <a:spcPct val="100000"/>
              </a:lnSpc>
              <a:spcBef>
                <a:spcPts val="600"/>
              </a:spcBef>
              <a:buFont typeface="Arial" panose="020B0604020202020204" pitchFamily="34" charset="0"/>
              <a:buNone/>
            </a:pPr>
            <a:endParaRPr lang="en-US" sz="1600">
              <a:solidFill>
                <a:schemeClr val="tx1"/>
              </a:solidFill>
            </a:endParaRPr>
          </a:p>
          <a:p>
            <a:pPr marL="342900" indent="-342900" defTabSz="932472" fontAlgn="base">
              <a:spcBef>
                <a:spcPts val="1200"/>
              </a:spcBef>
              <a:buFont typeface="Arial" panose="020B0604020202020204" pitchFamily="34" charset="0"/>
              <a:buChar char="•"/>
            </a:pPr>
            <a:r>
              <a:rPr lang="en-US" sz="2400">
                <a:solidFill>
                  <a:schemeClr val="accent1"/>
                </a:solidFill>
                <a:cs typeface="Segoe UI"/>
              </a:rPr>
              <a:t>Connect the apps only when users log on</a:t>
            </a:r>
          </a:p>
          <a:p>
            <a:pPr marL="800100" lvl="1" indent="-342900" defTabSz="932472" fontAlgn="base">
              <a:spcAft>
                <a:spcPts val="600"/>
              </a:spcAft>
              <a:buFont typeface="Segoe UI" panose="020B0502040204020203" pitchFamily="34" charset="0"/>
              <a:buChar char="–"/>
              <a:tabLst>
                <a:tab pos="682625" algn="l"/>
              </a:tabLst>
            </a:pPr>
            <a:r>
              <a:rPr lang="en-US" sz="2400"/>
              <a:t>Uses </a:t>
            </a:r>
            <a:r>
              <a:rPr lang="en-US" sz="2400" err="1"/>
              <a:t>FSLogix</a:t>
            </a:r>
            <a:r>
              <a:rPr lang="en-US" sz="2400"/>
              <a:t> storage concepts, but for applications</a:t>
            </a:r>
          </a:p>
          <a:p>
            <a:pPr marL="800100" marR="0" lvl="1" indent="-342900" algn="l" defTabSz="932472" rtl="0" eaLnBrk="1" fontAlgn="base" latinLnBrk="0" hangingPunct="1">
              <a:lnSpc>
                <a:spcPct val="100000"/>
              </a:lnSpc>
              <a:spcBef>
                <a:spcPts val="0"/>
              </a:spcBef>
              <a:spcAft>
                <a:spcPts val="600"/>
              </a:spcAft>
              <a:buClrTx/>
              <a:buSzTx/>
              <a:buFont typeface="Segoe UI" panose="020B0502040204020203" pitchFamily="34" charset="0"/>
              <a:buChar char="–"/>
              <a:tabLst>
                <a:tab pos="682625" algn="l"/>
              </a:tabLst>
              <a:defRPr/>
            </a:pPr>
            <a:r>
              <a:rPr lang="en-US" sz="2400">
                <a:solidFill>
                  <a:schemeClr val="tx1"/>
                </a:solidFill>
              </a:rPr>
              <a:t>Apps are made available on a per-user basis</a:t>
            </a:r>
          </a:p>
          <a:p>
            <a:pPr marL="800100" lvl="1" indent="-342900" defTabSz="932472" fontAlgn="base">
              <a:spcAft>
                <a:spcPts val="600"/>
              </a:spcAft>
              <a:buFont typeface="Segoe UI" panose="020B0502040204020203" pitchFamily="34" charset="0"/>
              <a:buChar char="–"/>
              <a:tabLst>
                <a:tab pos="682625" algn="l"/>
              </a:tabLst>
            </a:pPr>
            <a:r>
              <a:rPr lang="en-US" sz="2400"/>
              <a:t>Deliver apps dynamically to session host VMs </a:t>
            </a:r>
          </a:p>
          <a:p>
            <a:pPr marL="292100" marR="0" lvl="0" indent="-292100" algn="l" defTabSz="932688"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a:t>Simplifies app management and golden image management </a:t>
            </a:r>
          </a:p>
          <a:p>
            <a:pPr marL="292100" indent="-292100">
              <a:lnSpc>
                <a:spcPct val="100000"/>
              </a:lnSpc>
              <a:spcBef>
                <a:spcPts val="600"/>
              </a:spcBef>
              <a:buFont typeface="Arial" panose="020B0604020202020204" pitchFamily="34" charset="0"/>
              <a:buChar char="•"/>
            </a:pPr>
            <a:r>
              <a:rPr lang="en-US" sz="1600">
                <a:solidFill>
                  <a:schemeClr val="tx1"/>
                </a:solidFill>
              </a:rPr>
              <a:t>No target storage requirement</a:t>
            </a:r>
          </a:p>
          <a:p>
            <a:pPr marL="292100" indent="-292100">
              <a:lnSpc>
                <a:spcPct val="100000"/>
              </a:lnSpc>
              <a:spcBef>
                <a:spcPts val="600"/>
              </a:spcBef>
              <a:buFont typeface="Arial" panose="020B0604020202020204" pitchFamily="34" charset="0"/>
              <a:buChar char="•"/>
            </a:pPr>
            <a:r>
              <a:rPr lang="en-US" sz="1600">
                <a:solidFill>
                  <a:schemeClr val="tx1"/>
                </a:solidFill>
              </a:rPr>
              <a:t>No repackaging needed for apps in MSIX format</a:t>
            </a:r>
          </a:p>
          <a:p>
            <a:pPr marL="292100" indent="-292100">
              <a:lnSpc>
                <a:spcPct val="100000"/>
              </a:lnSpc>
              <a:spcBef>
                <a:spcPts val="600"/>
              </a:spcBef>
              <a:buFont typeface="Arial" panose="020B0604020202020204" pitchFamily="34" charset="0"/>
              <a:buChar char="•"/>
            </a:pPr>
            <a:endParaRPr lang="en-US" sz="1600">
              <a:solidFill>
                <a:schemeClr val="tx1"/>
              </a:solidFill>
            </a:endParaRPr>
          </a:p>
          <a:p>
            <a:pPr marL="0" indent="0">
              <a:lnSpc>
                <a:spcPct val="100000"/>
              </a:lnSpc>
              <a:spcBef>
                <a:spcPts val="600"/>
              </a:spcBef>
              <a:buFont typeface="Arial" panose="020B0604020202020204" pitchFamily="34" charset="0"/>
              <a:buNone/>
            </a:pPr>
            <a:r>
              <a:rPr lang="en-US" sz="1600">
                <a:solidFill>
                  <a:schemeClr val="tx1"/>
                </a:solidFill>
              </a:rPr>
              <a:t>Preview: </a:t>
            </a:r>
            <a:r>
              <a:rPr lang="en-US" sz="1600">
                <a:hlinkClick r:id="rId3"/>
              </a:rPr>
              <a:t>http://aka.ms/MSIXandAzure Virtual Desktop</a:t>
            </a:r>
            <a:r>
              <a:rPr lang="en-US" sz="1600"/>
              <a:t> </a:t>
            </a:r>
          </a:p>
          <a:p>
            <a:pPr marL="0" marR="0" lvl="0" indent="0" algn="l" defTabSz="932688"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sz="1600"/>
              <a:t>More information about MSIX: </a:t>
            </a:r>
            <a:r>
              <a:rPr lang="en-US" sz="1600">
                <a:hlinkClick r:id="rId4"/>
              </a:rPr>
              <a:t>http://docs.microsoft.com/en-us/windows/msix/overview</a:t>
            </a:r>
            <a:endParaRPr lang="en-US" sz="1600">
              <a:solidFill>
                <a:schemeClr val="tx1"/>
              </a:solidFill>
            </a:endParaRPr>
          </a:p>
          <a:p>
            <a:pPr marL="292100" indent="-292100">
              <a:lnSpc>
                <a:spcPct val="100000"/>
              </a:lnSpc>
              <a:spcBef>
                <a:spcPts val="600"/>
              </a:spcBef>
              <a:buFont typeface="Arial" panose="020B0604020202020204" pitchFamily="34" charset="0"/>
              <a:buChar char="•"/>
            </a:pPr>
            <a:endPar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7CB472-61B4-4A29-9AC5-4249580BC9C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6/15/2023 12:01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2966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a:t>
            </a:r>
            <a:r>
              <a:rPr lang="en-US" baseline="0"/>
              <a:t> times listed here are approximate, but this workshop is designed to provide you with a solid Azure Virtual Desktop foundation and to give you the preparation you need for a successful Azure Virtual Desktop journey.</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6/15/2023 12:01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897058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Scaling tool – add some notes on there – for a high number of users – less not main</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~80% of customers use Win 11 or Win 10 multi-session pooled desktop which provides the lowest cost in most customer scenarios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Azure automation - automate your Azure management tasks and to orchestrate actions across external systems from right within Azure. Requires monitoring and governance. </a:t>
            </a:r>
            <a:r>
              <a:rPr lang="en-US"/>
              <a:t>. Based on predictable daily usage patterns, use Azure Automation to optimize multi-session and single-session pooled desktops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latin typeface="Segoe UI" panose="020B0502040204020203" pitchFamily="34" charset="0"/>
              </a:rPr>
              <a:t>personal -&gt; </a:t>
            </a:r>
            <a:r>
              <a:rPr lang="en-US" sz="1800" err="1">
                <a:latin typeface="Segoe UI" panose="020B0502040204020203" pitchFamily="34" charset="0"/>
              </a:rPr>
              <a:t>evey</a:t>
            </a:r>
            <a:r>
              <a:rPr lang="en-US" sz="1800">
                <a:latin typeface="Segoe UI" panose="020B0502040204020203" pitchFamily="34" charset="0"/>
              </a:rPr>
              <a:t> user has his machine / pooled -&gt; a user will always </a:t>
            </a:r>
            <a:r>
              <a:rPr lang="en-US" sz="1800" err="1">
                <a:latin typeface="Segoe UI" panose="020B0502040204020203" pitchFamily="34" charset="0"/>
              </a:rPr>
              <a:t>hava</a:t>
            </a:r>
            <a:r>
              <a:rPr lang="en-US" sz="1800">
                <a:latin typeface="Segoe UI" panose="020B0502040204020203" pitchFamily="34" charset="0"/>
              </a:rPr>
              <a:t> a different one...</a:t>
            </a:r>
          </a:p>
          <a:p>
            <a:endParaRPr lang="en-US"/>
          </a:p>
        </p:txBody>
      </p:sp>
      <p:sp>
        <p:nvSpPr>
          <p:cNvPr id="4" name="Slide Number Placeholder 3"/>
          <p:cNvSpPr>
            <a:spLocks noGrp="1"/>
          </p:cNvSpPr>
          <p:nvPr>
            <p:ph type="sldNum" sz="quarter" idx="5"/>
          </p:nvPr>
        </p:nvSpPr>
        <p:spPr/>
        <p:txBody>
          <a:bodyPr/>
          <a:lstStyle/>
          <a:p>
            <a:fld id="{9AA9CA99-34A7-4595-BE4C-391698B153EE}" type="slidenum">
              <a:rPr lang="en-US" smtClean="0"/>
              <a:t>23</a:t>
            </a:fld>
            <a:endParaRPr lang="en-US"/>
          </a:p>
        </p:txBody>
      </p:sp>
    </p:spTree>
    <p:extLst>
      <p:ext uri="{BB962C8B-B14F-4D97-AF65-F5344CB8AC3E}">
        <p14:creationId xmlns:p14="http://schemas.microsoft.com/office/powerpoint/2010/main" val="17537705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choose –</a:t>
            </a:r>
          </a:p>
          <a:p>
            <a:endParaRPr lang="en-US" dirty="0"/>
          </a:p>
          <a:p>
            <a:r>
              <a:rPr lang="en-US" dirty="0"/>
              <a:t>Azure NetApp Files – Recommended choice for Azure Virtual Desktop.  Easiest to deploy and manage but costs a bit more than Azure files. Get a native type experience without any patching or management.</a:t>
            </a:r>
          </a:p>
          <a:p>
            <a:r>
              <a:rPr lang="en-US" dirty="0"/>
              <a:t>Azure Files – Cheaper than ANF. Requires more work to deploy and manage. Get a native type experience without any patching or management.</a:t>
            </a:r>
          </a:p>
          <a:p>
            <a:r>
              <a:rPr lang="en-US" dirty="0"/>
              <a:t>File server cluster – Great for certain customer scenarios where regional availability is key. Difficult to use and manage dur to patching and configuration requirements.</a:t>
            </a:r>
          </a:p>
          <a:p>
            <a:endParaRPr lang="en-US" dirty="0"/>
          </a:p>
          <a:p>
            <a:r>
              <a:rPr lang="en-US" dirty="0"/>
              <a:t>Blurb on solutions for the 4</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Profile container - </a:t>
            </a:r>
            <a:r>
              <a:rPr kumimoji="0" lang="en-US" sz="1200" b="0" i="0" u="none" strike="noStrike" kern="1200" cap="none" spc="0" normalizeH="0" baseline="0" noProof="0" dirty="0">
                <a:ln>
                  <a:noFill/>
                </a:ln>
                <a:solidFill>
                  <a:srgbClr val="026FC6"/>
                </a:solidFill>
                <a:effectLst/>
                <a:uLnTx/>
                <a:uFillTx/>
                <a:latin typeface="Segoe UI"/>
                <a:ea typeface="+mn-ea"/>
                <a:cs typeface="Segoe UI"/>
              </a:rPr>
              <a:t>Includes Office 365 Container, which roams Office cache data (Outlook OST, OneDrive cache, Skype for Business GAL, etc.) and Windows Search DB with user in virtual desktop environments</a:t>
            </a:r>
            <a:endParaRPr kumimoji="0" lang="en-US" sz="1200" b="0" i="0" u="none" strike="noStrike" kern="1200" cap="none" spc="0" normalizeH="0" baseline="0" noProof="0" dirty="0">
              <a:ln>
                <a:noFill/>
              </a:ln>
              <a:solidFill>
                <a:srgbClr val="026FC6"/>
              </a:solidFill>
              <a:effectLst/>
              <a:uLnTx/>
              <a:uFillTx/>
              <a:latin typeface="Segoe UI"/>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Migrate user profiles - </a:t>
            </a:r>
            <a:r>
              <a:rPr lang="en-US" sz="1200" dirty="0">
                <a:solidFill>
                  <a:srgbClr val="026FC6"/>
                </a:solidFill>
              </a:rPr>
              <a:t>Copy User Profile Disks VHDs to new folder and share folder</a:t>
            </a:r>
            <a:endParaRPr kumimoji="0" lang="en-US" sz="1200" b="0" i="0" u="none" strike="noStrike" kern="1200" cap="none" spc="0" normalizeH="0" baseline="0" noProof="0" dirty="0">
              <a:ln>
                <a:noFill/>
              </a:ln>
              <a:solidFill>
                <a:srgbClr val="026FC6"/>
              </a:solidFill>
              <a:effectLst/>
              <a:uLnTx/>
              <a:uFillTx/>
              <a:latin typeface="Segoe UI"/>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Multiple storage options - </a:t>
            </a:r>
            <a:r>
              <a:rPr lang="en-US" sz="1200" dirty="0">
                <a:solidFill>
                  <a:srgbClr val="026FC6"/>
                </a:solidFill>
              </a:rPr>
              <a:t>Container dynamically attaches to the computing environment using a locally supported virtual hard disk (VHD) and Hyper-V virtual hard disk (VHDX)</a:t>
            </a:r>
            <a:endParaRPr kumimoji="0" lang="en-US" sz="1200" b="0" i="0" u="none" strike="noStrike" kern="1200" cap="none" spc="0" normalizeH="0" baseline="0" noProof="0" dirty="0">
              <a:ln>
                <a:noFill/>
              </a:ln>
              <a:solidFill>
                <a:srgbClr val="026FC6"/>
              </a:solidFill>
              <a:effectLst/>
              <a:uLnTx/>
              <a:uFillTx/>
              <a:latin typeface="Segoe UI"/>
              <a:ea typeface="+mn-ea"/>
              <a:cs typeface="+mn-cs"/>
            </a:endParaRPr>
          </a:p>
          <a:p>
            <a:endParaRPr lang="en-US" dirty="0"/>
          </a:p>
          <a:p>
            <a:endParaRPr lang="en-US" dirty="0"/>
          </a:p>
          <a:p>
            <a:r>
              <a:rPr lang="en-US" dirty="0" err="1"/>
              <a:t>FSLogix</a:t>
            </a:r>
            <a:r>
              <a:rPr lang="en-US" dirty="0"/>
              <a:t> Profile container solution</a:t>
            </a:r>
          </a:p>
          <a:p>
            <a:pPr marL="292100" indent="-292100">
              <a:lnSpc>
                <a:spcPct val="100000"/>
              </a:lnSpc>
              <a:spcBef>
                <a:spcPts val="600"/>
              </a:spcBef>
              <a:buFont typeface="Arial" panose="020B0604020202020204" pitchFamily="34" charset="0"/>
              <a:buChar char="•"/>
            </a:pPr>
            <a:r>
              <a:rPr lang="en-US" sz="1400" dirty="0">
                <a:solidFill>
                  <a:schemeClr val="tx1"/>
                </a:solidFill>
              </a:rPr>
              <a:t>Profile is stored in VHD/VHD(X)</a:t>
            </a:r>
          </a:p>
          <a:p>
            <a:pPr marL="292100" indent="-292100">
              <a:lnSpc>
                <a:spcPct val="100000"/>
              </a:lnSpc>
              <a:spcBef>
                <a:spcPts val="600"/>
              </a:spcBef>
              <a:buFont typeface="Arial" panose="020B0604020202020204" pitchFamily="34" charset="0"/>
              <a:buChar char="•"/>
            </a:pPr>
            <a:r>
              <a:rPr lang="en-US" sz="1400" dirty="0">
                <a:solidFill>
                  <a:schemeClr val="tx1"/>
                </a:solidFill>
              </a:rPr>
              <a:t>Same approach used by UPD</a:t>
            </a:r>
          </a:p>
          <a:p>
            <a:pPr marL="292100" indent="-292100">
              <a:lnSpc>
                <a:spcPct val="100000"/>
              </a:lnSpc>
              <a:spcBef>
                <a:spcPts val="600"/>
              </a:spcBef>
              <a:buFont typeface="Arial" panose="020B0604020202020204" pitchFamily="34" charset="0"/>
              <a:buChar char="•"/>
            </a:pPr>
            <a:r>
              <a:rPr lang="en-US" sz="1400" dirty="0">
                <a:solidFill>
                  <a:schemeClr val="tx1"/>
                </a:solidFill>
              </a:rPr>
              <a:t>Mounted at login using block transfer – faster login and no target storage requirement for greater resiliency </a:t>
            </a:r>
          </a:p>
          <a:p>
            <a:pPr marL="292100" indent="-292100">
              <a:lnSpc>
                <a:spcPct val="100000"/>
              </a:lnSpc>
              <a:spcBef>
                <a:spcPts val="600"/>
              </a:spcBef>
              <a:buFont typeface="Arial" panose="020B0604020202020204" pitchFamily="34" charset="0"/>
              <a:buChar char="•"/>
            </a:pPr>
            <a:r>
              <a:rPr lang="en-US" sz="1400" dirty="0">
                <a:solidFill>
                  <a:schemeClr val="tx1"/>
                </a:solidFill>
              </a:rPr>
              <a:t>Size of profile doesn’t impact logon time</a:t>
            </a:r>
          </a:p>
          <a:p>
            <a:pPr marL="292100" indent="-292100">
              <a:lnSpc>
                <a:spcPct val="100000"/>
              </a:lnSpc>
              <a:spcBef>
                <a:spcPts val="600"/>
              </a:spcBef>
              <a:buFont typeface="Arial" panose="020B0604020202020204" pitchFamily="34" charset="0"/>
              <a:buChar char="•"/>
            </a:pPr>
            <a:r>
              <a:rPr lang="en-US" sz="1400" dirty="0">
                <a:solidFill>
                  <a:schemeClr val="tx1"/>
                </a:solidFill>
              </a:rPr>
              <a:t>VHD(X) = Block Transfer decreases network utilization</a:t>
            </a:r>
          </a:p>
          <a:p>
            <a:pPr marL="292100" indent="-292100">
              <a:lnSpc>
                <a:spcPct val="100000"/>
              </a:lnSpc>
              <a:spcBef>
                <a:spcPts val="600"/>
              </a:spcBef>
              <a:buFont typeface="Arial" panose="020B0604020202020204" pitchFamily="34" charset="0"/>
              <a:buChar char="•"/>
            </a:pPr>
            <a:r>
              <a:rPr lang="en-US" sz="1400" dirty="0">
                <a:solidFill>
                  <a:schemeClr val="tx1"/>
                </a:solidFill>
              </a:rPr>
              <a:t>Caching from Windows Cache Manager</a:t>
            </a:r>
          </a:p>
          <a:p>
            <a:pPr marL="292100" indent="-292100">
              <a:lnSpc>
                <a:spcPct val="100000"/>
              </a:lnSpc>
              <a:spcBef>
                <a:spcPts val="600"/>
              </a:spcBef>
              <a:buFont typeface="Arial" panose="020B0604020202020204" pitchFamily="34" charset="0"/>
              <a:buChar char="•"/>
            </a:pPr>
            <a:r>
              <a:rPr lang="en-US" sz="1400" dirty="0">
                <a:solidFill>
                  <a:schemeClr val="tx1"/>
                </a:solidFill>
              </a:rPr>
              <a:t>Profile container redirects everything from the user profile.</a:t>
            </a:r>
          </a:p>
          <a:p>
            <a:pPr marL="292100" indent="-292100">
              <a:lnSpc>
                <a:spcPct val="100000"/>
              </a:lnSpc>
              <a:spcBef>
                <a:spcPts val="600"/>
              </a:spcBef>
              <a:buFont typeface="Arial" panose="020B0604020202020204" pitchFamily="34" charset="0"/>
              <a:buChar char="•"/>
            </a:pPr>
            <a:r>
              <a:rPr lang="en-US" sz="1400" dirty="0">
                <a:solidFill>
                  <a:schemeClr val="tx1"/>
                </a:solidFill>
              </a:rPr>
              <a:t>Filter driver causes profile to appear local – provides broader application support</a:t>
            </a:r>
          </a:p>
          <a:p>
            <a:pPr marL="749300" lvl="1" indent="-292100">
              <a:lnSpc>
                <a:spcPct val="100000"/>
              </a:lnSpc>
              <a:spcBef>
                <a:spcPts val="600"/>
              </a:spcBef>
              <a:buFont typeface="Arial" panose="020B0604020202020204" pitchFamily="34" charset="0"/>
              <a:buChar char="•"/>
            </a:pPr>
            <a:r>
              <a:rPr lang="en-US" sz="1400" dirty="0">
                <a:solidFill>
                  <a:schemeClr val="tx1"/>
                </a:solidFill>
              </a:rPr>
              <a:t>System thinks internal, this is key for apps that want system/local drives to do work </a:t>
            </a:r>
          </a:p>
          <a:p>
            <a:r>
              <a:rPr lang="en-US" dirty="0"/>
              <a:t> areas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2E768B4-67E7-40A3-BC6E-3B4E4B365D9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6/15/2023 12:01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088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t>*MSIX app is an application on demand feature which helps prevent overprocessing and speeds up user logins. </a:t>
            </a:r>
            <a:r>
              <a:rPr lang="en-US" sz="1600" dirty="0">
                <a:solidFill>
                  <a:schemeClr val="tx1"/>
                </a:solidFill>
              </a:rPr>
              <a:t>In the style of </a:t>
            </a:r>
            <a:r>
              <a:rPr lang="en-US" sz="1600" dirty="0" err="1">
                <a:solidFill>
                  <a:schemeClr val="tx1"/>
                </a:solidFill>
              </a:rPr>
              <a:t>FSLogix</a:t>
            </a:r>
            <a:r>
              <a:rPr lang="en-US" sz="1600" dirty="0">
                <a:solidFill>
                  <a:schemeClr val="tx1"/>
                </a:solidFill>
              </a:rPr>
              <a:t>, the user profiles are stored in the virtual hard drive (VHD), significantly improving the user experience of login. </a:t>
            </a:r>
          </a:p>
          <a:p>
            <a:pPr marL="0" indent="0">
              <a:lnSpc>
                <a:spcPct val="100000"/>
              </a:lnSpc>
              <a:spcBef>
                <a:spcPts val="600"/>
              </a:spcBef>
              <a:buFont typeface="Arial" panose="020B0604020202020204" pitchFamily="34" charset="0"/>
              <a:buNone/>
            </a:pPr>
            <a:endParaRPr lang="en-US" sz="1600" dirty="0">
              <a:solidFill>
                <a:schemeClr val="tx1"/>
              </a:solidFill>
            </a:endParaRPr>
          </a:p>
          <a:p>
            <a:pPr marL="342900" indent="-342900" defTabSz="932472" fontAlgn="base">
              <a:spcBef>
                <a:spcPts val="1200"/>
              </a:spcBef>
              <a:buFont typeface="Arial" panose="020B0604020202020204" pitchFamily="34" charset="0"/>
              <a:buChar char="•"/>
            </a:pPr>
            <a:r>
              <a:rPr lang="en-US" sz="2400" dirty="0">
                <a:solidFill>
                  <a:schemeClr val="accent1"/>
                </a:solidFill>
                <a:cs typeface="Segoe UI"/>
              </a:rPr>
              <a:t>Connect the apps only when users log on</a:t>
            </a:r>
          </a:p>
          <a:p>
            <a:pPr marL="800100" lvl="1" indent="-342900" defTabSz="932472" fontAlgn="base">
              <a:spcAft>
                <a:spcPts val="600"/>
              </a:spcAft>
              <a:buFont typeface="Segoe UI" panose="020B0502040204020203" pitchFamily="34" charset="0"/>
              <a:buChar char="–"/>
              <a:tabLst>
                <a:tab pos="682625" algn="l"/>
              </a:tabLst>
            </a:pPr>
            <a:r>
              <a:rPr lang="en-US" sz="2400" dirty="0"/>
              <a:t>Uses </a:t>
            </a:r>
            <a:r>
              <a:rPr lang="en-US" sz="2400" dirty="0" err="1"/>
              <a:t>FSLogix</a:t>
            </a:r>
            <a:r>
              <a:rPr lang="en-US" sz="2400" dirty="0"/>
              <a:t> storage concepts, but for applications</a:t>
            </a:r>
          </a:p>
          <a:p>
            <a:pPr marL="800100" marR="0" lvl="1" indent="-342900" algn="l" defTabSz="932472" rtl="0" eaLnBrk="1" fontAlgn="base" latinLnBrk="0" hangingPunct="1">
              <a:lnSpc>
                <a:spcPct val="100000"/>
              </a:lnSpc>
              <a:spcBef>
                <a:spcPts val="0"/>
              </a:spcBef>
              <a:spcAft>
                <a:spcPts val="600"/>
              </a:spcAft>
              <a:buClrTx/>
              <a:buSzTx/>
              <a:buFont typeface="Segoe UI" panose="020B0502040204020203" pitchFamily="34" charset="0"/>
              <a:buChar char="–"/>
              <a:tabLst>
                <a:tab pos="682625" algn="l"/>
              </a:tabLst>
              <a:defRPr/>
            </a:pPr>
            <a:r>
              <a:rPr lang="en-US" sz="2400" dirty="0">
                <a:solidFill>
                  <a:schemeClr val="tx1"/>
                </a:solidFill>
              </a:rPr>
              <a:t>Apps are made available on a per-user basis</a:t>
            </a:r>
          </a:p>
          <a:p>
            <a:pPr marL="800100" lvl="1" indent="-342900" defTabSz="932472" fontAlgn="base">
              <a:spcAft>
                <a:spcPts val="600"/>
              </a:spcAft>
              <a:buFont typeface="Segoe UI" panose="020B0502040204020203" pitchFamily="34" charset="0"/>
              <a:buChar char="–"/>
              <a:tabLst>
                <a:tab pos="682625" algn="l"/>
              </a:tabLst>
            </a:pPr>
            <a:r>
              <a:rPr lang="en-US" sz="2400" dirty="0"/>
              <a:t>Deliver apps dynamically to session host VMs </a:t>
            </a:r>
          </a:p>
          <a:p>
            <a:pPr marL="292100" marR="0" lvl="0" indent="-292100" algn="l" defTabSz="932688"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dirty="0"/>
              <a:t>Simplifies app management and golden image management </a:t>
            </a:r>
          </a:p>
          <a:p>
            <a:pPr marL="292100" indent="-292100">
              <a:lnSpc>
                <a:spcPct val="100000"/>
              </a:lnSpc>
              <a:spcBef>
                <a:spcPts val="600"/>
              </a:spcBef>
              <a:buFont typeface="Arial" panose="020B0604020202020204" pitchFamily="34" charset="0"/>
              <a:buChar char="•"/>
            </a:pPr>
            <a:r>
              <a:rPr lang="en-US" sz="1600" dirty="0">
                <a:solidFill>
                  <a:schemeClr val="tx1"/>
                </a:solidFill>
              </a:rPr>
              <a:t>No target storage requirement</a:t>
            </a:r>
          </a:p>
          <a:p>
            <a:pPr marL="292100" indent="-292100">
              <a:lnSpc>
                <a:spcPct val="100000"/>
              </a:lnSpc>
              <a:spcBef>
                <a:spcPts val="600"/>
              </a:spcBef>
              <a:buFont typeface="Arial" panose="020B0604020202020204" pitchFamily="34" charset="0"/>
              <a:buChar char="•"/>
            </a:pPr>
            <a:r>
              <a:rPr lang="en-US" sz="1600" dirty="0">
                <a:solidFill>
                  <a:schemeClr val="tx1"/>
                </a:solidFill>
              </a:rPr>
              <a:t>No repackaging needed for apps in MSIX format</a:t>
            </a:r>
          </a:p>
          <a:p>
            <a:pPr marL="292100" marR="0" lvl="0" indent="-2921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dirty="0">
                <a:solidFill>
                  <a:srgbClr val="000000"/>
                </a:solidFill>
              </a:rPr>
              <a:t>Number of apps used doesn’t impact sign in time</a:t>
            </a:r>
          </a:p>
          <a:p>
            <a:pPr marL="292100" marR="0" lvl="0" indent="-2921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dirty="0">
                <a:solidFill>
                  <a:srgbClr val="000000"/>
                </a:solidFill>
              </a:rPr>
              <a:t>Reduce the amount of host pools – if you have 2 apps that are incompatible, then you have to put them in two host pools. In App masking, you can hide it from each other and the users.</a:t>
            </a:r>
          </a:p>
          <a:p>
            <a:pPr marL="292100" marR="0" lvl="0" indent="-2921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dirty="0">
                <a:gradFill>
                  <a:gsLst>
                    <a:gs pos="2917">
                      <a:schemeClr val="tx1"/>
                    </a:gs>
                    <a:gs pos="30000">
                      <a:schemeClr val="tx1"/>
                    </a:gs>
                  </a:gsLst>
                  <a:lin ang="5400000" scaled="0"/>
                </a:gradFill>
              </a:rPr>
              <a:t>If your apps can work with MSIX (recommended), then it is the recommended solution. Otherwise, choose </a:t>
            </a:r>
            <a:r>
              <a:rPr lang="en-US" sz="1600" dirty="0" err="1">
                <a:gradFill>
                  <a:gsLst>
                    <a:gs pos="2917">
                      <a:schemeClr val="tx1"/>
                    </a:gs>
                    <a:gs pos="30000">
                      <a:schemeClr val="tx1"/>
                    </a:gs>
                  </a:gsLst>
                  <a:lin ang="5400000" scaled="0"/>
                </a:gradFill>
              </a:rPr>
              <a:t>Fslogix</a:t>
            </a:r>
            <a:r>
              <a:rPr lang="en-US" sz="1600" dirty="0">
                <a:gradFill>
                  <a:gsLst>
                    <a:gs pos="2917">
                      <a:schemeClr val="tx1"/>
                    </a:gs>
                    <a:gs pos="30000">
                      <a:schemeClr val="tx1"/>
                    </a:gs>
                  </a:gsLst>
                  <a:lin ang="5400000" scaled="0"/>
                </a:gradFill>
              </a:rPr>
              <a:t> app masking</a:t>
            </a:r>
            <a:endParaRPr lang="en-US" sz="1600" dirty="0">
              <a:solidFill>
                <a:srgbClr val="000000"/>
              </a:solidFill>
            </a:endParaRPr>
          </a:p>
          <a:p>
            <a:pPr marL="292100" marR="0" lvl="0" indent="-2921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dirty="0">
                <a:solidFill>
                  <a:srgbClr val="353535"/>
                </a:solidFill>
                <a:cs typeface="Times New Roman" panose="02020603050405020304" pitchFamily="18" charset="0"/>
              </a:rPr>
              <a:t>3</a:t>
            </a:r>
            <a:r>
              <a:rPr lang="en-US" sz="1600" baseline="30000" dirty="0">
                <a:solidFill>
                  <a:srgbClr val="353535"/>
                </a:solidFill>
                <a:cs typeface="Times New Roman" panose="02020603050405020304" pitchFamily="18" charset="0"/>
              </a:rPr>
              <a:t>rd</a:t>
            </a:r>
            <a:r>
              <a:rPr lang="en-US" sz="1600" dirty="0">
                <a:solidFill>
                  <a:srgbClr val="353535"/>
                </a:solidFill>
                <a:cs typeface="Times New Roman" panose="02020603050405020304" pitchFamily="18" charset="0"/>
              </a:rPr>
              <a:t> party solutions are available to manage your apps – </a:t>
            </a:r>
            <a:r>
              <a:rPr lang="en-US" sz="1600" dirty="0" err="1">
                <a:solidFill>
                  <a:srgbClr val="353535"/>
                </a:solidFill>
                <a:cs typeface="Times New Roman" panose="02020603050405020304" pitchFamily="18" charset="0"/>
              </a:rPr>
              <a:t>liquidware</a:t>
            </a:r>
            <a:endParaRPr lang="en-US" sz="1600" dirty="0">
              <a:solidFill>
                <a:srgbClr val="353535"/>
              </a:solidFill>
              <a:cs typeface="Times New Roman" panose="02020603050405020304" pitchFamily="18" charset="0"/>
            </a:endParaRPr>
          </a:p>
          <a:p>
            <a:pPr marL="292100" marR="0" lvl="0" indent="-2921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lang="en-US" sz="1600" dirty="0">
              <a:solidFill>
                <a:srgbClr val="353535"/>
              </a:solidFill>
              <a:latin typeface="Segoe UI"/>
              <a:cs typeface="Times New Roman" panose="02020603050405020304" pitchFamily="18" charset="0"/>
            </a:endParaRPr>
          </a:p>
          <a:p>
            <a:pPr marL="292100" marR="0" lvl="0" indent="-2921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600" dirty="0" err="1">
                <a:solidFill>
                  <a:srgbClr val="353535"/>
                </a:solidFill>
                <a:latin typeface="Segoe UI"/>
                <a:cs typeface="Times New Roman" panose="02020603050405020304" pitchFamily="18" charset="0"/>
              </a:rPr>
              <a:t>AppMasking</a:t>
            </a:r>
            <a:r>
              <a:rPr lang="en-US" sz="1600" dirty="0">
                <a:solidFill>
                  <a:srgbClr val="353535"/>
                </a:solidFill>
                <a:latin typeface="Segoe UI"/>
                <a:cs typeface="Times New Roman" panose="02020603050405020304" pitchFamily="18" charset="0"/>
              </a:rPr>
              <a:t> with </a:t>
            </a:r>
            <a:r>
              <a:rPr lang="en-US" sz="1600" dirty="0" err="1">
                <a:solidFill>
                  <a:srgbClr val="353535"/>
                </a:solidFill>
                <a:latin typeface="Segoe UI"/>
                <a:cs typeface="Times New Roman" panose="02020603050405020304" pitchFamily="18" charset="0"/>
              </a:rPr>
              <a:t>Fslogix</a:t>
            </a:r>
            <a:r>
              <a:rPr lang="en-US" sz="1600" dirty="0">
                <a:solidFill>
                  <a:srgbClr val="353535"/>
                </a:solidFill>
                <a:latin typeface="Segoe UI"/>
                <a:cs typeface="Times New Roman" panose="02020603050405020304" pitchFamily="18" charset="0"/>
              </a:rPr>
              <a:t> – More widely used. Been out for years. </a:t>
            </a:r>
            <a:endParaRPr lang="en-US" sz="1600" dirty="0">
              <a:solidFill>
                <a:srgbClr val="000000"/>
              </a:solidFill>
              <a:latin typeface="Segoe UI"/>
            </a:endParaRPr>
          </a:p>
          <a:p>
            <a:pPr marL="292100" marR="0" lvl="0" indent="-2921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endParaRPr lang="en-US" sz="1600" dirty="0">
              <a:solidFill>
                <a:srgbClr val="000000"/>
              </a:solidFill>
            </a:endParaRPr>
          </a:p>
          <a:p>
            <a:pPr marL="292100" indent="-292100">
              <a:lnSpc>
                <a:spcPct val="100000"/>
              </a:lnSpc>
              <a:spcBef>
                <a:spcPts val="600"/>
              </a:spcBef>
              <a:buFont typeface="Arial" panose="020B0604020202020204" pitchFamily="34" charset="0"/>
              <a:buChar char="•"/>
            </a:pPr>
            <a:endParaRPr lang="en-US" sz="1600" dirty="0">
              <a:solidFill>
                <a:schemeClr val="tx1"/>
              </a:solidFill>
            </a:endParaRPr>
          </a:p>
          <a:p>
            <a:pPr marL="292100" indent="-292100">
              <a:lnSpc>
                <a:spcPct val="100000"/>
              </a:lnSpc>
              <a:spcBef>
                <a:spcPts val="600"/>
              </a:spcBef>
              <a:buFont typeface="Arial" panose="020B0604020202020204" pitchFamily="34" charset="0"/>
              <a:buChar char="•"/>
            </a:pPr>
            <a:endParaRPr lang="en-US" sz="1600" dirty="0">
              <a:solidFill>
                <a:schemeClr val="tx1"/>
              </a:solidFill>
            </a:endParaRPr>
          </a:p>
          <a:p>
            <a:pPr marL="0" indent="0">
              <a:lnSpc>
                <a:spcPct val="100000"/>
              </a:lnSpc>
              <a:spcBef>
                <a:spcPts val="600"/>
              </a:spcBef>
              <a:buFont typeface="Arial" panose="020B0604020202020204" pitchFamily="34" charset="0"/>
              <a:buNone/>
            </a:pPr>
            <a:r>
              <a:rPr lang="en-US" sz="1600" dirty="0">
                <a:solidFill>
                  <a:schemeClr val="tx1"/>
                </a:solidFill>
              </a:rPr>
              <a:t>Preview: </a:t>
            </a:r>
            <a:r>
              <a:rPr lang="en-US" sz="1600" dirty="0">
                <a:hlinkClick r:id="rId3"/>
              </a:rPr>
              <a:t>http://aka.ms/MSIXandAzure Virtual Desktop</a:t>
            </a:r>
            <a:r>
              <a:rPr lang="en-US" sz="1600" dirty="0"/>
              <a:t> </a:t>
            </a:r>
          </a:p>
          <a:p>
            <a:pPr marL="0" marR="0" lvl="0" indent="0" algn="l" defTabSz="932688"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sz="1600" dirty="0"/>
              <a:t>More information about MSIX: </a:t>
            </a:r>
            <a:r>
              <a:rPr lang="en-US" sz="1600" dirty="0">
                <a:hlinkClick r:id="rId4"/>
              </a:rPr>
              <a:t>http://docs.microsoft.com/en-us/windows/msix/overview</a:t>
            </a:r>
            <a:endParaRPr lang="en-US" sz="1600" dirty="0">
              <a:solidFill>
                <a:schemeClr val="tx1"/>
              </a:solidFill>
            </a:endParaRPr>
          </a:p>
          <a:p>
            <a:pPr marL="292100" indent="-292100">
              <a:lnSpc>
                <a:spcPct val="100000"/>
              </a:lnSpc>
              <a:spcBef>
                <a:spcPts val="600"/>
              </a:spcBef>
              <a:buFont typeface="Arial" panose="020B0604020202020204" pitchFamily="34" charset="0"/>
              <a:buChar char="•"/>
            </a:pPr>
            <a:endParaRPr lang="en-US" sz="1500" dirty="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7CB472-61B4-4A29-9AC5-4249580BC9C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6/15/2023 12:01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351541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indent="0">
              <a:buFontTx/>
              <a:buNone/>
            </a:pPr>
            <a:endParaRPr lang="en-US"/>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6/15/2023 12:01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06332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TALKING POINTS (modify based on your customer profile):</a:t>
            </a:r>
          </a:p>
          <a:p>
            <a:r>
              <a:rPr lang="en-US" b="1"/>
              <a:t>Regardless of using Citrix/VMware Or Azure Virtual Desktop native – your Azure services won’t be impacted. </a:t>
            </a:r>
          </a:p>
          <a:p>
            <a:pPr marL="174941" indent="-174941">
              <a:buFont typeface="Arial" panose="020B0604020202020204" pitchFamily="34" charset="0"/>
              <a:buChar char="•"/>
            </a:pPr>
            <a:r>
              <a:rPr lang="en-US"/>
              <a:t>The job of a control plane is to orchestrate the creation and management of desktop and app session hosts, authenticate users and to determine where to “land” a user’s desktop connection (meaning what desktop VM to patch the user through to). </a:t>
            </a:r>
          </a:p>
          <a:p>
            <a:pPr marL="174941" indent="-174941">
              <a:buFont typeface="Arial" panose="020B0604020202020204" pitchFamily="34" charset="0"/>
              <a:buChar char="•"/>
            </a:pPr>
            <a:r>
              <a:rPr lang="en-US"/>
              <a:t>In the RDS world, this was handled through a number of “RDS roles” namely: RD License Server, RD Web, RD </a:t>
            </a:r>
            <a:r>
              <a:rPr lang="en-US" err="1"/>
              <a:t>Webclient</a:t>
            </a:r>
            <a:r>
              <a:rPr lang="en-US"/>
              <a:t>, RD Connection Broker and RD Gateway. </a:t>
            </a:r>
          </a:p>
          <a:p>
            <a:pPr marL="174941" indent="-174941">
              <a:buFont typeface="Arial" panose="020B0604020202020204" pitchFamily="34" charset="0"/>
              <a:buChar char="•"/>
            </a:pPr>
            <a:r>
              <a:rPr lang="en-US"/>
              <a:t>With Azure Virtual Desktop, it is no longer necessary to install and manage any of these roles as they are now part of the Azure Virtual Desktop Management Service. Microsoft do the work and deliver you a PaaS product that can be controlled via </a:t>
            </a:r>
            <a:r>
              <a:rPr lang="en-US" err="1"/>
              <a:t>RestAPI</a:t>
            </a:r>
            <a:r>
              <a:rPr lang="en-US"/>
              <a:t>, PowerShell and soon the Azure admin portal.</a:t>
            </a:r>
          </a:p>
          <a:p>
            <a:pPr marL="174941" indent="-174941">
              <a:buFont typeface="Arial" panose="020B0604020202020204" pitchFamily="34" charset="0"/>
              <a:buChar char="•"/>
            </a:pPr>
            <a:r>
              <a:rPr lang="en-US"/>
              <a:t>There are cost savings associated with elimination of separate VMs for web access, diagnostics, gateway, and broker,</a:t>
            </a:r>
          </a:p>
          <a:p>
            <a:pPr marL="174941" indent="-174941">
              <a:buFont typeface="Arial" panose="020B0604020202020204" pitchFamily="34" charset="0"/>
              <a:buChar char="•"/>
            </a:pPr>
            <a:r>
              <a:rPr lang="en-US"/>
              <a:t>Azure Virtual Desktop’s evergreen control plane allows customers (and partners) to focus on value-added services like advanced desktop management, monitoring, health checks/life-cycle management, image management, etc.</a:t>
            </a:r>
          </a:p>
          <a:p>
            <a:pPr marL="174941" indent="-174941">
              <a:buFont typeface="Arial" panose="020B0604020202020204" pitchFamily="34" charset="0"/>
              <a:buChar char="•"/>
            </a:pPr>
            <a:r>
              <a:rPr lang="en-US"/>
              <a:t>Start with Azure Virtual Desktop and execute on enabling Citrix/ Vmware</a:t>
            </a:r>
          </a:p>
          <a:p>
            <a:pPr marL="174941" indent="-174941">
              <a:buFont typeface="Arial" panose="020B0604020202020204" pitchFamily="34" charset="0"/>
              <a:buChar char="•"/>
            </a:pPr>
            <a:r>
              <a:rPr lang="en-US"/>
              <a:t>You can use your existing Citrix and Vmware licenses with Azure Virtual Desktop to leverage existing investments, hybrid support, easy management and a single pane of glass. </a:t>
            </a:r>
          </a:p>
        </p:txBody>
      </p:sp>
      <p:sp>
        <p:nvSpPr>
          <p:cNvPr id="4" name="Slide Number Placeholder 3"/>
          <p:cNvSpPr>
            <a:spLocks noGrp="1"/>
          </p:cNvSpPr>
          <p:nvPr>
            <p:ph type="sldNum" sz="quarter" idx="5"/>
          </p:nvPr>
        </p:nvSpPr>
        <p:spPr/>
        <p:txBody>
          <a:bodyPr/>
          <a:lstStyle/>
          <a:p>
            <a:pPr marL="0" marR="0" lvl="0" indent="0" algn="r" defTabSz="951682" rtl="0" eaLnBrk="1" fontAlgn="auto" latinLnBrk="0" hangingPunct="1">
              <a:lnSpc>
                <a:spcPct val="100000"/>
              </a:lnSpc>
              <a:spcBef>
                <a:spcPts val="0"/>
              </a:spcBef>
              <a:spcAft>
                <a:spcPts val="0"/>
              </a:spcAft>
              <a:buClrTx/>
              <a:buSzTx/>
              <a:buFontTx/>
              <a:buNone/>
              <a:tabLst/>
              <a:defRPr/>
            </a:pPr>
            <a:fld id="{2F580FA7-2A11-4403-A54D-9B2F15AFF8C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5168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53180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Azure Virtual Desktop includes a full set of REST APIs, PowerShell CMDLETS, ARM Templates, Azure Marketplace Tools and coming soon a fully integrated Azure Portal experience for deployment and management.</a:t>
            </a:r>
          </a:p>
          <a:p>
            <a:endParaRPr lang="en-US"/>
          </a:p>
          <a:p>
            <a:r>
              <a:rPr lang="en-US"/>
              <a:t>What I will show you now is how easy it is to setup a Azure Virtual Desktop deployment using our Azure Marketplace Tool.</a:t>
            </a:r>
          </a:p>
          <a:p>
            <a:endParaRPr lang="en-US"/>
          </a:p>
          <a:p>
            <a:pPr marL="0" indent="0">
              <a:buFontTx/>
              <a:buNone/>
            </a:pPr>
            <a:endParaRPr lang="en-US"/>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6/15/2023 12:01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46851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Azure Virtual Desktop partner ecosystem includes a variety of ISV’s with unique offers that can help with migration, application compatibility testing, provisioning, and printing.</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406671"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6/15/2023 12:01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0394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PIETER: 11 minutes up to here </a:t>
            </a:r>
          </a:p>
          <a:p>
            <a:endParaRPr lang="en-US"/>
          </a:p>
          <a:p>
            <a:r>
              <a:rPr lang="en-US"/>
              <a:t>Azure Virtual Desktop includes a full set of REST APIs, PowerShell CMDLETS, ARM Templates, Azure Marketplace Tools and coming soon a fully integrated Azure Portal experience for deployment and management.</a:t>
            </a:r>
          </a:p>
          <a:p>
            <a:endParaRPr lang="en-US"/>
          </a:p>
          <a:p>
            <a:r>
              <a:rPr lang="en-US"/>
              <a:t>What I will show you now is how easy it is to setup a Azure Virtual Desktop deployment using our Azure Marketplace Tool.</a:t>
            </a:r>
          </a:p>
          <a:p>
            <a:endParaRPr lang="en-US"/>
          </a:p>
          <a:p>
            <a:pPr marL="0" indent="0">
              <a:buFontTx/>
              <a:buNone/>
            </a:pPr>
            <a:endParaRPr lang="en-US"/>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6/15/2023 12:01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69749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Most customers have already purchased licenses for Windows or Microsoft  that create eligibility for Azure Virtual Desktop.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6/15/2023 12:01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7693151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Now that you’ve learned more about Azure Virtual Desktop, here’s how you can get it. </a:t>
            </a: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6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marL="171450" indent="-171450">
              <a:buFont typeface="Arial" panose="020B0604020202020204" pitchFamily="34" charset="0"/>
              <a:buChar char="•"/>
            </a:pPr>
            <a:r>
              <a:rPr lang="en-US" sz="1600"/>
              <a:t>Access is available in Azure subscriptions</a:t>
            </a:r>
          </a:p>
          <a:p>
            <a:pPr marL="171450" indent="-171450">
              <a:buFont typeface="Arial" panose="020B0604020202020204" pitchFamily="34" charset="0"/>
              <a:buChar char="•"/>
            </a:pPr>
            <a:r>
              <a:rPr lang="en-US" sz="1600"/>
              <a:t>The license to access Azure Virtual Desktop is associated with the user, not the device or organization</a:t>
            </a:r>
          </a:p>
          <a:p>
            <a:pPr marL="171450" marR="0" lvl="0" indent="-1714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ea typeface="Segoe UI" pitchFamily="34" charset="0"/>
                <a:cs typeface="Segoe UI" pitchFamily="34" charset="0"/>
              </a:rPr>
              <a:t>How to apply existing licenses to a deployment: </a:t>
            </a:r>
            <a:r>
              <a:rPr lang="en-US" sz="1400">
                <a:hlinkClick r:id="rId3"/>
              </a:rPr>
              <a:t>https://docs.microsoft.com/en-us/azure/virtual-desktop/apply-windows-license</a:t>
            </a:r>
            <a:endParaRPr lang="en-US" sz="14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lang="en-US" sz="14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Many customers </a:t>
            </a:r>
            <a:r>
              <a:rPr lang="en-US" sz="1400"/>
              <a:t>are already eligible to use Azure Virtual Desktop as part of their existing licensing agreements. </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5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7CB472-61B4-4A29-9AC5-4249580BC9C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6/15/2023 1:36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8339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a:t>
            </a:r>
            <a:r>
              <a:rPr lang="en-US" baseline="0"/>
              <a:t> our first session we’ll talk about the changing nature of work and why many companies are looking towards virtualization (and Virtual Desktop Infrastructure specifically) as a tool to help them address current challenges and unlock new use cases that weren’t possible before. </a:t>
            </a:r>
          </a:p>
          <a:p>
            <a:endParaRPr lang="en-US" baseline="0"/>
          </a:p>
          <a:p>
            <a:r>
              <a:rPr lang="en-US" baseline="0"/>
              <a:t>Azure Virtual Desktop provides a secure, flexible, and cost-effective cloud VDI platform that can be used for a variety of use cases. Let’s start by talking about virtualization and how its helping companies today.</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6/15/2023 12:01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1111991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panose="020B0502040204020203" pitchFamily="34" charset="0"/>
                <a:ea typeface="+mn-ea"/>
                <a:cs typeface="+mn-cs"/>
              </a:rPr>
              <a:t>Let’s talk more about AVD architecture and the best practices for optimizing your AVD environment based on that architecture.</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6/15/2023 12:01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4910075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AVD includes a full set of REST APIs, PowerShell CMDLETS, ARM Templates, Azure Marketplace Tools and coming soon a fully integrated Azure Portal experience for deployment and management.</a:t>
            </a:r>
          </a:p>
          <a:p>
            <a:endParaRPr lang="en-US" dirty="0"/>
          </a:p>
          <a:p>
            <a:r>
              <a:rPr lang="en-US" dirty="0"/>
              <a:t>What I will show you now is how easy it is to setup a AVD deployment using our Azure Marketplace Tool.</a:t>
            </a:r>
          </a:p>
          <a:p>
            <a:endParaRPr lang="en-US" dirty="0"/>
          </a:p>
          <a:p>
            <a:pPr marL="0" indent="0">
              <a:buFontTx/>
              <a:buNone/>
            </a:pP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6/15/2023 12:01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17688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https://docs.microsoft.com/en-us/azure/cloud-adoption-framework/scenarios/AVD/plan</a:t>
            </a:r>
            <a:endParaRPr lang="en-US"/>
          </a:p>
          <a:p>
            <a:endParaRPr lang="en-US"/>
          </a:p>
          <a:p>
            <a:r>
              <a:rPr lang="en-US"/>
              <a:t>This is the overall structure of the cloud adoption framework aligned to a typical cloud journey for a customer. This is not linear process and in reality it follows a cycle and repeats itself as cloud adoption evolves</a:t>
            </a: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6/15/2023 12:01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0010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a:p>
            <a:pPr>
              <a:lnSpc>
                <a:spcPct val="107000"/>
              </a:lnSpc>
              <a:spcAft>
                <a:spcPts val="800"/>
              </a:spcAft>
            </a:pPr>
            <a:r>
              <a:rPr lang="en-US" dirty="0"/>
              <a:t>Do you have Azure MVP setup and do you have on prem connectivity setup</a:t>
            </a:r>
          </a:p>
          <a:p>
            <a:pPr>
              <a:lnSpc>
                <a:spcPct val="107000"/>
              </a:lnSpc>
              <a:spcAft>
                <a:spcPts val="800"/>
              </a:spcAft>
            </a:pPr>
            <a:endParaRPr lang="en-US" dirty="0"/>
          </a:p>
          <a:p>
            <a:pPr>
              <a:lnSpc>
                <a:spcPct val="107000"/>
              </a:lnSpc>
              <a:spcAft>
                <a:spcPts val="800"/>
              </a:spcAft>
            </a:pPr>
            <a:r>
              <a:rPr lang="en-US" dirty="0"/>
              <a:t>Prerequisites needed to deploy AVD:</a:t>
            </a:r>
          </a:p>
          <a:p>
            <a:pPr marL="285750" indent="-285750">
              <a:lnSpc>
                <a:spcPct val="107000"/>
              </a:lnSpc>
              <a:spcAft>
                <a:spcPts val="800"/>
              </a:spcAft>
              <a:buFont typeface="Arial" panose="020B0604020202020204" pitchFamily="34" charset="0"/>
              <a:buChar char="•"/>
            </a:pPr>
            <a:r>
              <a:rPr lang="en-US" dirty="0"/>
              <a:t>Azure Subscription – Deploy virtual machines, network resources, and all the items you typically need to spin up a VM</a:t>
            </a:r>
          </a:p>
          <a:p>
            <a:pPr marL="285750" indent="-285750">
              <a:lnSpc>
                <a:spcPct val="107000"/>
              </a:lnSpc>
              <a:spcAft>
                <a:spcPts val="800"/>
              </a:spcAft>
              <a:buFont typeface="Arial" panose="020B0604020202020204" pitchFamily="34" charset="0"/>
              <a:buChar char="•"/>
            </a:pPr>
            <a:r>
              <a:rPr lang="en-US" dirty="0"/>
              <a:t>Azure Active Directory – If using O365, Intune, or other Microsoft cloud service, that means you already have this. If not, there is tons of documentation that describes how to set up Azure AD. </a:t>
            </a:r>
          </a:p>
          <a:p>
            <a:pPr marL="285750" indent="-285750">
              <a:lnSpc>
                <a:spcPct val="107000"/>
              </a:lnSpc>
              <a:spcAft>
                <a:spcPts val="800"/>
              </a:spcAft>
              <a:buFont typeface="Arial" panose="020B0604020202020204" pitchFamily="34" charset="0"/>
              <a:buChar char="•"/>
            </a:pPr>
            <a:r>
              <a:rPr lang="en-US" dirty="0"/>
              <a:t>Determine your identity strategy (AD, ADDS) - more on this in the next slides. </a:t>
            </a:r>
          </a:p>
          <a:p>
            <a:pPr marL="285750" indent="-285750">
              <a:lnSpc>
                <a:spcPct val="107000"/>
              </a:lnSpc>
              <a:spcAft>
                <a:spcPts val="800"/>
              </a:spcAft>
              <a:buFont typeface="Arial" panose="020B0604020202020204" pitchFamily="34" charset="0"/>
              <a:buChar char="•"/>
            </a:pPr>
            <a:r>
              <a:rPr lang="en-US" dirty="0"/>
              <a:t>All associated Azure resources – Tip: ensure these are deployed in same region. Not requirement but helpful. </a:t>
            </a:r>
          </a:p>
          <a:p>
            <a:pPr marL="285750" indent="-285750">
              <a:lnSpc>
                <a:spcPct val="107000"/>
              </a:lnSpc>
              <a:spcAft>
                <a:spcPts val="800"/>
              </a:spcAft>
              <a:buFont typeface="Arial" panose="020B0604020202020204" pitchFamily="34" charset="0"/>
              <a:buChar char="•"/>
            </a:pPr>
            <a:r>
              <a:rPr lang="en-US" dirty="0"/>
              <a:t>Required credentials – more info on this in the next slides. </a:t>
            </a:r>
          </a:p>
          <a:p>
            <a:pPr marL="285750" indent="-285750">
              <a:lnSpc>
                <a:spcPct val="107000"/>
              </a:lnSpc>
              <a:spcAft>
                <a:spcPts val="800"/>
              </a:spcAft>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36</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5447453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Design and Architecture</a:t>
            </a:r>
          </a:p>
          <a:p>
            <a:endParaRPr lang="en-US"/>
          </a:p>
          <a:p>
            <a:pPr marL="0" indent="0">
              <a:buFontTx/>
              <a:buNone/>
            </a:pPr>
            <a:endParaRPr lang="en-US"/>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6/15/2023 12:01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47171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kern="100">
                <a:effectLst/>
                <a:latin typeface="Calibri" panose="020F0502020204030204" pitchFamily="34" charset="0"/>
                <a:ea typeface="Calibri" panose="020F0502020204030204" pitchFamily="34" charset="0"/>
                <a:cs typeface="Times New Roman" panose="02020603050405020304" pitchFamily="18" charset="0"/>
              </a:rPr>
              <a:t>Azure Virtual Desktop’s architecture allows employees to get a full Windows 11, Windows 10 and Microsoft 365 experience. You can use Azure services like Azure Active Directory and Microsoft Intune to focus your energy on securing, customizing, and optimizing the client experience instead of managing gateway, broker, and licensing servers.</a:t>
            </a:r>
          </a:p>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4FBAE5BA-E874-4DE0-818E-DE55FF64B0A5}" type="slidenum">
              <a:rPr lang="en-US" smtClean="0"/>
              <a:t>38</a:t>
            </a:fld>
            <a:endParaRPr lang="en-US"/>
          </a:p>
        </p:txBody>
      </p:sp>
    </p:spTree>
    <p:extLst>
      <p:ext uri="{BB962C8B-B14F-4D97-AF65-F5344CB8AC3E}">
        <p14:creationId xmlns:p14="http://schemas.microsoft.com/office/powerpoint/2010/main" val="17557310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2077258-70D4-4992-A2EC-F1B865547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6/15/2023 12:01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13945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On-premises storage vs. the cloud. </a:t>
            </a:r>
          </a:p>
          <a:p>
            <a:endParaRPr lang="en-US"/>
          </a:p>
          <a:p>
            <a:r>
              <a:rPr lang="en-US"/>
              <a:t>Classic VM</a:t>
            </a:r>
          </a:p>
          <a:p>
            <a:pPr marL="285750" indent="-285750">
              <a:buFont typeface="Arial" panose="020B0604020202020204" pitchFamily="34" charset="0"/>
              <a:buChar char="•"/>
            </a:pPr>
            <a:r>
              <a:rPr lang="en-US"/>
              <a:t>Typical file share with VM or data disk</a:t>
            </a:r>
          </a:p>
          <a:p>
            <a:pPr marL="285750" indent="-285750">
              <a:buFont typeface="Arial" panose="020B0604020202020204" pitchFamily="34" charset="0"/>
              <a:buChar char="•"/>
            </a:pPr>
            <a:r>
              <a:rPr lang="en-US"/>
              <a:t>When moving into the cloud, you would like the same resiliency and redundancy as with a standard file share.</a:t>
            </a:r>
          </a:p>
          <a:p>
            <a:endParaRPr lang="en-US"/>
          </a:p>
          <a:p>
            <a:r>
              <a:rPr lang="en-US"/>
              <a:t>VM with FSLogix profile</a:t>
            </a:r>
          </a:p>
          <a:p>
            <a:pPr marL="285750" indent="-285750">
              <a:buFont typeface="Arial" panose="020B0604020202020204" pitchFamily="34" charset="0"/>
              <a:buChar char="•"/>
            </a:pPr>
            <a:r>
              <a:rPr lang="en-US"/>
              <a:t>FSLogix acts as a file share</a:t>
            </a:r>
          </a:p>
          <a:p>
            <a:pPr marL="285750" indent="-285750">
              <a:buFont typeface="Arial" panose="020B0604020202020204" pitchFamily="34" charset="0"/>
              <a:buChar char="•"/>
            </a:pPr>
            <a:r>
              <a:rPr lang="en-US"/>
              <a:t>Can use data disks. With Azure, these disks are resilient and will have the same service level agreements that Azure provides for other resources. </a:t>
            </a:r>
          </a:p>
          <a:p>
            <a:endParaRPr lang="en-US"/>
          </a:p>
          <a:p>
            <a:pPr marL="0" marR="0" lvl="0" indent="0" algn="l" defTabSz="932688" rtl="0" eaLnBrk="1" fontAlgn="auto" latinLnBrk="0" hangingPunct="1">
              <a:lnSpc>
                <a:spcPct val="100000"/>
              </a:lnSpc>
              <a:spcBef>
                <a:spcPts val="0"/>
              </a:spcBef>
              <a:spcAft>
                <a:spcPts val="0"/>
              </a:spcAft>
              <a:buClrTx/>
              <a:buSzTx/>
              <a:buFontTx/>
              <a:buNone/>
              <a:tabLst/>
              <a:defRPr/>
            </a:pPr>
            <a:r>
              <a:rPr lang="en-US"/>
              <a:t>VM with FSLogix profile and Azure Files (How to leverage FSLogix to make the solution even easier and integrate into all the services Azure has to offer)</a:t>
            </a:r>
          </a:p>
          <a:p>
            <a:pPr marL="285750" marR="0" lvl="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Azure files – you no longer need VMs with disks in order to have file share. Instead, connect to Azure Files (a managed service by Azure) and contain all the profile data there. </a:t>
            </a: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sp>
        <p:nvSpPr>
          <p:cNvPr id="4" name="Slide Number Placeholder 3"/>
          <p:cNvSpPr>
            <a:spLocks noGrp="1"/>
          </p:cNvSpPr>
          <p:nvPr>
            <p:ph type="sldNum" sz="quarter" idx="5"/>
          </p:nvPr>
        </p:nvSpPr>
        <p:spPr/>
        <p:txBody>
          <a:bodyPr/>
          <a:lstStyle/>
          <a:p>
            <a:fld id="{E0854EB8-4C4D-4596-9E16-F337F8524D5C}" type="slidenum">
              <a:rPr lang="en-US" smtClean="0"/>
              <a:t>41</a:t>
            </a:fld>
            <a:endParaRPr lang="en-US"/>
          </a:p>
        </p:txBody>
      </p:sp>
    </p:spTree>
    <p:extLst>
      <p:ext uri="{BB962C8B-B14F-4D97-AF65-F5344CB8AC3E}">
        <p14:creationId xmlns:p14="http://schemas.microsoft.com/office/powerpoint/2010/main" val="42668704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FSLogix Profile container solution</a:t>
            </a:r>
          </a:p>
          <a:p>
            <a:pPr marL="292100" indent="-292100">
              <a:lnSpc>
                <a:spcPct val="100000"/>
              </a:lnSpc>
              <a:spcBef>
                <a:spcPts val="600"/>
              </a:spcBef>
              <a:buFont typeface="Arial" panose="020B0604020202020204" pitchFamily="34" charset="0"/>
              <a:buChar char="•"/>
            </a:pPr>
            <a:r>
              <a:rPr lang="en-US" sz="1400">
                <a:solidFill>
                  <a:schemeClr val="tx1"/>
                </a:solidFill>
              </a:rPr>
              <a:t>Profile is stored in VHD/VHD(X)</a:t>
            </a:r>
          </a:p>
          <a:p>
            <a:pPr marL="292100" indent="-292100">
              <a:lnSpc>
                <a:spcPct val="100000"/>
              </a:lnSpc>
              <a:spcBef>
                <a:spcPts val="600"/>
              </a:spcBef>
              <a:buFont typeface="Arial" panose="020B0604020202020204" pitchFamily="34" charset="0"/>
              <a:buChar char="•"/>
            </a:pPr>
            <a:r>
              <a:rPr lang="en-US" sz="1400">
                <a:solidFill>
                  <a:schemeClr val="tx1"/>
                </a:solidFill>
              </a:rPr>
              <a:t>Same approach used by UPD</a:t>
            </a:r>
          </a:p>
          <a:p>
            <a:pPr marL="292100" indent="-292100">
              <a:lnSpc>
                <a:spcPct val="100000"/>
              </a:lnSpc>
              <a:spcBef>
                <a:spcPts val="600"/>
              </a:spcBef>
              <a:buFont typeface="Arial" panose="020B0604020202020204" pitchFamily="34" charset="0"/>
              <a:buChar char="•"/>
            </a:pPr>
            <a:r>
              <a:rPr lang="en-US" sz="1400">
                <a:solidFill>
                  <a:schemeClr val="tx1"/>
                </a:solidFill>
              </a:rPr>
              <a:t>Mounted at Login using block transfer – faster login and no target storage requirement. More performant and more resilient </a:t>
            </a:r>
          </a:p>
          <a:p>
            <a:pPr marL="292100" indent="-292100">
              <a:lnSpc>
                <a:spcPct val="100000"/>
              </a:lnSpc>
              <a:spcBef>
                <a:spcPts val="600"/>
              </a:spcBef>
              <a:buFont typeface="Arial" panose="020B0604020202020204" pitchFamily="34" charset="0"/>
              <a:buChar char="•"/>
            </a:pPr>
            <a:r>
              <a:rPr lang="en-US" sz="1400">
                <a:solidFill>
                  <a:schemeClr val="tx1"/>
                </a:solidFill>
              </a:rPr>
              <a:t>Size of Profile doesn’t impact logon time</a:t>
            </a:r>
          </a:p>
          <a:p>
            <a:pPr marL="292100" indent="-292100">
              <a:lnSpc>
                <a:spcPct val="100000"/>
              </a:lnSpc>
              <a:spcBef>
                <a:spcPts val="600"/>
              </a:spcBef>
              <a:buFont typeface="Arial" panose="020B0604020202020204" pitchFamily="34" charset="0"/>
              <a:buChar char="•"/>
            </a:pPr>
            <a:r>
              <a:rPr lang="en-US" sz="1400">
                <a:solidFill>
                  <a:schemeClr val="tx1"/>
                </a:solidFill>
              </a:rPr>
              <a:t>VHD(X) = Block Transfer decreases network utilization</a:t>
            </a:r>
          </a:p>
          <a:p>
            <a:pPr marL="292100" indent="-292100">
              <a:lnSpc>
                <a:spcPct val="100000"/>
              </a:lnSpc>
              <a:spcBef>
                <a:spcPts val="600"/>
              </a:spcBef>
              <a:buFont typeface="Arial" panose="020B0604020202020204" pitchFamily="34" charset="0"/>
              <a:buChar char="•"/>
            </a:pPr>
            <a:r>
              <a:rPr lang="en-US" sz="1400">
                <a:solidFill>
                  <a:schemeClr val="tx1"/>
                </a:solidFill>
              </a:rPr>
              <a:t>Caching from Windows Cache Manager</a:t>
            </a:r>
          </a:p>
          <a:p>
            <a:pPr marL="292100" indent="-292100">
              <a:lnSpc>
                <a:spcPct val="100000"/>
              </a:lnSpc>
              <a:spcBef>
                <a:spcPts val="600"/>
              </a:spcBef>
              <a:buFont typeface="Arial" panose="020B0604020202020204" pitchFamily="34" charset="0"/>
              <a:buChar char="•"/>
            </a:pPr>
            <a:r>
              <a:rPr lang="en-US" sz="1400">
                <a:solidFill>
                  <a:schemeClr val="tx1"/>
                </a:solidFill>
              </a:rPr>
              <a:t>Profile Container redirects everything from the user profile.</a:t>
            </a:r>
          </a:p>
          <a:p>
            <a:pPr marL="292100" indent="-292100">
              <a:lnSpc>
                <a:spcPct val="100000"/>
              </a:lnSpc>
              <a:spcBef>
                <a:spcPts val="600"/>
              </a:spcBef>
              <a:buFont typeface="Arial" panose="020B0604020202020204" pitchFamily="34" charset="0"/>
              <a:buChar char="•"/>
            </a:pPr>
            <a:r>
              <a:rPr lang="en-US" sz="1400">
                <a:solidFill>
                  <a:schemeClr val="tx1"/>
                </a:solidFill>
              </a:rPr>
              <a:t>Filter driver causes profile to appear local – broader application support</a:t>
            </a:r>
          </a:p>
          <a:p>
            <a:pPr marL="758444" lvl="1" indent="-292100">
              <a:lnSpc>
                <a:spcPct val="100000"/>
              </a:lnSpc>
              <a:spcBef>
                <a:spcPts val="600"/>
              </a:spcBef>
              <a:buFont typeface="Arial" panose="020B0604020202020204" pitchFamily="34" charset="0"/>
              <a:buChar char="•"/>
            </a:pPr>
            <a:r>
              <a:rPr lang="en-US" sz="1400">
                <a:solidFill>
                  <a:schemeClr val="tx1"/>
                </a:solidFill>
              </a:rPr>
              <a:t>System thinks internal, key for apps that want system/local drives to do work </a:t>
            </a:r>
          </a:p>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E0854EB8-4C4D-4596-9E16-F337F8524D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6573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6/15/2023 12:01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186937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900" kern="1200">
                <a:solidFill>
                  <a:schemeClr val="tx1"/>
                </a:solidFill>
                <a:effectLst/>
                <a:latin typeface="+mn-lt"/>
                <a:ea typeface="+mn-ea"/>
                <a:cs typeface="+mn-cs"/>
              </a:rPr>
              <a:t>Virtualization helps companies address Virtualization specific business needs: </a:t>
            </a:r>
          </a:p>
          <a:p>
            <a:pPr marL="285750" indent="-285750">
              <a:lnSpc>
                <a:spcPct val="107000"/>
              </a:lnSpc>
              <a:spcAft>
                <a:spcPts val="800"/>
              </a:spcAft>
              <a:buFont typeface="Arial" panose="020B0604020202020204" pitchFamily="34" charset="0"/>
              <a:buChar char="•"/>
            </a:pPr>
            <a:r>
              <a:rPr lang="en-US" sz="900" kern="1200">
                <a:solidFill>
                  <a:schemeClr val="tx1"/>
                </a:solidFill>
                <a:effectLst/>
                <a:latin typeface="+mn-lt"/>
                <a:ea typeface="+mn-ea"/>
                <a:cs typeface="+mn-cs"/>
              </a:rPr>
              <a:t>More secure access to data/organizational resources</a:t>
            </a:r>
          </a:p>
          <a:p>
            <a:pPr marL="285750" indent="-285750">
              <a:lnSpc>
                <a:spcPct val="107000"/>
              </a:lnSpc>
              <a:spcAft>
                <a:spcPts val="800"/>
              </a:spcAft>
              <a:buFont typeface="Arial" panose="020B0604020202020204" pitchFamily="34" charset="0"/>
              <a:buChar char="•"/>
            </a:pPr>
            <a:r>
              <a:rPr lang="en-US" sz="900" kern="1200">
                <a:solidFill>
                  <a:schemeClr val="tx1"/>
                </a:solidFill>
                <a:effectLst/>
                <a:latin typeface="+mn-lt"/>
                <a:ea typeface="+mn-ea"/>
                <a:cs typeface="+mn-cs"/>
              </a:rPr>
              <a:t>Compliance with industry regulations (i.e. FSI, healthcare, government)</a:t>
            </a:r>
          </a:p>
          <a:p>
            <a:pPr marL="285750" indent="-285750">
              <a:lnSpc>
                <a:spcPct val="107000"/>
              </a:lnSpc>
              <a:spcAft>
                <a:spcPts val="800"/>
              </a:spcAft>
              <a:buFont typeface="Arial" panose="020B0604020202020204" pitchFamily="34" charset="0"/>
              <a:buChar char="•"/>
            </a:pPr>
            <a:r>
              <a:rPr lang="en-US" sz="900" kern="1200">
                <a:solidFill>
                  <a:schemeClr val="tx1"/>
                </a:solidFill>
                <a:effectLst/>
                <a:latin typeface="+mn-lt"/>
                <a:ea typeface="+mn-ea"/>
                <a:cs typeface="+mn-cs"/>
              </a:rPr>
              <a:t>An increasingly elastic workforce (i.e. mergers/acquisitions, short-term employees, contractor/partner access)</a:t>
            </a:r>
          </a:p>
          <a:p>
            <a:pPr marL="285750" indent="-285750">
              <a:lnSpc>
                <a:spcPct val="107000"/>
              </a:lnSpc>
              <a:spcAft>
                <a:spcPts val="800"/>
              </a:spcAft>
              <a:buFont typeface="Arial" panose="020B0604020202020204" pitchFamily="34" charset="0"/>
              <a:buChar char="•"/>
            </a:pPr>
            <a:r>
              <a:rPr lang="en-US" sz="900" kern="1200">
                <a:solidFill>
                  <a:schemeClr val="tx1"/>
                </a:solidFill>
                <a:effectLst/>
                <a:latin typeface="+mn-lt"/>
                <a:ea typeface="+mn-ea"/>
                <a:cs typeface="+mn-cs"/>
              </a:rPr>
              <a:t>Employee-specific needs (i.e. BYOD or mobile staff, call centers, branch workers)</a:t>
            </a:r>
          </a:p>
          <a:p>
            <a:pPr marL="285750" indent="-285750">
              <a:lnSpc>
                <a:spcPct val="107000"/>
              </a:lnSpc>
              <a:spcAft>
                <a:spcPts val="800"/>
              </a:spcAft>
              <a:buFont typeface="Arial" panose="020B0604020202020204" pitchFamily="34" charset="0"/>
              <a:buChar char="•"/>
            </a:pPr>
            <a:r>
              <a:rPr lang="en-US" sz="900" kern="1200">
                <a:solidFill>
                  <a:schemeClr val="tx1"/>
                </a:solidFill>
                <a:effectLst/>
                <a:latin typeface="+mn-lt"/>
                <a:ea typeface="+mn-ea"/>
                <a:cs typeface="+mn-cs"/>
              </a:rPr>
              <a:t>Specialized workloads (i.e. design/engineering, legacy apps, software dev test)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AA244D7-4705-4214-8910-E1E9DAC4247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655245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6/15/2023 12:01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12111903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Best Practices</a:t>
            </a:r>
          </a:p>
          <a:p>
            <a:endParaRPr lang="en-US"/>
          </a:p>
          <a:p>
            <a:pPr marL="0" indent="0">
              <a:buFontTx/>
              <a:buNone/>
            </a:pPr>
            <a:endParaRPr lang="en-US"/>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6/15/2023 12:01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29598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07000"/>
              </a:lnSpc>
              <a:spcAft>
                <a:spcPts val="800"/>
              </a:spcAft>
              <a:buFont typeface="Arial" panose="020B0604020202020204" pitchFamily="34" charset="0"/>
              <a:buChar char="•"/>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46</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416953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rgbClr val="000000"/>
                </a:solidFill>
                <a:effectLst/>
                <a:latin typeface="Segoe UI" panose="020B0502040204020203" pitchFamily="34" charset="0"/>
                <a:ea typeface="Calibri" panose="020F0502020204030204" pitchFamily="34" charset="0"/>
              </a:rPr>
              <a:t>You can rely on multi-layered hybrid security in Azure – be it customized hardware or security controls integrated into hardware and firmware components.  Protect your cloud workloads with context from &gt;8T threat signals processed per day.  Secure your entire org with cloud-native SIEM accessed from anywhere.</a:t>
            </a:r>
          </a:p>
          <a:p>
            <a:endParaRPr lang="en-US" sz="1200" b="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Segoe UI Light" pitchFamily="34" charset="0"/>
                <a:ea typeface="+mn-ea"/>
                <a:cs typeface="+mn-cs"/>
              </a:rPr>
              <a:t>Our </a:t>
            </a:r>
            <a:r>
              <a:rPr lang="en-US" sz="1200" b="1" i="0" u="none" strike="noStrike" kern="1200">
                <a:solidFill>
                  <a:schemeClr val="tx1"/>
                </a:solidFill>
                <a:effectLst/>
                <a:latin typeface="Segoe UI Light" pitchFamily="34" charset="0"/>
                <a:ea typeface="+mn-ea"/>
                <a:cs typeface="+mn-cs"/>
              </a:rPr>
              <a:t>Identity and Access Management tools </a:t>
            </a:r>
            <a:r>
              <a:rPr lang="en-US" sz="1200" b="0" i="0" u="none" strike="noStrike" kern="1200">
                <a:solidFill>
                  <a:schemeClr val="tx1"/>
                </a:solidFill>
                <a:effectLst/>
                <a:latin typeface="Segoe UI Light" pitchFamily="34" charset="0"/>
                <a:ea typeface="+mn-ea"/>
                <a:cs typeface="+mn-cs"/>
              </a:rPr>
              <a:t>enable you to take an identity-based approach to security, and establish truly conditional access policies</a:t>
            </a:r>
            <a:r>
              <a:rPr lang="en-US" sz="1200" b="0" i="0" kern="1200">
                <a:solidFill>
                  <a:schemeClr val="tx1"/>
                </a:solidFill>
                <a:effectLst/>
                <a:latin typeface="Segoe UI Light" pitchFamily="34" charset="0"/>
                <a:ea typeface="+mn-ea"/>
                <a:cs typeface="+mn-cs"/>
              </a:rPr>
              <a:t>​</a:t>
            </a:r>
          </a:p>
          <a:p>
            <a:endParaRPr lang="en-US" sz="1200" b="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Segoe UI Light" pitchFamily="34" charset="0"/>
                <a:ea typeface="+mn-ea"/>
                <a:cs typeface="+mn-cs"/>
              </a:rPr>
              <a:t>Our </a:t>
            </a:r>
            <a:r>
              <a:rPr lang="en-US" sz="1200" b="1" i="0" u="none" strike="noStrike" kern="1200">
                <a:solidFill>
                  <a:schemeClr val="tx1"/>
                </a:solidFill>
                <a:effectLst/>
                <a:latin typeface="Segoe UI Light" pitchFamily="34" charset="0"/>
                <a:ea typeface="+mn-ea"/>
                <a:cs typeface="+mn-cs"/>
              </a:rPr>
              <a:t>App and Data Security </a:t>
            </a:r>
            <a:r>
              <a:rPr lang="en-US" sz="1200" b="0" i="0" u="none" strike="noStrike" kern="1200">
                <a:solidFill>
                  <a:schemeClr val="tx1"/>
                </a:solidFill>
                <a:effectLst/>
                <a:latin typeface="Segoe UI Light" pitchFamily="34" charset="0"/>
                <a:ea typeface="+mn-ea"/>
                <a:cs typeface="+mn-cs"/>
              </a:rPr>
              <a:t>help you protect your apps and your data as it moves around—both inside and outside your organization</a:t>
            </a:r>
            <a:r>
              <a:rPr lang="en-US" sz="1200" b="0" i="0" kern="1200">
                <a:solidFill>
                  <a:schemeClr val="tx1"/>
                </a:solidFill>
                <a:effectLst/>
                <a:latin typeface="Segoe UI Light"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t>Network security</a:t>
            </a:r>
            <a:r>
              <a:rPr lang="en-US" sz="1200"/>
              <a:t>: E</a:t>
            </a:r>
            <a:r>
              <a:rPr lang="en-US" sz="1200" kern="1200">
                <a:solidFill>
                  <a:schemeClr val="tx1"/>
                </a:solidFill>
                <a:effectLst/>
                <a:latin typeface="Segoe UI Light" pitchFamily="34" charset="0"/>
                <a:ea typeface="+mn-ea"/>
                <a:cs typeface="+mn-cs"/>
              </a:rPr>
              <a:t>stablish secure connections to and within Azure using virtual networks, network security groups, VPN, and ExpressRoute. Protect and ensure availability of your apps, protect against network layer threats with services like Web Application Firewall, Azure Firewall and Azure DDoS Protection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a:solidFill>
                  <a:schemeClr val="tx1"/>
                </a:solidFill>
                <a:effectLst/>
                <a:latin typeface="Segoe UI Light" pitchFamily="34" charset="0"/>
                <a:ea typeface="+mn-ea"/>
                <a:cs typeface="+mn-cs"/>
              </a:rPr>
              <a:t>Threat protection </a:t>
            </a:r>
            <a:r>
              <a:rPr lang="en-US" sz="1200" b="0" i="0" kern="1200">
                <a:solidFill>
                  <a:schemeClr val="tx1"/>
                </a:solidFill>
                <a:effectLst/>
                <a:latin typeface="Segoe UI Light" pitchFamily="34" charset="0"/>
                <a:ea typeface="+mn-ea"/>
                <a:cs typeface="+mn-cs"/>
              </a:rPr>
              <a:t>- </a:t>
            </a:r>
            <a:r>
              <a:rPr lang="en-US" sz="1800">
                <a:effectLst/>
                <a:latin typeface="Calibri" panose="020F0502020204030204" pitchFamily="34" charset="0"/>
                <a:ea typeface="Calibri" panose="020F0502020204030204" pitchFamily="34" charset="0"/>
                <a:cs typeface="Calibri" panose="020F0502020204030204" pitchFamily="34" charset="0"/>
              </a:rPr>
              <a:t>Secure your entire organization from threats with Azure Sentinel - a cloud native SIEM (Security Information and Events Management) - that scales to your needs and </a:t>
            </a:r>
            <a:r>
              <a:rPr lang="en-US" sz="1800">
                <a:effectLst/>
                <a:latin typeface="Calibri" panose="020F0502020204030204" pitchFamily="34" charset="0"/>
                <a:ea typeface="PMingLiU" panose="02020500000000000000" pitchFamily="18" charset="-120"/>
                <a:cs typeface="Calibri" panose="020F0502020204030204" pitchFamily="34" charset="0"/>
              </a:rPr>
              <a:t>can be accessed from anywhere.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PMingLiU" panose="02020500000000000000" pitchFamily="18" charset="-120"/>
              <a:cs typeface="Arial" panose="020B0604020202020204" pitchFamily="34" charset="0"/>
            </a:endParaRPr>
          </a:p>
          <a:p>
            <a:endParaRPr lang="en-US" sz="1200" b="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Segoe UI Light" pitchFamily="34" charset="0"/>
                <a:ea typeface="+mn-ea"/>
                <a:cs typeface="+mn-cs"/>
              </a:rPr>
              <a:t>Security Management</a:t>
            </a:r>
            <a:r>
              <a:rPr lang="en-US" sz="1200" kern="1200">
                <a:solidFill>
                  <a:schemeClr val="tx1"/>
                </a:solidFill>
                <a:effectLst/>
                <a:latin typeface="Segoe UI Light" pitchFamily="34" charset="0"/>
                <a:ea typeface="+mn-ea"/>
                <a:cs typeface="+mn-cs"/>
              </a:rPr>
              <a:t>: It is important to assess security state continuously, especially as cloud workloads change dynamically.  Azure Security Center will help you monitor security state of Azure resources and hybrid workloads. It will provide a dynamic security score card and recommendations to improve your security in a centralized console making security management easier across different resources. And you get advanced threat protection across many services like virtual machines, servers, apps, Azure SQL, Storage, containers on VMs – backed by Microsoft Intelligent Graph you are able to detect and respond to threats quickly across these services.  Plus, manage data across your enterprise with Azure Sentinel.</a:t>
            </a:r>
          </a:p>
          <a:p>
            <a:endParaRPr lang="en-US" sz="1200" b="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cs typeface="Calibri"/>
              </a:rPr>
              <a:t>Finally, take advantage of extended security updates and integrate with our many partner solutions. </a:t>
            </a:r>
            <a:r>
              <a:rPr lang="en-US">
                <a:highlight>
                  <a:srgbClr val="FFFF00"/>
                </a:highlight>
              </a:rPr>
              <a:t>These are the solutions that you can use to get further enhanced protection for your Azure and hybrid workloads quickly.</a:t>
            </a:r>
          </a:p>
          <a:p>
            <a:endParaRPr lang="en-US"/>
          </a:p>
          <a:p>
            <a:endParaRPr lang="en-US"/>
          </a:p>
          <a:p>
            <a:endParaRPr lang="en-US"/>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6/15/2023 12:01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425367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07000"/>
              </a:lnSpc>
              <a:spcBef>
                <a:spcPts val="0"/>
              </a:spcBef>
              <a:spcAft>
                <a:spcPts val="800"/>
              </a:spcAft>
              <a:buClrTx/>
              <a:buSzTx/>
              <a:buFontTx/>
              <a:buNone/>
              <a:tabLst/>
              <a:defRPr/>
            </a:pPr>
            <a:endParaRPr lang="en-US"/>
          </a:p>
          <a:p>
            <a:pPr>
              <a:lnSpc>
                <a:spcPct val="107000"/>
              </a:lnSpc>
              <a:spcAft>
                <a:spcPts val="800"/>
              </a:spcAft>
            </a:pP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0854EB8-4C4D-4596-9E16-F337F8524D5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18992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7000"/>
              </a:lnSpc>
              <a:spcAft>
                <a:spcPts val="800"/>
              </a:spcAft>
              <a:buFontTx/>
              <a:buChar char="-"/>
            </a:pPr>
            <a:endParaRPr lang="en-US"/>
          </a:p>
          <a:p>
            <a:pPr>
              <a:lnSpc>
                <a:spcPct val="107000"/>
              </a:lnSpc>
              <a:spcAft>
                <a:spcPts val="800"/>
              </a:spcAft>
            </a:pPr>
            <a:endParaRPr lang="en-US"/>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Virtualization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49</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5936278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7000"/>
              </a:lnSpc>
              <a:spcAft>
                <a:spcPts val="800"/>
              </a:spcAft>
              <a:buFontTx/>
              <a:buChar char="-"/>
            </a:pPr>
            <a:endParaRPr lang="en-US"/>
          </a:p>
          <a:p>
            <a:pPr>
              <a:lnSpc>
                <a:spcPct val="107000"/>
              </a:lnSpc>
              <a:spcAft>
                <a:spcPts val="800"/>
              </a:spcAft>
            </a:pPr>
            <a:endParaRPr lang="en-US"/>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50</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0629899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7000"/>
              </a:lnSpc>
              <a:spcAft>
                <a:spcPts val="800"/>
              </a:spcAft>
              <a:buFontTx/>
              <a:buChar char="-"/>
            </a:pPr>
            <a:endParaRPr lang="en-US"/>
          </a:p>
          <a:p>
            <a:pPr>
              <a:lnSpc>
                <a:spcPct val="107000"/>
              </a:lnSpc>
              <a:spcAft>
                <a:spcPts val="800"/>
              </a:spcAft>
            </a:pPr>
            <a:endParaRPr lang="en-US"/>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Virtualization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51</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0491321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7000"/>
              </a:lnSpc>
              <a:spcAft>
                <a:spcPts val="800"/>
              </a:spcAft>
              <a:buFontTx/>
              <a:buChar char="-"/>
            </a:pPr>
            <a:endParaRPr lang="en-US"/>
          </a:p>
          <a:p>
            <a:pPr>
              <a:lnSpc>
                <a:spcPct val="107000"/>
              </a:lnSpc>
              <a:spcAft>
                <a:spcPts val="800"/>
              </a:spcAft>
            </a:pPr>
            <a:endParaRPr lang="en-US"/>
          </a:p>
          <a:p>
            <a:pPr>
              <a:lnSpc>
                <a:spcPct val="107000"/>
              </a:lnSpc>
              <a:spcAft>
                <a:spcPts val="800"/>
              </a:spcAft>
            </a:pPr>
            <a:endParaRPr lang="en-US"/>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52</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1093949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1" indent="-342900"/>
            <a:r>
              <a:rPr lang="en-US"/>
              <a:t>Think about Windows Server migration alongside with Linux workload migration when designing your migration plan to Azure</a:t>
            </a:r>
          </a:p>
          <a:p>
            <a:pPr marL="342900" lvl="1" indent="-342900"/>
            <a:r>
              <a:rPr lang="en-US"/>
              <a:t>Pick the right VM, storage options and think about Networking needs from the get go</a:t>
            </a:r>
          </a:p>
          <a:p>
            <a:pPr marL="342900" lvl="1" indent="-342900"/>
            <a:r>
              <a:rPr lang="en-US"/>
              <a:t>For specialized workloads, use specialized solutions like Azure VMware solutions, Azure Red Hat OpenShift, SUSE Enterprise Linux with SAP on Azure, HPC certified workloads…</a:t>
            </a:r>
            <a:r>
              <a:rPr lang="en-US" err="1"/>
              <a:t>etc</a:t>
            </a:r>
            <a:r>
              <a:rPr lang="zh-TW" altLang="en-US">
                <a:ea typeface="新細明體"/>
              </a:rPr>
              <a:t> </a:t>
            </a:r>
            <a:endParaRPr lang="en-US">
              <a:ea typeface="新細明體"/>
            </a:endParaRPr>
          </a:p>
          <a:p>
            <a:pPr marL="342900" lvl="1" indent="-342900"/>
            <a:r>
              <a:rPr lang="en-US"/>
              <a:t>For workloads that cannot be migrated, consider using Azure Arc to build Hybrid deployment model and connect customer’s on-premises environment</a:t>
            </a:r>
            <a:r>
              <a:rPr lang="en-US" altLang="zh-TW">
                <a:ea typeface="新細明體"/>
              </a:rPr>
              <a:t>.</a:t>
            </a:r>
            <a:endParaRPr lang="en-US">
              <a:ea typeface="新細明體"/>
            </a:endParaRPr>
          </a:p>
          <a:p>
            <a:endParaRPr lang="en-US"/>
          </a:p>
          <a:p>
            <a:r>
              <a:rPr lang="en-US"/>
              <a:t>Joining AMP / Azure Advanced Specialization Partner Program / Azure Support</a:t>
            </a:r>
            <a:endParaRPr lang="en-US">
              <a:cs typeface="Calibri" panose="020F0502020204030204"/>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6/15/2023 12:01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1774553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0" y="0"/>
            <a:ext cx="6831013" cy="3843338"/>
          </a:xfrm>
        </p:spPr>
      </p:sp>
      <p:sp>
        <p:nvSpPr>
          <p:cNvPr id="5" name="TextBox 4">
            <a:extLst>
              <a:ext uri="{FF2B5EF4-FFF2-40B4-BE49-F238E27FC236}">
                <a16:creationId xmlns:a16="http://schemas.microsoft.com/office/drawing/2014/main" id="{9EC49DAE-7F22-4114-9AD5-0501D87A607D}"/>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6" name="TextBox 5">
            <a:extLst>
              <a:ext uri="{FF2B5EF4-FFF2-40B4-BE49-F238E27FC236}">
                <a16:creationId xmlns:a16="http://schemas.microsoft.com/office/drawing/2014/main" id="{928D6715-6552-4254-BE36-ADFA1BDD61F7}"/>
              </a:ext>
            </a:extLst>
          </p:cNvPr>
          <p:cNvSpPr txBox="1"/>
          <p:nvPr/>
        </p:nvSpPr>
        <p:spPr>
          <a:xfrm>
            <a:off x="0" y="3843337"/>
            <a:ext cx="6856412" cy="3043238"/>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3" name="Notes Placeholder 2">
            <a:extLst>
              <a:ext uri="{FF2B5EF4-FFF2-40B4-BE49-F238E27FC236}">
                <a16:creationId xmlns:a16="http://schemas.microsoft.com/office/drawing/2014/main" id="{7D98C744-25CD-469D-9012-B33ABA3F6840}"/>
              </a:ext>
            </a:extLst>
          </p:cNvPr>
          <p:cNvSpPr>
            <a:spLocks noGrp="1"/>
          </p:cNvSpPr>
          <p:nvPr>
            <p:ph type="body" idx="1"/>
          </p:nvPr>
        </p:nvSpPr>
        <p:spPr>
          <a:xfrm>
            <a:off x="187325" y="4036219"/>
            <a:ext cx="6534944" cy="2371725"/>
          </a:xfrm>
        </p:spPr>
        <p:txBody>
          <a:bodyPr/>
          <a:lstStyle/>
          <a:p>
            <a:r>
              <a:rPr lang="en-US" sz="882" kern="1200">
                <a:solidFill>
                  <a:schemeClr val="tx1"/>
                </a:solidFill>
                <a:effectLst/>
                <a:latin typeface="Segoe UI" panose="020B0502040204020203" pitchFamily="34" charset="0"/>
                <a:ea typeface="+mn-ea"/>
                <a:cs typeface="+mn-cs"/>
              </a:rPr>
              <a:t>Azure Virtual Desktop provides a secure Cloud VDI platform to help companies solve business problems and address new working models and effectively do more with less. </a:t>
            </a:r>
          </a:p>
          <a:p>
            <a:r>
              <a:rPr lang="en-US" sz="882" kern="1200">
                <a:solidFill>
                  <a:schemeClr val="tx1"/>
                </a:solidFill>
                <a:effectLst/>
                <a:latin typeface="Segoe UI" panose="020B0502040204020203" pitchFamily="34" charset="0"/>
                <a:ea typeface="+mn-ea"/>
                <a:cs typeface="+mn-cs"/>
              </a:rPr>
              <a:t>Azure Virtual Desktop:</a:t>
            </a:r>
          </a:p>
          <a:p>
            <a:pPr lvl="0"/>
            <a:r>
              <a:rPr lang="en-US" sz="882" kern="1200">
                <a:solidFill>
                  <a:schemeClr val="tx1"/>
                </a:solidFill>
                <a:effectLst/>
                <a:latin typeface="Segoe UI" panose="020B0502040204020203" pitchFamily="34" charset="0"/>
                <a:ea typeface="+mn-ea"/>
                <a:cs typeface="+mn-cs"/>
              </a:rPr>
              <a:t>Gives users access to Windows 11 and Windows 10 from virtually anywhere and from almost any device</a:t>
            </a:r>
          </a:p>
          <a:p>
            <a:pPr lvl="0"/>
            <a:r>
              <a:rPr lang="en-US" sz="882" kern="1200">
                <a:solidFill>
                  <a:schemeClr val="tx1"/>
                </a:solidFill>
                <a:effectLst/>
                <a:latin typeface="Segoe UI" panose="020B0502040204020203" pitchFamily="34" charset="0"/>
                <a:ea typeface="+mn-ea"/>
                <a:cs typeface="+mn-cs"/>
              </a:rPr>
              <a:t>Allows full control over configuration, customization, and management of your cloud VDI environment.</a:t>
            </a:r>
          </a:p>
          <a:p>
            <a:pPr lvl="0"/>
            <a:r>
              <a:rPr lang="en-US" sz="882" kern="1200">
                <a:solidFill>
                  <a:schemeClr val="tx1"/>
                </a:solidFill>
                <a:effectLst/>
                <a:latin typeface="Segoe UI" panose="020B0502040204020203" pitchFamily="34" charset="0"/>
                <a:ea typeface="+mn-ea"/>
                <a:cs typeface="+mn-cs"/>
              </a:rPr>
              <a:t>Rests on the secure, reliable, and resilient foundation of the Azure platform and inherits access to the services and intelligence gained from being a leading cloud provider.</a:t>
            </a:r>
          </a:p>
          <a:p>
            <a:pPr lvl="0"/>
            <a:r>
              <a:rPr lang="en-US" sz="882" kern="1200">
                <a:solidFill>
                  <a:schemeClr val="tx1"/>
                </a:solidFill>
                <a:effectLst/>
                <a:latin typeface="Segoe UI" panose="020B0502040204020203" pitchFamily="34" charset="0"/>
                <a:ea typeface="+mn-ea"/>
                <a:cs typeface="+mn-cs"/>
              </a:rPr>
              <a:t>Provides tools to help you optimize and control your VDI spend so you only pay for what you use. In particular, Azure Virtual Desktop provides exclusive access to Windows 11 and Windows 10 multi-session </a:t>
            </a:r>
          </a:p>
          <a:p>
            <a:r>
              <a:rPr lang="en-US" sz="882" kern="1200">
                <a:solidFill>
                  <a:schemeClr val="tx1"/>
                </a:solidFill>
                <a:effectLst/>
                <a:latin typeface="Segoe UI" panose="020B0502040204020203" pitchFamily="34" charset="0"/>
                <a:ea typeface="+mn-ea"/>
                <a:cs typeface="+mn-cs"/>
              </a:rPr>
              <a:t>Azure Virtual Desktop helps organizations achieve their desktop virtualization and remote work goals while driving down costs and shifting infrastructure to the cloud.</a:t>
            </a:r>
          </a:p>
          <a:p>
            <a:pPr defTabSz="932418">
              <a:defRPr/>
            </a:pPr>
            <a:endParaRPr lang="en-US" sz="1200">
              <a:solidFill>
                <a:srgbClr val="282828"/>
              </a:solidFill>
              <a:latin typeface="Segoe UI"/>
              <a:cs typeface="Segoe UI Semibold" panose="020B0702040204020203" pitchFamily="34" charset="0"/>
            </a:endParaRPr>
          </a:p>
        </p:txBody>
      </p:sp>
    </p:spTree>
    <p:extLst>
      <p:ext uri="{BB962C8B-B14F-4D97-AF65-F5344CB8AC3E}">
        <p14:creationId xmlns:p14="http://schemas.microsoft.com/office/powerpoint/2010/main" val="30306867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a:p>
            <a:pPr>
              <a:lnSpc>
                <a:spcPct val="107000"/>
              </a:lnSpc>
              <a:spcAft>
                <a:spcPts val="800"/>
              </a:spcAft>
            </a:pPr>
            <a:r>
              <a:rPr lang="en-US" dirty="0"/>
              <a:t>Review the prerequisites needed to deploy AVD:</a:t>
            </a:r>
          </a:p>
          <a:p>
            <a:pPr marL="285750" indent="-285750">
              <a:lnSpc>
                <a:spcPct val="107000"/>
              </a:lnSpc>
              <a:spcAft>
                <a:spcPts val="800"/>
              </a:spcAft>
              <a:buFont typeface="Arial" panose="020B0604020202020204" pitchFamily="34" charset="0"/>
              <a:buChar char="•"/>
            </a:pPr>
            <a:r>
              <a:rPr lang="en-US" dirty="0"/>
              <a:t>Azure Subscription – Deploy virtual machines, network resources, and all the items you typically need to spin up a VM</a:t>
            </a:r>
          </a:p>
          <a:p>
            <a:pPr marL="285750" indent="-285750">
              <a:lnSpc>
                <a:spcPct val="107000"/>
              </a:lnSpc>
              <a:spcAft>
                <a:spcPts val="800"/>
              </a:spcAft>
              <a:buFont typeface="Arial" panose="020B0604020202020204" pitchFamily="34" charset="0"/>
              <a:buChar char="•"/>
            </a:pPr>
            <a:r>
              <a:rPr lang="en-US" dirty="0"/>
              <a:t>Azure Active Directory – If using O365, Intune, or other Microsoft cloud service, that means you already have this. If not, there is tons of documentation that describes how to set up Azure AD. </a:t>
            </a:r>
          </a:p>
          <a:p>
            <a:pPr marL="285750" indent="-285750">
              <a:lnSpc>
                <a:spcPct val="107000"/>
              </a:lnSpc>
              <a:spcAft>
                <a:spcPts val="800"/>
              </a:spcAft>
              <a:buFont typeface="Arial" panose="020B0604020202020204" pitchFamily="34" charset="0"/>
              <a:buChar char="•"/>
            </a:pPr>
            <a:r>
              <a:rPr lang="en-US" dirty="0"/>
              <a:t>Determine your identity strategy (AD, ADDS) - more on this in the next slides. </a:t>
            </a:r>
          </a:p>
          <a:p>
            <a:pPr marL="285750" indent="-285750">
              <a:lnSpc>
                <a:spcPct val="107000"/>
              </a:lnSpc>
              <a:spcAft>
                <a:spcPts val="800"/>
              </a:spcAft>
              <a:buFont typeface="Arial" panose="020B0604020202020204" pitchFamily="34" charset="0"/>
              <a:buChar char="•"/>
            </a:pPr>
            <a:r>
              <a:rPr lang="en-US" dirty="0"/>
              <a:t>All associated Azure resources – Tip: ensure these are deployed in same region. Not requirement but helpful. </a:t>
            </a:r>
          </a:p>
          <a:p>
            <a:pPr marL="285750" indent="-285750">
              <a:lnSpc>
                <a:spcPct val="107000"/>
              </a:lnSpc>
              <a:spcAft>
                <a:spcPts val="800"/>
              </a:spcAft>
              <a:buFont typeface="Arial" panose="020B0604020202020204" pitchFamily="34" charset="0"/>
              <a:buChar char="•"/>
            </a:pPr>
            <a:r>
              <a:rPr lang="en-US" dirty="0"/>
              <a:t>Required credentials – more info on this in the next slides. </a:t>
            </a:r>
          </a:p>
          <a:p>
            <a:pPr marL="285750" indent="-285750">
              <a:lnSpc>
                <a:spcPct val="107000"/>
              </a:lnSpc>
              <a:spcAft>
                <a:spcPts val="800"/>
              </a:spcAft>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May 2018 Roadshow Virtualiation</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54</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5447453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t>Using Azure Migrate as the tool </a:t>
            </a:r>
            <a:endParaRPr lang="en-US">
              <a:cs typeface="Calibri"/>
            </a:endParaRPr>
          </a:p>
          <a:p>
            <a:pPr marL="342900" lvl="1" indent="-342900"/>
            <a:r>
              <a:rPr lang="en-US"/>
              <a:t>Before Azure Migrate: understand Azure migration readiness with SMART (aka.ms/</a:t>
            </a:r>
            <a:r>
              <a:rPr lang="en-US" err="1"/>
              <a:t>smartool</a:t>
            </a:r>
            <a:r>
              <a:rPr lang="en-US" altLang="zh-TW">
                <a:ea typeface="新細明體"/>
              </a:rPr>
              <a:t>)</a:t>
            </a:r>
            <a:endParaRPr lang="en-US">
              <a:ea typeface="新細明體"/>
            </a:endParaRPr>
          </a:p>
          <a:p>
            <a:pPr marL="342900" lvl="1" indent="-342900"/>
            <a:r>
              <a:rPr lang="en-US"/>
              <a:t>Use Azure Migrate to plan, execute, and track migration</a:t>
            </a:r>
          </a:p>
          <a:p>
            <a:pPr marL="342900" lvl="1" indent="-342900"/>
            <a:r>
              <a:rPr lang="en-US"/>
              <a:t>Using Azure Migrate to Assess</a:t>
            </a:r>
          </a:p>
          <a:p>
            <a:pPr marL="342900" lvl="2" indent="-342900"/>
            <a:r>
              <a:rPr lang="en-US"/>
              <a:t>Server assessment </a:t>
            </a:r>
            <a:r>
              <a:rPr lang="en-US" altLang="zh-TW">
                <a:ea typeface="新細明體"/>
              </a:rPr>
              <a:t>–</a:t>
            </a:r>
            <a:r>
              <a:rPr lang="zh-TW" altLang="en-US">
                <a:ea typeface="新細明體"/>
              </a:rPr>
              <a:t> </a:t>
            </a:r>
            <a:r>
              <a:rPr lang="en-US"/>
              <a:t>server discovery</a:t>
            </a:r>
            <a:r>
              <a:rPr lang="zh-TW" altLang="en-US">
                <a:ea typeface="新細明體"/>
              </a:rPr>
              <a:t> </a:t>
            </a:r>
            <a:r>
              <a:rPr lang="en-US" altLang="zh-TW">
                <a:ea typeface="新細明體"/>
              </a:rPr>
              <a:t>&amp;</a:t>
            </a:r>
            <a:r>
              <a:rPr lang="zh-TW" altLang="en-US">
                <a:ea typeface="新細明體"/>
              </a:rPr>
              <a:t> </a:t>
            </a:r>
            <a:r>
              <a:rPr lang="en-US"/>
              <a:t>analyze dependencies, cost estimation, and VM size recommendations</a:t>
            </a:r>
          </a:p>
          <a:p>
            <a:pPr marL="342900" lvl="2" indent="-342900"/>
            <a:r>
              <a:rPr lang="en-US"/>
              <a:t>Database assessment with Azure Migrate </a:t>
            </a:r>
            <a:r>
              <a:rPr lang="en-US" altLang="zh-TW">
                <a:ea typeface="新細明體"/>
              </a:rPr>
              <a:t>–</a:t>
            </a:r>
            <a:r>
              <a:rPr lang="zh-TW" altLang="en-US">
                <a:ea typeface="新細明體"/>
              </a:rPr>
              <a:t> </a:t>
            </a:r>
            <a:r>
              <a:rPr lang="en-US"/>
              <a:t>DMA report comes back with SKU recommendations, cost estimations</a:t>
            </a:r>
          </a:p>
          <a:p>
            <a:pPr marL="342900" lvl="1" indent="-342900"/>
            <a:r>
              <a:rPr lang="en-US"/>
              <a:t>Using Azure Migrate to Migrate</a:t>
            </a:r>
          </a:p>
          <a:p>
            <a:pPr marL="342900" lvl="2" indent="-342900"/>
            <a:r>
              <a:rPr lang="en-US"/>
              <a:t>Test and then migrate</a:t>
            </a:r>
          </a:p>
          <a:p>
            <a:pPr marL="342900" lvl="1" indent="-342900"/>
            <a:r>
              <a:rPr lang="en-US"/>
              <a:t>CTAs</a:t>
            </a:r>
          </a:p>
          <a:p>
            <a:pPr marL="342900" lvl="2" indent="-342900"/>
            <a:r>
              <a:rPr lang="en-US"/>
              <a:t>Learn more on Website: aka.ms/</a:t>
            </a:r>
            <a:r>
              <a:rPr lang="en-US" err="1"/>
              <a:t>azuremigrate</a:t>
            </a:r>
            <a:r>
              <a:rPr lang="zh-TW" altLang="en-US">
                <a:ea typeface="新細明體"/>
              </a:rPr>
              <a:t> </a:t>
            </a:r>
            <a:endParaRPr lang="en-US">
              <a:ea typeface="新細明體"/>
            </a:endParaRPr>
          </a:p>
          <a:p>
            <a:pPr marL="342900" lvl="2" indent="-342900"/>
            <a:r>
              <a:rPr lang="en-US"/>
              <a:t>Launch Azure Migrate and start your assessment</a:t>
            </a:r>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573EFA-B2BF-4E6C-BB80-565FE26156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49089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6/15/2023 12:32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3423219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6/15/2023 12:01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2836869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701" marR="3081" indent="0">
              <a:spcBef>
                <a:spcPts val="1137"/>
              </a:spcBef>
              <a:buFont typeface="Arial" panose="020B0604020202020204" pitchFamily="34" charset="0"/>
              <a:buNone/>
            </a:pPr>
            <a:r>
              <a:rPr lang="en-US" sz="800">
                <a:latin typeface="+mj-lt"/>
                <a:cs typeface="Segoe Pro"/>
              </a:rPr>
              <a:t>Azure Virtual Desktop helps businesses to boost employee productivity inside and outside of the office access with consistent and reliable access.</a:t>
            </a:r>
          </a:p>
          <a:p>
            <a:pPr marL="7701" marR="3081" indent="0">
              <a:spcBef>
                <a:spcPts val="1137"/>
              </a:spcBef>
              <a:buFont typeface="Arial" panose="020B0604020202020204" pitchFamily="34" charset="0"/>
              <a:buNone/>
            </a:pPr>
            <a:r>
              <a:rPr lang="en-US" sz="800">
                <a:latin typeface="+mj-lt"/>
                <a:cs typeface="Segoe Pro"/>
              </a:rPr>
              <a:t>With the power of Azure Virtual Desktop, you can:</a:t>
            </a:r>
          </a:p>
          <a:p>
            <a:pPr marL="179151" marR="3081" indent="-171450">
              <a:spcBef>
                <a:spcPts val="1137"/>
              </a:spcBef>
              <a:buFont typeface="Arial" panose="020B0604020202020204" pitchFamily="34" charset="0"/>
              <a:buChar char="•"/>
            </a:pPr>
            <a:r>
              <a:rPr lang="en-US" sz="800">
                <a:latin typeface="+mj-lt"/>
                <a:cs typeface="Segoe Pro"/>
              </a:rPr>
              <a:t>Provide access to Windows 11 and Windows 10 </a:t>
            </a:r>
            <a:r>
              <a:rPr lang="en-US" sz="800">
                <a:cs typeface="Segoe Pro"/>
              </a:rPr>
              <a:t>whether you're using your own Windows PC, iOS or Android device, or HTML5.</a:t>
            </a:r>
          </a:p>
          <a:p>
            <a:pPr marL="293451" marR="3081" indent="-285750">
              <a:spcBef>
                <a:spcPts val="1137"/>
              </a:spcBef>
              <a:buFont typeface="Arial" panose="020B0604020202020204" pitchFamily="34" charset="0"/>
              <a:buChar char="•"/>
            </a:pPr>
            <a:endParaRPr lang="en-US" sz="800">
              <a:cs typeface="Segoe Pro"/>
            </a:endParaRPr>
          </a:p>
          <a:p>
            <a:pPr marL="179151" marR="3081" indent="-171450">
              <a:spcBef>
                <a:spcPts val="1137"/>
              </a:spcBef>
              <a:buFont typeface="Arial" panose="020B0604020202020204" pitchFamily="34" charset="0"/>
              <a:buChar char="•"/>
            </a:pPr>
            <a:r>
              <a:rPr lang="en-US" sz="800">
                <a:latin typeface="+mj-lt"/>
                <a:cs typeface="Segoe Pro"/>
              </a:rPr>
              <a:t>Deliver a seamless Microsoft Office and Teams experience </a:t>
            </a:r>
            <a:r>
              <a:rPr lang="en-US" sz="800">
                <a:cs typeface="Segoe Pro"/>
              </a:rPr>
              <a:t>with features like Multimedia Redirection.</a:t>
            </a:r>
          </a:p>
          <a:p>
            <a:pPr marL="293451" marR="3081" indent="-285750">
              <a:spcBef>
                <a:spcPts val="1137"/>
              </a:spcBef>
              <a:buFont typeface="Arial" panose="020B0604020202020204" pitchFamily="34" charset="0"/>
              <a:buChar char="•"/>
            </a:pPr>
            <a:endParaRPr lang="en-US" sz="800">
              <a:cs typeface="Segoe Pro"/>
            </a:endParaRPr>
          </a:p>
          <a:p>
            <a:pPr marL="179151" marR="3081" indent="-171450">
              <a:spcBef>
                <a:spcPts val="1137"/>
              </a:spcBef>
              <a:buFont typeface="Arial" panose="020B0604020202020204" pitchFamily="34" charset="0"/>
              <a:buChar char="•"/>
            </a:pPr>
            <a:r>
              <a:rPr lang="en-US" sz="800">
                <a:latin typeface="+mj-lt"/>
                <a:cs typeface="Segoe Pro"/>
              </a:rPr>
              <a:t>Allow users to personalize their Windows 11 virtual experience </a:t>
            </a:r>
            <a:r>
              <a:rPr lang="en-US" sz="800">
                <a:cs typeface="Segoe Pro"/>
              </a:rPr>
              <a:t>by using persistent user profiles to store user information.</a:t>
            </a:r>
          </a:p>
          <a:p>
            <a:endParaRPr lang="en-US"/>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6/15/2023 12:01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892407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701" marR="3081" indent="0">
              <a:spcBef>
                <a:spcPts val="1137"/>
              </a:spcBef>
              <a:buFont typeface="Arial" panose="020B0604020202020204" pitchFamily="34" charset="0"/>
              <a:buNone/>
            </a:pPr>
            <a:r>
              <a:rPr lang="en-US" sz="900">
                <a:latin typeface="+mj-lt"/>
                <a:cs typeface="Segoe Pro"/>
              </a:rPr>
              <a:t>When considering a VDI solution, it’s critical to consider how IT teams can access, configure, and manage virtual desktops, apps, and workloads. </a:t>
            </a:r>
          </a:p>
          <a:p>
            <a:pPr marL="7701" marR="3081" indent="0">
              <a:spcBef>
                <a:spcPts val="1137"/>
              </a:spcBef>
              <a:buFont typeface="Arial" panose="020B0604020202020204" pitchFamily="34" charset="0"/>
              <a:buNone/>
            </a:pPr>
            <a:r>
              <a:rPr lang="en-US" sz="900">
                <a:latin typeface="+mj-lt"/>
                <a:cs typeface="Segoe Pro"/>
              </a:rPr>
              <a:t>With Azure Virtual Desktop, you can customize and optimize your virtualization infrastructure on the cloud to simplify the management of your virtual desktop and app environment. </a:t>
            </a:r>
          </a:p>
          <a:p>
            <a:pPr marL="7701" marR="3081" indent="0">
              <a:spcBef>
                <a:spcPts val="1137"/>
              </a:spcBef>
              <a:buFont typeface="Arial" panose="020B0604020202020204" pitchFamily="34" charset="0"/>
              <a:buNone/>
            </a:pPr>
            <a:endParaRPr lang="en-US" sz="900">
              <a:latin typeface="+mj-lt"/>
              <a:cs typeface="Segoe Pro"/>
            </a:endParaRPr>
          </a:p>
          <a:p>
            <a:pPr marL="179151" marR="3081" indent="-171450">
              <a:spcBef>
                <a:spcPts val="1137"/>
              </a:spcBef>
              <a:buFont typeface="Arial" panose="020B0604020202020204" pitchFamily="34" charset="0"/>
              <a:buChar char="•"/>
            </a:pPr>
            <a:r>
              <a:rPr lang="en-US" sz="900">
                <a:latin typeface="+mj-lt"/>
                <a:cs typeface="Segoe Pro"/>
              </a:rPr>
              <a:t>Choose the Azure infrastructure options you need to meet various employee needs and address challenges that impact remote work.</a:t>
            </a:r>
          </a:p>
          <a:p>
            <a:pPr marL="179151" marR="3081" indent="-171450">
              <a:spcBef>
                <a:spcPts val="1137"/>
              </a:spcBef>
              <a:buFont typeface="Arial" panose="020B0604020202020204" pitchFamily="34" charset="0"/>
              <a:buChar char="•"/>
            </a:pPr>
            <a:endParaRPr lang="en-US" sz="900">
              <a:latin typeface="+mj-lt"/>
            </a:endParaRPr>
          </a:p>
          <a:p>
            <a:pPr marL="179151" marR="3081" lvl="0" indent="-171450" algn="l" defTabSz="914400" rtl="0" eaLnBrk="1" fontAlgn="auto" latinLnBrk="0" hangingPunct="1">
              <a:lnSpc>
                <a:spcPct val="100000"/>
              </a:lnSpc>
              <a:spcBef>
                <a:spcPts val="1137"/>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Segoe Pro"/>
              </a:rPr>
              <a:t>Empower IT </a:t>
            </a:r>
            <a:r>
              <a:rPr kumimoji="0" lang="en-US" sz="900" b="0" i="0" u="none" strike="noStrike" kern="1200" cap="none" spc="0" normalizeH="0" baseline="0" noProof="0">
                <a:ln>
                  <a:noFill/>
                </a:ln>
                <a:solidFill>
                  <a:srgbClr val="000000"/>
                </a:solidFill>
                <a:effectLst/>
                <a:uLnTx/>
                <a:uFillTx/>
                <a:latin typeface="Segoe UI"/>
                <a:ea typeface="+mn-ea"/>
                <a:cs typeface="Segoe Pro"/>
              </a:rPr>
              <a:t>to specify how desktops are distributed across virtual machines and customize the configuration of session hosts during deployment.</a:t>
            </a:r>
          </a:p>
          <a:p>
            <a:pPr marL="179151" marR="3081" lvl="0" indent="-171450" algn="l" defTabSz="914400" rtl="0" eaLnBrk="1" fontAlgn="auto" latinLnBrk="0" hangingPunct="1">
              <a:lnSpc>
                <a:spcPct val="100000"/>
              </a:lnSpc>
              <a:spcBef>
                <a:spcPts val="1137"/>
              </a:spcBef>
              <a:spcAft>
                <a:spcPts val="0"/>
              </a:spcAft>
              <a:buClrTx/>
              <a:buSzTx/>
              <a:buFont typeface="Arial" panose="020B0604020202020204" pitchFamily="34" charset="0"/>
              <a:buChar char="•"/>
              <a:tabLst/>
              <a:defRPr/>
            </a:pPr>
            <a:endParaRPr kumimoji="0" lang="en-US" sz="900" b="0" i="0" u="none" strike="noStrike" kern="1200" cap="none" spc="0" normalizeH="0" baseline="0" noProof="0">
              <a:ln>
                <a:noFill/>
              </a:ln>
              <a:solidFill>
                <a:srgbClr val="000000"/>
              </a:solidFill>
              <a:effectLst/>
              <a:uLnTx/>
              <a:uFillTx/>
              <a:latin typeface="Segoe UI"/>
              <a:ea typeface="+mn-ea"/>
              <a:cs typeface="Segoe Pro"/>
            </a:endParaRPr>
          </a:p>
          <a:p>
            <a:pPr marL="179151" marR="3081" lvl="0" indent="-171450" algn="l" defTabSz="914400" rtl="0" eaLnBrk="1" fontAlgn="auto" latinLnBrk="0" hangingPunct="1">
              <a:lnSpc>
                <a:spcPct val="100000"/>
              </a:lnSpc>
              <a:spcBef>
                <a:spcPts val="1137"/>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Segoe Pro"/>
              </a:rPr>
              <a:t>Simplify the delivery of company specific apps to employees </a:t>
            </a:r>
            <a:r>
              <a:rPr kumimoji="0" lang="en-US" sz="900" b="0" i="0" u="none" strike="noStrike" kern="1200" cap="none" spc="0" normalizeH="0" baseline="0" noProof="0">
                <a:ln>
                  <a:noFill/>
                </a:ln>
                <a:solidFill>
                  <a:srgbClr val="000000"/>
                </a:solidFill>
                <a:effectLst/>
                <a:uLnTx/>
                <a:uFillTx/>
                <a:latin typeface="Segoe UI"/>
                <a:ea typeface="+mn-ea"/>
                <a:cs typeface="Segoe Pro"/>
              </a:rPr>
              <a:t>with capabilities like MSIX App Attach or RemoteApp streaming for external users.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6/15/2023 12:01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955089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701" marR="3081" lvl="0" algn="l" defTabSz="914367" rtl="0" eaLnBrk="1" fontAlgn="auto" latinLnBrk="0" hangingPunct="1">
              <a:lnSpc>
                <a:spcPct val="100000"/>
              </a:lnSpc>
              <a:spcBef>
                <a:spcPts val="1137"/>
              </a:spcBef>
              <a:spcAft>
                <a:spcPts val="0"/>
              </a:spcAft>
              <a:buClrTx/>
              <a:buSzTx/>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Segoe Pro"/>
              </a:rPr>
              <a:t>With the expansive landscape of sophisticated cyber threats that look to disrupt your business, it’s vital your data is protected by security that you can trust. </a:t>
            </a:r>
          </a:p>
          <a:p>
            <a:pPr marL="7701" marR="3081" lvl="0" algn="l" defTabSz="914367" rtl="0" eaLnBrk="1" fontAlgn="auto" latinLnBrk="0" hangingPunct="1">
              <a:lnSpc>
                <a:spcPct val="100000"/>
              </a:lnSpc>
              <a:spcBef>
                <a:spcPts val="1137"/>
              </a:spcBef>
              <a:spcAft>
                <a:spcPts val="0"/>
              </a:spcAft>
              <a:buClrTx/>
              <a:buSzTx/>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Segoe Pro"/>
              </a:rPr>
              <a:t>Azure Virtual Desktop is built with the powerful security, scalability, and flexibility of Microsoft Azure to protect business-critical data used by your remote workforce.</a:t>
            </a:r>
          </a:p>
          <a:p>
            <a:pPr marL="7701" marR="3081" lvl="0" algn="l" defTabSz="914367" rtl="0" eaLnBrk="1" fontAlgn="auto" latinLnBrk="0" hangingPunct="1">
              <a:lnSpc>
                <a:spcPct val="100000"/>
              </a:lnSpc>
              <a:spcBef>
                <a:spcPts val="1137"/>
              </a:spcBef>
              <a:spcAft>
                <a:spcPts val="0"/>
              </a:spcAft>
              <a:buClrTx/>
              <a:buSzTx/>
              <a:tabLst/>
              <a:defRPr/>
            </a:pPr>
            <a:endParaRPr kumimoji="0" lang="en-US" sz="900" b="0" i="0" u="none" strike="noStrike" kern="1200" cap="none" spc="0" normalizeH="0" baseline="0" noProof="0">
              <a:ln>
                <a:noFill/>
              </a:ln>
              <a:solidFill>
                <a:srgbClr val="000000"/>
              </a:solidFill>
              <a:effectLst/>
              <a:uLnTx/>
              <a:uFillTx/>
              <a:latin typeface="Segoe UI Semibold"/>
              <a:ea typeface="+mn-ea"/>
              <a:cs typeface="Segoe Pro"/>
            </a:endParaRPr>
          </a:p>
          <a:p>
            <a:pPr marL="179151" marR="3081" lvl="0" indent="-171450" algn="l" defTabSz="914367" rtl="0" eaLnBrk="1" fontAlgn="auto" latinLnBrk="0" hangingPunct="1">
              <a:lnSpc>
                <a:spcPct val="100000"/>
              </a:lnSpc>
              <a:spcBef>
                <a:spcPts val="1137"/>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Segoe Pro"/>
              </a:rPr>
              <a:t>Deploy your virtual infrastructure in Azure Datacenters around the world to keep your data and applications nearby on a high-capacity networking infrastructure</a:t>
            </a:r>
          </a:p>
          <a:p>
            <a:pPr marL="179151" marR="3081" lvl="0" indent="-171450" algn="l" defTabSz="914367" rtl="0" eaLnBrk="1" fontAlgn="auto" latinLnBrk="0" hangingPunct="1">
              <a:lnSpc>
                <a:spcPct val="100000"/>
              </a:lnSpc>
              <a:spcBef>
                <a:spcPts val="1137"/>
              </a:spcBef>
              <a:spcAft>
                <a:spcPts val="0"/>
              </a:spcAft>
              <a:buClrTx/>
              <a:buSzTx/>
              <a:buFont typeface="Arial" panose="020B0604020202020204" pitchFamily="34" charset="0"/>
              <a:buChar char="•"/>
              <a:tabLst/>
              <a:defRPr/>
            </a:pPr>
            <a:endParaRPr kumimoji="0" lang="en-US" sz="900" b="0" i="0" u="none" strike="noStrike" kern="1200" cap="none" spc="0" normalizeH="0" baseline="0" noProof="0">
              <a:ln>
                <a:noFill/>
              </a:ln>
              <a:solidFill>
                <a:srgbClr val="000000"/>
              </a:solidFill>
              <a:effectLst/>
              <a:uLnTx/>
              <a:uFillTx/>
              <a:latin typeface="Segoe UI Semibold"/>
              <a:ea typeface="+mn-ea"/>
              <a:cs typeface="Segoe Pro"/>
            </a:endParaRPr>
          </a:p>
          <a:p>
            <a:pPr marL="179151" marR="3081" lvl="0" indent="-171450" algn="l" defTabSz="914367" rtl="0" eaLnBrk="1" fontAlgn="auto" latinLnBrk="0" hangingPunct="1">
              <a:lnSpc>
                <a:spcPct val="100000"/>
              </a:lnSpc>
              <a:spcBef>
                <a:spcPts val="1137"/>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Segoe Pro"/>
              </a:rPr>
              <a:t>Use Azure Active Directory </a:t>
            </a:r>
            <a:r>
              <a:rPr kumimoji="0" lang="en-US" sz="900" b="0" i="0" u="none" strike="noStrike" kern="1200" cap="none" spc="0" normalizeH="0" baseline="0" noProof="0">
                <a:ln>
                  <a:noFill/>
                </a:ln>
                <a:solidFill>
                  <a:srgbClr val="000000"/>
                </a:solidFill>
                <a:effectLst/>
                <a:uLnTx/>
                <a:uFillTx/>
                <a:latin typeface="Segoe UI"/>
                <a:ea typeface="+mn-ea"/>
                <a:cs typeface="Segoe Pro"/>
              </a:rPr>
              <a:t>and additional measures like MFA for security identity and access management across the entire Microsoft ecosystem of Azure, Office, and Azure Virtual Desktop</a:t>
            </a:r>
          </a:p>
          <a:p>
            <a:pPr marL="171450" indent="-171450">
              <a:buFont typeface="Arial" panose="020B0604020202020204" pitchFamily="34" charset="0"/>
              <a:buChar char="•"/>
            </a:pPr>
            <a:endParaRPr lang="en-US"/>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Segoe Pro"/>
              </a:rPr>
              <a:t>Provide management and customization options </a:t>
            </a:r>
            <a:r>
              <a:rPr kumimoji="0" lang="en-US" sz="900" b="0" i="0" u="none" strike="noStrike" kern="1200" cap="none" spc="0" normalizeH="0" baseline="0" noProof="0">
                <a:ln>
                  <a:noFill/>
                </a:ln>
                <a:solidFill>
                  <a:srgbClr val="000000"/>
                </a:solidFill>
                <a:effectLst/>
                <a:uLnTx/>
                <a:uFillTx/>
                <a:latin typeface="Segoe UI"/>
                <a:ea typeface="+mn-ea"/>
                <a:cs typeface="Segoe Pro"/>
              </a:rPr>
              <a:t>for IT by leveraging Azure services to spend more time on desktops and apps and less time on infrastructure.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6/15/2023 12:01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4085507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701" marR="3081" indent="0">
              <a:spcBef>
                <a:spcPts val="1137"/>
              </a:spcBef>
              <a:buFont typeface="Arial" panose="020B0604020202020204" pitchFamily="34" charset="0"/>
              <a:buNone/>
            </a:pPr>
            <a:r>
              <a:rPr lang="en-US" sz="900">
                <a:latin typeface="+mj-lt"/>
                <a:cs typeface="Segoe Pro"/>
              </a:rPr>
              <a:t>These benefits hold little weight if the solution isn’t feasible or make financial sense. </a:t>
            </a:r>
          </a:p>
          <a:p>
            <a:pPr marL="7701" marR="3081" indent="0">
              <a:spcBef>
                <a:spcPts val="1137"/>
              </a:spcBef>
              <a:buFont typeface="Arial" panose="020B0604020202020204" pitchFamily="34" charset="0"/>
              <a:buNone/>
            </a:pPr>
            <a:r>
              <a:rPr lang="en-US" sz="900">
                <a:latin typeface="+mj-lt"/>
                <a:cs typeface="Segoe Pro"/>
              </a:rPr>
              <a:t>Azure Virtual Desktop helps you unlock tools to make your virtualization infrastructure cost-efficient such as leveraging Linux pricing for virtual machines whether it’s Linux or Windows.</a:t>
            </a:r>
          </a:p>
          <a:p>
            <a:pPr marL="7701" marR="3081" indent="0">
              <a:spcBef>
                <a:spcPts val="1137"/>
              </a:spcBef>
              <a:buFont typeface="Arial" panose="020B0604020202020204" pitchFamily="34" charset="0"/>
              <a:buNone/>
            </a:pPr>
            <a:endParaRPr lang="en-US" sz="900">
              <a:latin typeface="+mj-lt"/>
              <a:cs typeface="Segoe Pro"/>
            </a:endParaRPr>
          </a:p>
          <a:p>
            <a:pPr marL="171450" indent="-171450">
              <a:buFont typeface="Arial" panose="020B0604020202020204" pitchFamily="34" charset="0"/>
              <a:buChar char="•"/>
            </a:pPr>
            <a:r>
              <a:rPr lang="en-US"/>
              <a:t>Deliver multiple desktop sessions on a single virtual machine with Windows 11 multi-session to allow for multiple concurrent sessions from a single remote desktop host session.</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Optimize deployment costs and scale session host virtual machines using </a:t>
            </a:r>
            <a:r>
              <a:rPr lang="en-US" err="1"/>
              <a:t>Autoscale</a:t>
            </a:r>
            <a:r>
              <a:rPr lang="en-US"/>
              <a:t> to allocate resources automatically during peak and off-peak hours.</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Use existing Windows and Microsoft 365 licenses to access Windows 11 and Microsoft Office at no additional cost.</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6/15/2023 12:01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1569017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13.emf"/><Relationship Id="rId4" Type="http://schemas.openxmlformats.org/officeDocument/2006/relationships/oleObject" Target="../embeddings/oleObject1.bin"/></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Picture Placeholder 3">
            <a:extLst>
              <a:ext uri="{FF2B5EF4-FFF2-40B4-BE49-F238E27FC236}">
                <a16:creationId xmlns:a16="http://schemas.microsoft.com/office/drawing/2014/main" id="{35F17FA7-A985-794B-9F19-CFFC8FE1855E}"/>
              </a:ext>
            </a:extLst>
          </p:cNvPr>
          <p:cNvSpPr txBox="1">
            <a:spLocks/>
          </p:cNvSpPr>
          <p:nvPr userDrawn="1"/>
        </p:nvSpPr>
        <p:spPr>
          <a:xfrm>
            <a:off x="5299075" y="0"/>
            <a:ext cx="6892925" cy="6858000"/>
          </a:xfrm>
          <a:prstGeom prst="rect">
            <a:avLst/>
          </a:prstGeom>
          <a:solidFill>
            <a:srgbClr val="E6E6E6"/>
          </a:solidFill>
        </p:spPr>
        <p:txBody>
          <a:bodyPr vert="horz" wrap="square" lIns="0" tIns="274320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b="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Divider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650827"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5650827"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bg1"/>
                </a:solidFill>
                <a:latin typeface="+mn-lt"/>
              </a:defRPr>
            </a:lvl1pPr>
          </a:lstStyle>
          <a:p>
            <a:pPr lvl="0"/>
            <a:r>
              <a:rPr lang="en-US"/>
              <a:t>Subtitle</a:t>
            </a:r>
          </a:p>
        </p:txBody>
      </p:sp>
    </p:spTree>
    <p:extLst>
      <p:ext uri="{BB962C8B-B14F-4D97-AF65-F5344CB8AC3E}">
        <p14:creationId xmlns:p14="http://schemas.microsoft.com/office/powerpoint/2010/main" val="33353462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1" y="457201"/>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1" y="1181100"/>
            <a:ext cx="4229101" cy="5199847"/>
          </a:xfrm>
          <a:prstGeom prst="rect">
            <a:avLst/>
          </a:prstGeom>
        </p:spPr>
        <p:txBody>
          <a:bodyPr vert="horz" wrap="square" lIns="0" tIns="0" rIns="18288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7914538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9436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57201" y="457201"/>
            <a:ext cx="6362700" cy="1409700"/>
          </a:xfrm>
          <a:prstGeom prst="rect">
            <a:avLst/>
          </a:prstGeom>
        </p:spPr>
        <p:txBody>
          <a:bodyPr vert="horz" lIns="0" tIns="0" rIns="274320" bIns="0" rtlCol="0" anchor="t">
            <a:normAutofit/>
          </a:bodyPr>
          <a:lstStyle>
            <a:lvl1pPr>
              <a:defRPr>
                <a:solidFill>
                  <a:schemeClr val="tx1"/>
                </a:solidFill>
              </a:defRPr>
            </a:lvl1pPr>
          </a:lstStyle>
          <a:p>
            <a:r>
              <a:rPr lang="en-US"/>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57200" y="1866901"/>
            <a:ext cx="6362700" cy="4514047"/>
          </a:xfrm>
          <a:prstGeom prst="rect">
            <a:avLst/>
          </a:prstGeom>
        </p:spPr>
        <p:txBody>
          <a:bodyPr vert="horz" wrap="square" lIns="0" tIns="0" rIns="18288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8706972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1"/>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2"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57201" y="1887752"/>
            <a:ext cx="11277600" cy="4208249"/>
          </a:xfrm>
          <a:prstGeom prst="rect">
            <a:avLst/>
          </a:prstGeom>
        </p:spPr>
        <p:txBody>
          <a:bodyPr vert="horz" wrap="square" lIns="0" tIns="18288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8996728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1"/>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2"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73102" y="1866901"/>
            <a:ext cx="5622897" cy="4514047"/>
          </a:xfrm>
          <a:prstGeom prst="rect">
            <a:avLst/>
          </a:prstGeom>
        </p:spPr>
        <p:txBody>
          <a:bodyPr vert="horz" wrap="square" lIns="0" tIns="18288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096001" y="1866901"/>
            <a:ext cx="5638799" cy="4514047"/>
          </a:xfrm>
          <a:prstGeom prst="rect">
            <a:avLst/>
          </a:prstGeom>
        </p:spPr>
        <p:txBody>
          <a:bodyPr vert="horz" wrap="square" lIns="0" tIns="18288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0581123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73104" y="1181101"/>
            <a:ext cx="11261697" cy="1039586"/>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5" name="Shape 69"/>
          <p:cNvSpPr txBox="1">
            <a:spLocks noGrp="1"/>
          </p:cNvSpPr>
          <p:nvPr>
            <p:ph type="body" idx="1" hasCustomPrompt="1"/>
          </p:nvPr>
        </p:nvSpPr>
        <p:spPr>
          <a:xfrm>
            <a:off x="457200" y="3274986"/>
            <a:ext cx="5638800"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556" indent="-182845">
              <a:buFont typeface="Arial" panose="020B0604020202020204" pitchFamily="34" charset="0"/>
              <a:buChar char="•"/>
              <a:defRPr/>
            </a:lvl2pPr>
          </a:lstStyle>
          <a:p>
            <a:pPr lvl="0"/>
            <a:r>
              <a:rPr lang="en-US"/>
              <a:t>Bullet level one</a:t>
            </a:r>
          </a:p>
          <a:p>
            <a:pPr lvl="1"/>
            <a:r>
              <a:rPr lang="en-US"/>
              <a:t>Bullet level two</a:t>
            </a:r>
            <a:endParaRP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3" y="457201"/>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7"/>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096001" y="3274986"/>
            <a:ext cx="5638799"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556" indent="-182845">
              <a:buFont typeface="Arial" panose="020B0604020202020204" pitchFamily="34" charset="0"/>
              <a:buChar char="•"/>
              <a:defRPr/>
            </a:lvl2pPr>
          </a:lstStyle>
          <a:p>
            <a:pPr lvl="0"/>
            <a:r>
              <a:rPr lang="en-US"/>
              <a:t>Bullet level one</a:t>
            </a:r>
          </a:p>
          <a:p>
            <a:pPr lvl="1"/>
            <a:r>
              <a:rPr lang="en-US"/>
              <a:t>Bullet level two</a:t>
            </a:r>
            <a:endParaRPr/>
          </a:p>
        </p:txBody>
      </p:sp>
    </p:spTree>
    <p:extLst>
      <p:ext uri="{BB962C8B-B14F-4D97-AF65-F5344CB8AC3E}">
        <p14:creationId xmlns:p14="http://schemas.microsoft.com/office/powerpoint/2010/main" val="315998622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73104" y="1181101"/>
            <a:ext cx="11261697" cy="14097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3"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7"/>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57200" y="4000500"/>
            <a:ext cx="5638800"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556" indent="-182845">
              <a:buFont typeface="Arial" panose="020B0604020202020204" pitchFamily="34" charset="0"/>
              <a:buChar char="•"/>
              <a:defRPr/>
            </a:lvl2pPr>
          </a:lstStyle>
          <a:p>
            <a:pPr lvl="0"/>
            <a:r>
              <a:rPr lang="en-US"/>
              <a:t>Bullet level one</a:t>
            </a:r>
          </a:p>
          <a:p>
            <a:pPr lvl="1"/>
            <a:r>
              <a:rPr lang="en-US"/>
              <a:t>Bullet level two</a:t>
            </a:r>
            <a:endParaRPr/>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096001" y="4000500"/>
            <a:ext cx="5638799"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556" indent="-182845">
              <a:buFont typeface="Arial" panose="020B0604020202020204" pitchFamily="34" charset="0"/>
              <a:buChar char="•"/>
              <a:defRPr/>
            </a:lvl2pPr>
          </a:lstStyle>
          <a:p>
            <a:pPr lvl="0"/>
            <a:r>
              <a:rPr lang="en-US"/>
              <a:t>Bullet level one</a:t>
            </a:r>
          </a:p>
          <a:p>
            <a:pPr lvl="1"/>
            <a:r>
              <a:rPr lang="en-US"/>
              <a:t>Bullet level two</a:t>
            </a:r>
            <a:endParaRPr/>
          </a:p>
        </p:txBody>
      </p:sp>
    </p:spTree>
    <p:extLst>
      <p:ext uri="{BB962C8B-B14F-4D97-AF65-F5344CB8AC3E}">
        <p14:creationId xmlns:p14="http://schemas.microsoft.com/office/powerpoint/2010/main" val="84653565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1"/>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9" name="Shape 69"/>
          <p:cNvSpPr txBox="1">
            <a:spLocks noGrp="1"/>
          </p:cNvSpPr>
          <p:nvPr>
            <p:ph type="body" idx="44" hasCustomPrompt="1"/>
          </p:nvPr>
        </p:nvSpPr>
        <p:spPr>
          <a:xfrm>
            <a:off x="6102108" y="2590801"/>
            <a:ext cx="5624740" cy="685800"/>
          </a:xfrm>
          <a:prstGeom prst="rect">
            <a:avLst/>
          </a:prstGeom>
        </p:spPr>
        <p:txBody>
          <a:bodyPr vert="horz" lIns="0" tIns="0" rIns="0" bIns="0" rtlCol="0">
            <a:normAutofit/>
          </a:bodyPr>
          <a:lstStyle>
            <a:lvl1pPr marL="193638" indent="-133325">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690" indent="-182845">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1"/>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2"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1"/>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38" indent="-133325">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690" indent="-182845">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1" y="4678833"/>
            <a:ext cx="5623114" cy="693267"/>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2"/>
            <a:ext cx="5624740" cy="723900"/>
          </a:xfrm>
          <a:prstGeom prst="rect">
            <a:avLst/>
          </a:prstGeom>
        </p:spPr>
        <p:txBody>
          <a:bodyPr vert="horz" lIns="0" tIns="0" rIns="0" bIns="0" rtlCol="0">
            <a:normAutofit/>
          </a:bodyPr>
          <a:lstStyle>
            <a:lvl1pPr marL="193638" indent="-133325">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690" indent="-182845">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1" name="Picture Placeholder 3">
            <a:extLst>
              <a:ext uri="{FF2B5EF4-FFF2-40B4-BE49-F238E27FC236}">
                <a16:creationId xmlns:a16="http://schemas.microsoft.com/office/drawing/2014/main" id="{85C63F4F-9B1D-48B9-B01E-A10B1592D270}"/>
              </a:ext>
            </a:extLst>
          </p:cNvPr>
          <p:cNvSpPr>
            <a:spLocks noGrp="1"/>
          </p:cNvSpPr>
          <p:nvPr>
            <p:ph type="pic" sz="quarter" idx="52"/>
          </p:nvPr>
        </p:nvSpPr>
        <p:spPr>
          <a:xfrm>
            <a:off x="473104" y="1905000"/>
            <a:ext cx="5630178" cy="4191000"/>
          </a:xfrm>
        </p:spPr>
        <p:txBody>
          <a:bodyPr anchor="ctr"/>
          <a:lstStyle>
            <a:lvl1pPr algn="ctr">
              <a:defRPr>
                <a:solidFill>
                  <a:srgbClr val="B4009E"/>
                </a:solidFill>
              </a:defRPr>
            </a:lvl1pPr>
          </a:lstStyle>
          <a:p>
            <a:r>
              <a:rPr lang="en-US"/>
              <a:t>Click icon to add picture</a:t>
            </a:r>
          </a:p>
        </p:txBody>
      </p:sp>
    </p:spTree>
    <p:extLst>
      <p:ext uri="{BB962C8B-B14F-4D97-AF65-F5344CB8AC3E}">
        <p14:creationId xmlns:p14="http://schemas.microsoft.com/office/powerpoint/2010/main" val="417550603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2"/>
            <a:ext cx="5409100" cy="5007646"/>
          </a:xfrm>
          <a:solidFill>
            <a:schemeClr val="bg2"/>
          </a:solidFill>
        </p:spPr>
        <p:txBody>
          <a:bodyPr anchor="ctr"/>
          <a:lstStyle>
            <a:lvl1pPr algn="ctr">
              <a:defRPr>
                <a:solidFill>
                  <a:srgbClr val="B4009E"/>
                </a:solidFill>
              </a:defRPr>
            </a:lvl1pPr>
          </a:lstStyle>
          <a:p>
            <a:r>
              <a:rPr lang="en-US"/>
              <a:t>Click icon to add picture</a:t>
            </a:r>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1"/>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3"/>
            <a:ext cx="528074" cy="415498"/>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73102" y="1839353"/>
            <a:ext cx="5622897" cy="4541596"/>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5127579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1"/>
            <a:ext cx="5817866" cy="5443229"/>
          </a:xfrm>
          <a:prstGeom prst="rect">
            <a:avLst/>
          </a:prstGeom>
        </p:spPr>
      </p:pic>
      <p:sp>
        <p:nvSpPr>
          <p:cNvPr id="5" name="Picture Placeholder 4"/>
          <p:cNvSpPr>
            <a:spLocks noGrp="1"/>
          </p:cNvSpPr>
          <p:nvPr>
            <p:ph type="pic" sz="quarter" idx="27"/>
          </p:nvPr>
        </p:nvSpPr>
        <p:spPr>
          <a:xfrm>
            <a:off x="1" y="1827037"/>
            <a:ext cx="5422401" cy="5019960"/>
          </a:xfrm>
          <a:solidFill>
            <a:schemeClr val="bg2"/>
          </a:solidFill>
        </p:spPr>
        <p:txBody>
          <a:bodyPr anchor="ctr"/>
          <a:lstStyle>
            <a:lvl1pPr algn="ctr">
              <a:defRPr>
                <a:solidFill>
                  <a:srgbClr val="B4009E"/>
                </a:solidFill>
              </a:defRPr>
            </a:lvl1pPr>
          </a:lstStyle>
          <a:p>
            <a:r>
              <a:rPr lang="en-US"/>
              <a:t>Click icon to add picture</a:t>
            </a:r>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096001" y="1839353"/>
            <a:ext cx="5638799" cy="4541596"/>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61837251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4" y="1439580"/>
            <a:ext cx="5693769" cy="5423329"/>
          </a:xfrm>
          <a:prstGeom prst="rect">
            <a:avLst/>
          </a:prstGeom>
        </p:spPr>
      </p:pic>
      <p:sp>
        <p:nvSpPr>
          <p:cNvPr id="5" name="Picture Placeholder 4"/>
          <p:cNvSpPr>
            <a:spLocks noGrp="1"/>
          </p:cNvSpPr>
          <p:nvPr>
            <p:ph type="pic" sz="quarter" idx="27"/>
          </p:nvPr>
        </p:nvSpPr>
        <p:spPr>
          <a:xfrm>
            <a:off x="6819900" y="1849236"/>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4"/>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73103" y="3894138"/>
            <a:ext cx="562289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3" y="3276600"/>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192">
              <a:spcAft>
                <a:spcPts val="588"/>
              </a:spcAft>
            </a:pPr>
            <a:r>
              <a:rPr lang="en-US"/>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3"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192">
              <a:spcBef>
                <a:spcPts val="0"/>
              </a:spcBef>
              <a:spcAft>
                <a:spcPts val="1175"/>
              </a:spcAft>
              <a:buFont typeface="Arial"/>
            </a:pPr>
            <a:r>
              <a:rPr lang="en-US"/>
              <a:t>level one</a:t>
            </a:r>
          </a:p>
          <a:p>
            <a:pPr lvl="0" algn="ctr" defTabSz="914192">
              <a:spcBef>
                <a:spcPts val="0"/>
              </a:spcBef>
              <a:spcAft>
                <a:spcPts val="1175"/>
              </a:spcAft>
              <a:buFont typeface="Arial"/>
            </a:pPr>
            <a:r>
              <a:rPr lang="en-US"/>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1" y="457201"/>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442503"/>
            <a:ext cx="528074" cy="415498"/>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3605032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Section Divide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rgbClr val="FFFFFF"/>
                </a:solidFill>
                <a:latin typeface="+mn-lt"/>
              </a:defRPr>
            </a:lvl1pPr>
          </a:lstStyle>
          <a:p>
            <a:pPr lvl="0"/>
            <a:r>
              <a:rPr lang="en-US"/>
              <a:t>Section Name</a:t>
            </a:r>
          </a:p>
        </p:txBody>
      </p:sp>
    </p:spTree>
    <p:extLst>
      <p:ext uri="{BB962C8B-B14F-4D97-AF65-F5344CB8AC3E}">
        <p14:creationId xmlns:p14="http://schemas.microsoft.com/office/powerpoint/2010/main" val="5423906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7"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6" y="2865439"/>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27" tIns="45713" rIns="91427" bIns="45713"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22001163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271601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3"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5135994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8"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6391154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1"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65208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95908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95384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38200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65714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850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Title 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19914533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78411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1"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Tree>
    <p:extLst>
      <p:ext uri="{BB962C8B-B14F-4D97-AF65-F5344CB8AC3E}">
        <p14:creationId xmlns:p14="http://schemas.microsoft.com/office/powerpoint/2010/main" val="7254010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1"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033661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1"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17699880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9748286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603669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595862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9594309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9640906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8112316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12 Column Dark Bkg">
    <p:bg>
      <p:bgPr>
        <a:solidFill>
          <a:srgbClr val="0F7B0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75563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28006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2892743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31668138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21289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7" y="3033223"/>
            <a:ext cx="55107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660686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5510784"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8" y="-1"/>
            <a:ext cx="4117383" cy="6858001"/>
          </a:xfrm>
          <a:prstGeom prst="rect">
            <a:avLst/>
          </a:prstGeom>
        </p:spPr>
      </p:pic>
    </p:spTree>
    <p:extLst>
      <p:ext uri="{BB962C8B-B14F-4D97-AF65-F5344CB8AC3E}">
        <p14:creationId xmlns:p14="http://schemas.microsoft.com/office/powerpoint/2010/main" val="21352604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86743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80404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073891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9161530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bg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249141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04744397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53348"/>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012955742"/>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One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65960"/>
            <a:ext cx="11277600" cy="1612768"/>
          </a:xfrm>
        </p:spPr>
        <p:txBody>
          <a:bodyPr/>
          <a:lstStyle>
            <a:lvl1pPr>
              <a:defRPr>
                <a:latin typeface="+mn-lt"/>
              </a:defRPr>
            </a:lvl1pPr>
            <a:lvl2pPr>
              <a:defRPr>
                <a:solidFill>
                  <a:schemeClr val="tx1"/>
                </a:solidFill>
                <a:latin typeface="+mn-lt"/>
              </a:defRPr>
            </a:lvl2pPr>
            <a:lvl3pPr>
              <a:defRPr>
                <a:solidFill>
                  <a:schemeClr val="tx1"/>
                </a:solidFill>
                <a:latin typeface="+mn-lt"/>
              </a:defRPr>
            </a:lvl3pPr>
            <a:lvl4pPr>
              <a:defRPr>
                <a:latin typeface="+mn-lt"/>
              </a:defRPr>
            </a:lvl4pPr>
            <a:lvl5pP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itle 21"/>
          <p:cNvSpPr>
            <a:spLocks noGrp="1"/>
          </p:cNvSpPr>
          <p:nvPr>
            <p:ph type="title"/>
          </p:nvPr>
        </p:nvSpPr>
        <p:spPr>
          <a:xfrm>
            <a:off x="457202" y="411482"/>
            <a:ext cx="11277599" cy="554061"/>
          </a:xfrm>
        </p:spPr>
        <p:txBody>
          <a:bodyPr/>
          <a:lstStyle/>
          <a:p>
            <a:r>
              <a:rPr lang="en-US"/>
              <a:t>Click to edit Master title style</a:t>
            </a:r>
          </a:p>
        </p:txBody>
      </p:sp>
      <p:sp>
        <p:nvSpPr>
          <p:cNvPr id="23" name="Text Placeholder 2"/>
          <p:cNvSpPr>
            <a:spLocks noGrp="1"/>
          </p:cNvSpPr>
          <p:nvPr>
            <p:ph type="body" idx="10" hasCustomPrompt="1"/>
          </p:nvPr>
        </p:nvSpPr>
        <p:spPr>
          <a:xfrm>
            <a:off x="457199" y="1271017"/>
            <a:ext cx="11277599" cy="276999"/>
          </a:xfrm>
        </p:spPr>
        <p:txBody>
          <a:bodyPr wrap="square">
            <a:spAutoFit/>
          </a:bodyPr>
          <a:lstStyle>
            <a:lvl1pPr marL="0" indent="0">
              <a:buNone/>
              <a:defRPr sz="1800" spc="-30" baseline="0">
                <a:solidFill>
                  <a:schemeClr val="tx1"/>
                </a:solidFill>
                <a:latin typeface="+mn-lt"/>
              </a:defRPr>
            </a:lvl1pPr>
            <a:lvl2pPr marL="457025" indent="0">
              <a:buNone/>
              <a:defRPr sz="2000">
                <a:solidFill>
                  <a:schemeClr val="tx1">
                    <a:tint val="75000"/>
                  </a:schemeClr>
                </a:solidFill>
              </a:defRPr>
            </a:lvl2pPr>
            <a:lvl3pPr marL="914049" indent="0">
              <a:buNone/>
              <a:defRPr sz="1800">
                <a:solidFill>
                  <a:schemeClr val="tx1">
                    <a:tint val="75000"/>
                  </a:schemeClr>
                </a:solidFill>
              </a:defRPr>
            </a:lvl3pPr>
            <a:lvl4pPr marL="1371074" indent="0">
              <a:buNone/>
              <a:defRPr sz="1600">
                <a:solidFill>
                  <a:schemeClr val="tx1">
                    <a:tint val="75000"/>
                  </a:schemeClr>
                </a:solidFill>
              </a:defRPr>
            </a:lvl4pPr>
            <a:lvl5pPr marL="1828098" indent="0">
              <a:buNone/>
              <a:defRPr sz="1600">
                <a:solidFill>
                  <a:schemeClr val="tx1">
                    <a:tint val="75000"/>
                  </a:schemeClr>
                </a:solidFill>
              </a:defRPr>
            </a:lvl5pPr>
            <a:lvl6pPr marL="2285122" indent="0">
              <a:buNone/>
              <a:defRPr sz="1600">
                <a:solidFill>
                  <a:schemeClr val="tx1">
                    <a:tint val="75000"/>
                  </a:schemeClr>
                </a:solidFill>
              </a:defRPr>
            </a:lvl6pPr>
            <a:lvl7pPr marL="2742147" indent="0">
              <a:buNone/>
              <a:defRPr sz="1600">
                <a:solidFill>
                  <a:schemeClr val="tx1">
                    <a:tint val="75000"/>
                  </a:schemeClr>
                </a:solidFill>
              </a:defRPr>
            </a:lvl7pPr>
            <a:lvl8pPr marL="3199171" indent="0">
              <a:buNone/>
              <a:defRPr sz="1600">
                <a:solidFill>
                  <a:schemeClr val="tx1">
                    <a:tint val="75000"/>
                  </a:schemeClr>
                </a:solidFill>
              </a:defRPr>
            </a:lvl8pPr>
            <a:lvl9pPr marL="3656195"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261510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14183800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bg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0" y="0"/>
            <a:ext cx="12192000" cy="14396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bg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bg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05630B6F-2985-BF49-9639-318F6678793C}"/>
              </a:ext>
            </a:extLst>
          </p:cNvPr>
          <p:cNvPicPr>
            <a:picLocks noChangeAspect="1"/>
          </p:cNvPicPr>
          <p:nvPr userDrawn="1"/>
        </p:nvPicPr>
        <p:blipFill>
          <a:blip r:embed="rId3"/>
          <a:stretch>
            <a:fillRect/>
          </a:stretch>
        </p:blipFill>
        <p:spPr bwMode="black">
          <a:xfrm>
            <a:off x="584200" y="318926"/>
            <a:ext cx="1133114" cy="242644"/>
          </a:xfrm>
          <a:prstGeom prst="rect">
            <a:avLst/>
          </a:prstGeom>
        </p:spPr>
      </p:pic>
      <p:sp>
        <p:nvSpPr>
          <p:cNvPr id="9" name="Title 1"/>
          <p:cNvSpPr>
            <a:spLocks noGrp="1"/>
          </p:cNvSpPr>
          <p:nvPr>
            <p:ph type="title" hasCustomPrompt="1"/>
          </p:nvPr>
        </p:nvSpPr>
        <p:spPr>
          <a:xfrm>
            <a:off x="584200" y="3214076"/>
            <a:ext cx="6600371" cy="526298"/>
          </a:xfrm>
          <a:noFill/>
        </p:spPr>
        <p:txBody>
          <a:bodyPr wrap="square" lIns="0" tIns="0" rIns="0" bIns="0" anchor="b" anchorCtr="0">
            <a:spAutoFit/>
          </a:bodyPr>
          <a:lstStyle>
            <a:lvl1pPr>
              <a:lnSpc>
                <a:spcPct val="95000"/>
              </a:lnSpc>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4168998"/>
            <a:ext cx="6600371" cy="321627"/>
          </a:xfrm>
          <a:noFill/>
        </p:spPr>
        <p:txBody>
          <a:bodyPr wrap="square" lIns="0" tIns="0" rIns="0" bIns="0">
            <a:spAutoFit/>
          </a:bodyPr>
          <a:lstStyle>
            <a:lvl1pPr marL="0" indent="0">
              <a:lnSpc>
                <a:spcPct val="95000"/>
              </a:lnSpc>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24334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rgbClr val="7FBA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41" name="Title 2">
            <a:extLst>
              <a:ext uri="{FF2B5EF4-FFF2-40B4-BE49-F238E27FC236}">
                <a16:creationId xmlns:a16="http://schemas.microsoft.com/office/drawing/2014/main" id="{117F22F1-21A7-CD41-954B-E52F11519839}"/>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2" name="TextBox 41">
            <a:extLst>
              <a:ext uri="{FF2B5EF4-FFF2-40B4-BE49-F238E27FC236}">
                <a16:creationId xmlns:a16="http://schemas.microsoft.com/office/drawing/2014/main" id="{E6A433FB-F02E-FE44-876C-BA751661D69A}"/>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3200">
                <a:solidFill>
                  <a:schemeClr val="accent4"/>
                </a:solidFill>
                <a:latin typeface="+mj-lt"/>
              </a:rPr>
              <a:t>1</a:t>
            </a:r>
          </a:p>
        </p:txBody>
      </p:sp>
      <p:cxnSp>
        <p:nvCxnSpPr>
          <p:cNvPr id="43" name="Straight Connector 42">
            <a:extLst>
              <a:ext uri="{FF2B5EF4-FFF2-40B4-BE49-F238E27FC236}">
                <a16:creationId xmlns:a16="http://schemas.microsoft.com/office/drawing/2014/main" id="{600569F9-A44B-9343-8535-0DDC2B6D85A1}"/>
              </a:ext>
            </a:extLst>
          </p:cNvPr>
          <p:cNvCxnSpPr>
            <a:cxnSpLocks/>
          </p:cNvCxnSpPr>
          <p:nvPr userDrawn="1"/>
        </p:nvCxnSpPr>
        <p:spPr>
          <a:xfrm>
            <a:off x="5842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ext Placeholder 16">
            <a:extLst>
              <a:ext uri="{FF2B5EF4-FFF2-40B4-BE49-F238E27FC236}">
                <a16:creationId xmlns:a16="http://schemas.microsoft.com/office/drawing/2014/main" id="{66D059E3-9D06-EA43-A137-5AAC440A9199}"/>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5" name="TextBox 44">
            <a:extLst>
              <a:ext uri="{FF2B5EF4-FFF2-40B4-BE49-F238E27FC236}">
                <a16:creationId xmlns:a16="http://schemas.microsoft.com/office/drawing/2014/main" id="{8DC6C054-334A-A54A-B934-F72E3B4486CD}"/>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3200">
                <a:solidFill>
                  <a:schemeClr val="accent4"/>
                </a:solidFill>
                <a:latin typeface="+mj-lt"/>
              </a:rPr>
              <a:t>2</a:t>
            </a:r>
          </a:p>
        </p:txBody>
      </p:sp>
      <p:cxnSp>
        <p:nvCxnSpPr>
          <p:cNvPr id="46" name="Straight Connector 45">
            <a:extLst>
              <a:ext uri="{FF2B5EF4-FFF2-40B4-BE49-F238E27FC236}">
                <a16:creationId xmlns:a16="http://schemas.microsoft.com/office/drawing/2014/main" id="{95E030DC-963C-3140-A4D2-E4D8BF64A293}"/>
              </a:ext>
            </a:extLst>
          </p:cNvPr>
          <p:cNvCxnSpPr>
            <a:cxnSpLocks/>
          </p:cNvCxnSpPr>
          <p:nvPr userDrawn="1"/>
        </p:nvCxnSpPr>
        <p:spPr>
          <a:xfrm>
            <a:off x="24956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Text Placeholder 16">
            <a:extLst>
              <a:ext uri="{FF2B5EF4-FFF2-40B4-BE49-F238E27FC236}">
                <a16:creationId xmlns:a16="http://schemas.microsoft.com/office/drawing/2014/main" id="{0F1BC935-FA6E-E34C-9499-F9B47A743E03}"/>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8" name="TextBox 47">
            <a:extLst>
              <a:ext uri="{FF2B5EF4-FFF2-40B4-BE49-F238E27FC236}">
                <a16:creationId xmlns:a16="http://schemas.microsoft.com/office/drawing/2014/main" id="{9DB0CDF2-4A4A-9845-A842-F117A2308E59}"/>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3200">
                <a:solidFill>
                  <a:schemeClr val="accent4"/>
                </a:solidFill>
                <a:latin typeface="+mj-lt"/>
              </a:rPr>
              <a:t>3</a:t>
            </a:r>
          </a:p>
        </p:txBody>
      </p:sp>
      <p:cxnSp>
        <p:nvCxnSpPr>
          <p:cNvPr id="49" name="Straight Connector 48">
            <a:extLst>
              <a:ext uri="{FF2B5EF4-FFF2-40B4-BE49-F238E27FC236}">
                <a16:creationId xmlns:a16="http://schemas.microsoft.com/office/drawing/2014/main" id="{62DE620F-E1B2-7446-9834-967B505B55C4}"/>
              </a:ext>
            </a:extLst>
          </p:cNvPr>
          <p:cNvCxnSpPr>
            <a:cxnSpLocks/>
          </p:cNvCxnSpPr>
          <p:nvPr userDrawn="1"/>
        </p:nvCxnSpPr>
        <p:spPr>
          <a:xfrm>
            <a:off x="4364037" y="2015240"/>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 name="Text Placeholder 16">
            <a:extLst>
              <a:ext uri="{FF2B5EF4-FFF2-40B4-BE49-F238E27FC236}">
                <a16:creationId xmlns:a16="http://schemas.microsoft.com/office/drawing/2014/main" id="{E6E2E282-620E-FF4B-9D2A-A4A0ADB855B5}"/>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1" name="TextBox 50">
            <a:extLst>
              <a:ext uri="{FF2B5EF4-FFF2-40B4-BE49-F238E27FC236}">
                <a16:creationId xmlns:a16="http://schemas.microsoft.com/office/drawing/2014/main" id="{17D6CB95-0CE0-1A45-933A-F1720BBF5B27}"/>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3200">
                <a:solidFill>
                  <a:schemeClr val="accent4"/>
                </a:solidFill>
                <a:latin typeface="+mj-lt"/>
              </a:rPr>
              <a:t>4</a:t>
            </a:r>
          </a:p>
        </p:txBody>
      </p:sp>
      <p:cxnSp>
        <p:nvCxnSpPr>
          <p:cNvPr id="52" name="Straight Connector 51">
            <a:extLst>
              <a:ext uri="{FF2B5EF4-FFF2-40B4-BE49-F238E27FC236}">
                <a16:creationId xmlns:a16="http://schemas.microsoft.com/office/drawing/2014/main" id="{66FB59DF-D5E9-BE45-9ED9-3616A9AD90E7}"/>
              </a:ext>
            </a:extLst>
          </p:cNvPr>
          <p:cNvCxnSpPr>
            <a:cxnSpLocks/>
          </p:cNvCxnSpPr>
          <p:nvPr userDrawn="1"/>
        </p:nvCxnSpPr>
        <p:spPr>
          <a:xfrm>
            <a:off x="6240463"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Text Placeholder 16">
            <a:extLst>
              <a:ext uri="{FF2B5EF4-FFF2-40B4-BE49-F238E27FC236}">
                <a16:creationId xmlns:a16="http://schemas.microsoft.com/office/drawing/2014/main" id="{A7455848-4406-ED45-8F33-118D644B44D4}"/>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4" name="TextBox 53">
            <a:extLst>
              <a:ext uri="{FF2B5EF4-FFF2-40B4-BE49-F238E27FC236}">
                <a16:creationId xmlns:a16="http://schemas.microsoft.com/office/drawing/2014/main" id="{097B02C2-0579-0746-93DC-C91371FCE85A}"/>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3200">
                <a:solidFill>
                  <a:schemeClr val="accent4"/>
                </a:solidFill>
                <a:latin typeface="+mj-lt"/>
              </a:rPr>
              <a:t>5</a:t>
            </a:r>
          </a:p>
        </p:txBody>
      </p:sp>
      <p:cxnSp>
        <p:nvCxnSpPr>
          <p:cNvPr id="55" name="Straight Connector 54">
            <a:extLst>
              <a:ext uri="{FF2B5EF4-FFF2-40B4-BE49-F238E27FC236}">
                <a16:creationId xmlns:a16="http://schemas.microsoft.com/office/drawing/2014/main" id="{482BA80A-BD80-224F-A7F3-7496577AF87F}"/>
              </a:ext>
            </a:extLst>
          </p:cNvPr>
          <p:cNvCxnSpPr>
            <a:cxnSpLocks/>
          </p:cNvCxnSpPr>
          <p:nvPr userDrawn="1"/>
        </p:nvCxnSpPr>
        <p:spPr>
          <a:xfrm>
            <a:off x="8124825"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Text Placeholder 16">
            <a:extLst>
              <a:ext uri="{FF2B5EF4-FFF2-40B4-BE49-F238E27FC236}">
                <a16:creationId xmlns:a16="http://schemas.microsoft.com/office/drawing/2014/main" id="{33FA4455-7C3A-6649-A474-A39F25CCEC86}"/>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7" name="TextBox 56">
            <a:extLst>
              <a:ext uri="{FF2B5EF4-FFF2-40B4-BE49-F238E27FC236}">
                <a16:creationId xmlns:a16="http://schemas.microsoft.com/office/drawing/2014/main" id="{DA3DC778-517B-9741-A4A0-B39BF317D26F}"/>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3200">
                <a:solidFill>
                  <a:schemeClr val="accent4"/>
                </a:solidFill>
                <a:latin typeface="+mj-lt"/>
              </a:rPr>
              <a:t>6</a:t>
            </a:r>
          </a:p>
        </p:txBody>
      </p:sp>
      <p:cxnSp>
        <p:nvCxnSpPr>
          <p:cNvPr id="58" name="Straight Connector 57">
            <a:extLst>
              <a:ext uri="{FF2B5EF4-FFF2-40B4-BE49-F238E27FC236}">
                <a16:creationId xmlns:a16="http://schemas.microsoft.com/office/drawing/2014/main" id="{0E4E6F94-6F72-7340-B7FA-0C3A58F7D44B}"/>
              </a:ext>
            </a:extLst>
          </p:cNvPr>
          <p:cNvCxnSpPr>
            <a:cxnSpLocks/>
          </p:cNvCxnSpPr>
          <p:nvPr userDrawn="1"/>
        </p:nvCxnSpPr>
        <p:spPr>
          <a:xfrm>
            <a:off x="100139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Text Placeholder 16">
            <a:extLst>
              <a:ext uri="{FF2B5EF4-FFF2-40B4-BE49-F238E27FC236}">
                <a16:creationId xmlns:a16="http://schemas.microsoft.com/office/drawing/2014/main" id="{F34FACE8-5AA9-E34C-9ECC-1A3F0828896C}"/>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0" name="TextBox 59">
            <a:extLst>
              <a:ext uri="{FF2B5EF4-FFF2-40B4-BE49-F238E27FC236}">
                <a16:creationId xmlns:a16="http://schemas.microsoft.com/office/drawing/2014/main" id="{0B56B80A-CB25-9848-8CA0-BCC4046F9C24}"/>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3200">
                <a:solidFill>
                  <a:schemeClr val="accent4"/>
                </a:solidFill>
                <a:latin typeface="+mj-lt"/>
              </a:rPr>
              <a:t>7</a:t>
            </a:r>
          </a:p>
        </p:txBody>
      </p:sp>
      <p:cxnSp>
        <p:nvCxnSpPr>
          <p:cNvPr id="61" name="Straight Connector 60">
            <a:extLst>
              <a:ext uri="{FF2B5EF4-FFF2-40B4-BE49-F238E27FC236}">
                <a16:creationId xmlns:a16="http://schemas.microsoft.com/office/drawing/2014/main" id="{84B54A8F-B25E-BD46-ABE8-A9FC6D385621}"/>
              </a:ext>
            </a:extLst>
          </p:cNvPr>
          <p:cNvCxnSpPr>
            <a:cxnSpLocks/>
          </p:cNvCxnSpPr>
          <p:nvPr userDrawn="1"/>
        </p:nvCxnSpPr>
        <p:spPr>
          <a:xfrm>
            <a:off x="5842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2" name="Text Placeholder 16">
            <a:extLst>
              <a:ext uri="{FF2B5EF4-FFF2-40B4-BE49-F238E27FC236}">
                <a16:creationId xmlns:a16="http://schemas.microsoft.com/office/drawing/2014/main" id="{55909A18-E6FB-BA42-B5DB-51FB4D850C8B}"/>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3" name="TextBox 62">
            <a:extLst>
              <a:ext uri="{FF2B5EF4-FFF2-40B4-BE49-F238E27FC236}">
                <a16:creationId xmlns:a16="http://schemas.microsoft.com/office/drawing/2014/main" id="{91D9B215-B6C0-BA45-9980-BA46770830DB}"/>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3200">
                <a:solidFill>
                  <a:schemeClr val="accent4"/>
                </a:solidFill>
                <a:latin typeface="+mj-lt"/>
              </a:rPr>
              <a:t>8</a:t>
            </a:r>
          </a:p>
        </p:txBody>
      </p:sp>
      <p:cxnSp>
        <p:nvCxnSpPr>
          <p:cNvPr id="64" name="Straight Connector 63">
            <a:extLst>
              <a:ext uri="{FF2B5EF4-FFF2-40B4-BE49-F238E27FC236}">
                <a16:creationId xmlns:a16="http://schemas.microsoft.com/office/drawing/2014/main" id="{8D2299D7-69ED-E842-AD2C-D6364AD5F491}"/>
              </a:ext>
            </a:extLst>
          </p:cNvPr>
          <p:cNvCxnSpPr>
            <a:cxnSpLocks/>
          </p:cNvCxnSpPr>
          <p:nvPr userDrawn="1"/>
        </p:nvCxnSpPr>
        <p:spPr>
          <a:xfrm>
            <a:off x="24956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5" name="Text Placeholder 16">
            <a:extLst>
              <a:ext uri="{FF2B5EF4-FFF2-40B4-BE49-F238E27FC236}">
                <a16:creationId xmlns:a16="http://schemas.microsoft.com/office/drawing/2014/main" id="{79B567FF-ED53-984D-8489-CBCB96C72940}"/>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6" name="TextBox 65">
            <a:extLst>
              <a:ext uri="{FF2B5EF4-FFF2-40B4-BE49-F238E27FC236}">
                <a16:creationId xmlns:a16="http://schemas.microsoft.com/office/drawing/2014/main" id="{4264DC77-7C1B-A140-A735-69DD863827A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3200">
                <a:solidFill>
                  <a:schemeClr val="accent4"/>
                </a:solidFill>
                <a:latin typeface="+mj-lt"/>
              </a:rPr>
              <a:t>9</a:t>
            </a:r>
          </a:p>
        </p:txBody>
      </p:sp>
      <p:cxnSp>
        <p:nvCxnSpPr>
          <p:cNvPr id="67" name="Straight Connector 66">
            <a:extLst>
              <a:ext uri="{FF2B5EF4-FFF2-40B4-BE49-F238E27FC236}">
                <a16:creationId xmlns:a16="http://schemas.microsoft.com/office/drawing/2014/main" id="{576ED2AC-46E9-2A46-A69C-2D95E7ECA7CF}"/>
              </a:ext>
            </a:extLst>
          </p:cNvPr>
          <p:cNvCxnSpPr>
            <a:cxnSpLocks/>
          </p:cNvCxnSpPr>
          <p:nvPr userDrawn="1"/>
        </p:nvCxnSpPr>
        <p:spPr>
          <a:xfrm>
            <a:off x="4364037" y="4362631"/>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8" name="Text Placeholder 16">
            <a:extLst>
              <a:ext uri="{FF2B5EF4-FFF2-40B4-BE49-F238E27FC236}">
                <a16:creationId xmlns:a16="http://schemas.microsoft.com/office/drawing/2014/main" id="{22B9366C-4161-104E-B4DB-B33BB3C34322}"/>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9" name="TextBox 68">
            <a:extLst>
              <a:ext uri="{FF2B5EF4-FFF2-40B4-BE49-F238E27FC236}">
                <a16:creationId xmlns:a16="http://schemas.microsoft.com/office/drawing/2014/main" id="{2CB388EA-3433-3945-9C59-C17B963396BB}"/>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3200">
                <a:solidFill>
                  <a:schemeClr val="accent4"/>
                </a:solidFill>
                <a:latin typeface="+mj-lt"/>
              </a:rPr>
              <a:t>10</a:t>
            </a:r>
          </a:p>
        </p:txBody>
      </p:sp>
      <p:cxnSp>
        <p:nvCxnSpPr>
          <p:cNvPr id="70" name="Straight Connector 69">
            <a:extLst>
              <a:ext uri="{FF2B5EF4-FFF2-40B4-BE49-F238E27FC236}">
                <a16:creationId xmlns:a16="http://schemas.microsoft.com/office/drawing/2014/main" id="{95B4254D-EE72-5141-BC0D-CF22CA796219}"/>
              </a:ext>
            </a:extLst>
          </p:cNvPr>
          <p:cNvCxnSpPr>
            <a:cxnSpLocks/>
          </p:cNvCxnSpPr>
          <p:nvPr userDrawn="1"/>
        </p:nvCxnSpPr>
        <p:spPr>
          <a:xfrm>
            <a:off x="6240463"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1" name="Text Placeholder 16">
            <a:extLst>
              <a:ext uri="{FF2B5EF4-FFF2-40B4-BE49-F238E27FC236}">
                <a16:creationId xmlns:a16="http://schemas.microsoft.com/office/drawing/2014/main" id="{7E4E329D-E3C6-604C-A901-A720AD5BB604}"/>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72" name="TextBox 71">
            <a:extLst>
              <a:ext uri="{FF2B5EF4-FFF2-40B4-BE49-F238E27FC236}">
                <a16:creationId xmlns:a16="http://schemas.microsoft.com/office/drawing/2014/main" id="{401860C8-6529-8241-A458-68EAE3A43418}"/>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3200">
                <a:solidFill>
                  <a:schemeClr val="accent4"/>
                </a:solidFill>
                <a:latin typeface="+mj-lt"/>
              </a:rPr>
              <a:t>11</a:t>
            </a:r>
          </a:p>
        </p:txBody>
      </p:sp>
      <p:cxnSp>
        <p:nvCxnSpPr>
          <p:cNvPr id="73" name="Straight Connector 72">
            <a:extLst>
              <a:ext uri="{FF2B5EF4-FFF2-40B4-BE49-F238E27FC236}">
                <a16:creationId xmlns:a16="http://schemas.microsoft.com/office/drawing/2014/main" id="{2092BB36-5D85-6F48-AC78-9F3E8D0ECBFB}"/>
              </a:ext>
            </a:extLst>
          </p:cNvPr>
          <p:cNvCxnSpPr>
            <a:cxnSpLocks/>
          </p:cNvCxnSpPr>
          <p:nvPr userDrawn="1"/>
        </p:nvCxnSpPr>
        <p:spPr>
          <a:xfrm>
            <a:off x="8124825"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4" name="Text Placeholder 16">
            <a:extLst>
              <a:ext uri="{FF2B5EF4-FFF2-40B4-BE49-F238E27FC236}">
                <a16:creationId xmlns:a16="http://schemas.microsoft.com/office/drawing/2014/main" id="{05D5463B-C01D-F340-BF4C-A70A44249643}"/>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75" name="TextBox 74">
            <a:extLst>
              <a:ext uri="{FF2B5EF4-FFF2-40B4-BE49-F238E27FC236}">
                <a16:creationId xmlns:a16="http://schemas.microsoft.com/office/drawing/2014/main" id="{A1843B7D-A450-6345-81A8-2CD635871BE7}"/>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3200">
                <a:solidFill>
                  <a:schemeClr val="accent4"/>
                </a:solidFill>
                <a:latin typeface="+mj-lt"/>
              </a:rPr>
              <a:t>12</a:t>
            </a:r>
          </a:p>
        </p:txBody>
      </p:sp>
      <p:cxnSp>
        <p:nvCxnSpPr>
          <p:cNvPr id="76" name="Straight Connector 75">
            <a:extLst>
              <a:ext uri="{FF2B5EF4-FFF2-40B4-BE49-F238E27FC236}">
                <a16:creationId xmlns:a16="http://schemas.microsoft.com/office/drawing/2014/main" id="{F9EDE0E9-DA9E-EC4B-8E99-0530747AB5F2}"/>
              </a:ext>
            </a:extLst>
          </p:cNvPr>
          <p:cNvCxnSpPr>
            <a:cxnSpLocks/>
          </p:cNvCxnSpPr>
          <p:nvPr userDrawn="1"/>
        </p:nvCxnSpPr>
        <p:spPr>
          <a:xfrm>
            <a:off x="1001395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Text Placeholder 16">
            <a:extLst>
              <a:ext uri="{FF2B5EF4-FFF2-40B4-BE49-F238E27FC236}">
                <a16:creationId xmlns:a16="http://schemas.microsoft.com/office/drawing/2014/main" id="{02C4A2C5-4B4C-5A49-8017-C948512D25C7}"/>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41" name="Title 2">
            <a:extLst>
              <a:ext uri="{FF2B5EF4-FFF2-40B4-BE49-F238E27FC236}">
                <a16:creationId xmlns:a16="http://schemas.microsoft.com/office/drawing/2014/main" id="{5CF60A88-E9AC-2A4F-81EF-8D6E8C324660}"/>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2" name="TextBox 41">
            <a:extLst>
              <a:ext uri="{FF2B5EF4-FFF2-40B4-BE49-F238E27FC236}">
                <a16:creationId xmlns:a16="http://schemas.microsoft.com/office/drawing/2014/main" id="{FCE89329-465A-1A40-9CE3-ED71E46FA05A}"/>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accent4"/>
                </a:solidFill>
                <a:latin typeface="+mj-lt"/>
              </a:rPr>
              <a:t>Jan</a:t>
            </a:r>
          </a:p>
        </p:txBody>
      </p:sp>
      <p:cxnSp>
        <p:nvCxnSpPr>
          <p:cNvPr id="43" name="Straight Connector 42">
            <a:extLst>
              <a:ext uri="{FF2B5EF4-FFF2-40B4-BE49-F238E27FC236}">
                <a16:creationId xmlns:a16="http://schemas.microsoft.com/office/drawing/2014/main" id="{EE98DCD4-BB2D-0746-98FE-4E6D8BC3A38B}"/>
              </a:ext>
            </a:extLst>
          </p:cNvPr>
          <p:cNvCxnSpPr>
            <a:cxnSpLocks/>
          </p:cNvCxnSpPr>
          <p:nvPr userDrawn="1"/>
        </p:nvCxnSpPr>
        <p:spPr>
          <a:xfrm>
            <a:off x="5842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ext Placeholder 16">
            <a:extLst>
              <a:ext uri="{FF2B5EF4-FFF2-40B4-BE49-F238E27FC236}">
                <a16:creationId xmlns:a16="http://schemas.microsoft.com/office/drawing/2014/main" id="{6D005E0D-D78F-4C45-8698-670A9EF9F003}"/>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5" name="TextBox 44">
            <a:extLst>
              <a:ext uri="{FF2B5EF4-FFF2-40B4-BE49-F238E27FC236}">
                <a16:creationId xmlns:a16="http://schemas.microsoft.com/office/drawing/2014/main" id="{6B1A4C42-70AA-A346-8E6E-3C0DF20629D7}"/>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accent4"/>
                </a:solidFill>
                <a:latin typeface="+mj-lt"/>
              </a:rPr>
              <a:t>Feb</a:t>
            </a:r>
          </a:p>
        </p:txBody>
      </p:sp>
      <p:cxnSp>
        <p:nvCxnSpPr>
          <p:cNvPr id="46" name="Straight Connector 45">
            <a:extLst>
              <a:ext uri="{FF2B5EF4-FFF2-40B4-BE49-F238E27FC236}">
                <a16:creationId xmlns:a16="http://schemas.microsoft.com/office/drawing/2014/main" id="{A1B913EB-18A9-6C46-BF9B-1AAEEF79F8BB}"/>
              </a:ext>
            </a:extLst>
          </p:cNvPr>
          <p:cNvCxnSpPr>
            <a:cxnSpLocks/>
          </p:cNvCxnSpPr>
          <p:nvPr userDrawn="1"/>
        </p:nvCxnSpPr>
        <p:spPr>
          <a:xfrm>
            <a:off x="24956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Text Placeholder 16">
            <a:extLst>
              <a:ext uri="{FF2B5EF4-FFF2-40B4-BE49-F238E27FC236}">
                <a16:creationId xmlns:a16="http://schemas.microsoft.com/office/drawing/2014/main" id="{EA7A86FD-BCD8-A849-91BA-78289C8D62D3}"/>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8" name="TextBox 47">
            <a:extLst>
              <a:ext uri="{FF2B5EF4-FFF2-40B4-BE49-F238E27FC236}">
                <a16:creationId xmlns:a16="http://schemas.microsoft.com/office/drawing/2014/main" id="{442D077C-9078-3244-A000-7744CDD6219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accent4"/>
                </a:solidFill>
                <a:latin typeface="+mj-lt"/>
              </a:rPr>
              <a:t>Mar</a:t>
            </a:r>
          </a:p>
        </p:txBody>
      </p:sp>
      <p:cxnSp>
        <p:nvCxnSpPr>
          <p:cNvPr id="49" name="Straight Connector 48">
            <a:extLst>
              <a:ext uri="{FF2B5EF4-FFF2-40B4-BE49-F238E27FC236}">
                <a16:creationId xmlns:a16="http://schemas.microsoft.com/office/drawing/2014/main" id="{30C9374E-DC0C-9243-9719-804373C6391C}"/>
              </a:ext>
            </a:extLst>
          </p:cNvPr>
          <p:cNvCxnSpPr>
            <a:cxnSpLocks/>
          </p:cNvCxnSpPr>
          <p:nvPr userDrawn="1"/>
        </p:nvCxnSpPr>
        <p:spPr>
          <a:xfrm>
            <a:off x="4364037" y="2015240"/>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 name="Text Placeholder 16">
            <a:extLst>
              <a:ext uri="{FF2B5EF4-FFF2-40B4-BE49-F238E27FC236}">
                <a16:creationId xmlns:a16="http://schemas.microsoft.com/office/drawing/2014/main" id="{CA6E74E7-4652-1141-8FBC-12F55256484F}"/>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1" name="TextBox 50">
            <a:extLst>
              <a:ext uri="{FF2B5EF4-FFF2-40B4-BE49-F238E27FC236}">
                <a16:creationId xmlns:a16="http://schemas.microsoft.com/office/drawing/2014/main" id="{1965B1E4-BBF6-D640-9DC7-46B7A6D5F6D1}"/>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accent4"/>
                </a:solidFill>
                <a:latin typeface="+mj-lt"/>
              </a:rPr>
              <a:t>Apr</a:t>
            </a:r>
          </a:p>
        </p:txBody>
      </p:sp>
      <p:cxnSp>
        <p:nvCxnSpPr>
          <p:cNvPr id="52" name="Straight Connector 51">
            <a:extLst>
              <a:ext uri="{FF2B5EF4-FFF2-40B4-BE49-F238E27FC236}">
                <a16:creationId xmlns:a16="http://schemas.microsoft.com/office/drawing/2014/main" id="{080A47E5-A760-1243-894D-4AEB2BEFF168}"/>
              </a:ext>
            </a:extLst>
          </p:cNvPr>
          <p:cNvCxnSpPr>
            <a:cxnSpLocks/>
          </p:cNvCxnSpPr>
          <p:nvPr userDrawn="1"/>
        </p:nvCxnSpPr>
        <p:spPr>
          <a:xfrm>
            <a:off x="6240463"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Text Placeholder 16">
            <a:extLst>
              <a:ext uri="{FF2B5EF4-FFF2-40B4-BE49-F238E27FC236}">
                <a16:creationId xmlns:a16="http://schemas.microsoft.com/office/drawing/2014/main" id="{EB6BF896-089A-8249-8DFF-69C88F862DD8}"/>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4" name="TextBox 53">
            <a:extLst>
              <a:ext uri="{FF2B5EF4-FFF2-40B4-BE49-F238E27FC236}">
                <a16:creationId xmlns:a16="http://schemas.microsoft.com/office/drawing/2014/main" id="{806F2794-00C7-0148-BC3F-E0B36EB4BF63}"/>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accent4"/>
                </a:solidFill>
                <a:latin typeface="+mj-lt"/>
              </a:rPr>
              <a:t>May</a:t>
            </a:r>
          </a:p>
        </p:txBody>
      </p:sp>
      <p:cxnSp>
        <p:nvCxnSpPr>
          <p:cNvPr id="55" name="Straight Connector 54">
            <a:extLst>
              <a:ext uri="{FF2B5EF4-FFF2-40B4-BE49-F238E27FC236}">
                <a16:creationId xmlns:a16="http://schemas.microsoft.com/office/drawing/2014/main" id="{AC39DA4E-57B2-C248-B478-9428093283C4}"/>
              </a:ext>
            </a:extLst>
          </p:cNvPr>
          <p:cNvCxnSpPr>
            <a:cxnSpLocks/>
          </p:cNvCxnSpPr>
          <p:nvPr userDrawn="1"/>
        </p:nvCxnSpPr>
        <p:spPr>
          <a:xfrm>
            <a:off x="8124825"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Text Placeholder 16">
            <a:extLst>
              <a:ext uri="{FF2B5EF4-FFF2-40B4-BE49-F238E27FC236}">
                <a16:creationId xmlns:a16="http://schemas.microsoft.com/office/drawing/2014/main" id="{339FF796-3A9D-074A-9BB9-A3CE1D8F0FC9}"/>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7" name="TextBox 56">
            <a:extLst>
              <a:ext uri="{FF2B5EF4-FFF2-40B4-BE49-F238E27FC236}">
                <a16:creationId xmlns:a16="http://schemas.microsoft.com/office/drawing/2014/main" id="{04B160E3-D165-7948-9B39-D12E40B05B9F}"/>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accent4"/>
                </a:solidFill>
                <a:latin typeface="+mj-lt"/>
              </a:rPr>
              <a:t>Jun</a:t>
            </a:r>
          </a:p>
        </p:txBody>
      </p:sp>
      <p:cxnSp>
        <p:nvCxnSpPr>
          <p:cNvPr id="58" name="Straight Connector 57">
            <a:extLst>
              <a:ext uri="{FF2B5EF4-FFF2-40B4-BE49-F238E27FC236}">
                <a16:creationId xmlns:a16="http://schemas.microsoft.com/office/drawing/2014/main" id="{DB598D24-3295-9B4E-9EED-2FD8853D0A57}"/>
              </a:ext>
            </a:extLst>
          </p:cNvPr>
          <p:cNvCxnSpPr>
            <a:cxnSpLocks/>
          </p:cNvCxnSpPr>
          <p:nvPr userDrawn="1"/>
        </p:nvCxnSpPr>
        <p:spPr>
          <a:xfrm>
            <a:off x="100139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Text Placeholder 16">
            <a:extLst>
              <a:ext uri="{FF2B5EF4-FFF2-40B4-BE49-F238E27FC236}">
                <a16:creationId xmlns:a16="http://schemas.microsoft.com/office/drawing/2014/main" id="{416B1D08-3042-5041-8F1C-81C83F0898A3}"/>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0" name="TextBox 59">
            <a:extLst>
              <a:ext uri="{FF2B5EF4-FFF2-40B4-BE49-F238E27FC236}">
                <a16:creationId xmlns:a16="http://schemas.microsoft.com/office/drawing/2014/main" id="{1B4078E3-A6F7-1A47-951A-D158DFDFED5F}"/>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accent4"/>
                </a:solidFill>
                <a:latin typeface="+mj-lt"/>
              </a:rPr>
              <a:t>Jul</a:t>
            </a:r>
          </a:p>
        </p:txBody>
      </p:sp>
      <p:cxnSp>
        <p:nvCxnSpPr>
          <p:cNvPr id="61" name="Straight Connector 60">
            <a:extLst>
              <a:ext uri="{FF2B5EF4-FFF2-40B4-BE49-F238E27FC236}">
                <a16:creationId xmlns:a16="http://schemas.microsoft.com/office/drawing/2014/main" id="{30628299-34E3-9442-85EE-F41FD56BC373}"/>
              </a:ext>
            </a:extLst>
          </p:cNvPr>
          <p:cNvCxnSpPr>
            <a:cxnSpLocks/>
          </p:cNvCxnSpPr>
          <p:nvPr userDrawn="1"/>
        </p:nvCxnSpPr>
        <p:spPr>
          <a:xfrm>
            <a:off x="5842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2" name="Text Placeholder 16">
            <a:extLst>
              <a:ext uri="{FF2B5EF4-FFF2-40B4-BE49-F238E27FC236}">
                <a16:creationId xmlns:a16="http://schemas.microsoft.com/office/drawing/2014/main" id="{E2296476-1CA1-5343-A742-AB41597E01B5}"/>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3" name="TextBox 62">
            <a:extLst>
              <a:ext uri="{FF2B5EF4-FFF2-40B4-BE49-F238E27FC236}">
                <a16:creationId xmlns:a16="http://schemas.microsoft.com/office/drawing/2014/main" id="{10CA38DC-1BCC-7644-98AA-F3BC3CE7ACAF}"/>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accent4"/>
                </a:solidFill>
                <a:latin typeface="+mj-lt"/>
              </a:rPr>
              <a:t>Aug</a:t>
            </a:r>
          </a:p>
        </p:txBody>
      </p:sp>
      <p:cxnSp>
        <p:nvCxnSpPr>
          <p:cNvPr id="64" name="Straight Connector 63">
            <a:extLst>
              <a:ext uri="{FF2B5EF4-FFF2-40B4-BE49-F238E27FC236}">
                <a16:creationId xmlns:a16="http://schemas.microsoft.com/office/drawing/2014/main" id="{943BEC0D-F938-A540-9913-E481F7068D47}"/>
              </a:ext>
            </a:extLst>
          </p:cNvPr>
          <p:cNvCxnSpPr>
            <a:cxnSpLocks/>
          </p:cNvCxnSpPr>
          <p:nvPr userDrawn="1"/>
        </p:nvCxnSpPr>
        <p:spPr>
          <a:xfrm>
            <a:off x="24956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5" name="Text Placeholder 16">
            <a:extLst>
              <a:ext uri="{FF2B5EF4-FFF2-40B4-BE49-F238E27FC236}">
                <a16:creationId xmlns:a16="http://schemas.microsoft.com/office/drawing/2014/main" id="{E0C32A21-A271-E84D-AC06-E217EAF48A70}"/>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6" name="TextBox 65">
            <a:extLst>
              <a:ext uri="{FF2B5EF4-FFF2-40B4-BE49-F238E27FC236}">
                <a16:creationId xmlns:a16="http://schemas.microsoft.com/office/drawing/2014/main" id="{7EB35D3D-DF0A-9740-8C11-BBBE4BD9D50F}"/>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accent4"/>
                </a:solidFill>
                <a:latin typeface="+mj-lt"/>
              </a:rPr>
              <a:t>Sep</a:t>
            </a:r>
          </a:p>
        </p:txBody>
      </p:sp>
      <p:cxnSp>
        <p:nvCxnSpPr>
          <p:cNvPr id="67" name="Straight Connector 66">
            <a:extLst>
              <a:ext uri="{FF2B5EF4-FFF2-40B4-BE49-F238E27FC236}">
                <a16:creationId xmlns:a16="http://schemas.microsoft.com/office/drawing/2014/main" id="{CF6F2CBE-8593-8B4E-8415-EDCFF12B14E4}"/>
              </a:ext>
            </a:extLst>
          </p:cNvPr>
          <p:cNvCxnSpPr>
            <a:cxnSpLocks/>
          </p:cNvCxnSpPr>
          <p:nvPr userDrawn="1"/>
        </p:nvCxnSpPr>
        <p:spPr>
          <a:xfrm>
            <a:off x="4364037" y="4362631"/>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8" name="Text Placeholder 16">
            <a:extLst>
              <a:ext uri="{FF2B5EF4-FFF2-40B4-BE49-F238E27FC236}">
                <a16:creationId xmlns:a16="http://schemas.microsoft.com/office/drawing/2014/main" id="{6F99803B-CD55-794F-9941-14D1BA36947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9" name="TextBox 68">
            <a:extLst>
              <a:ext uri="{FF2B5EF4-FFF2-40B4-BE49-F238E27FC236}">
                <a16:creationId xmlns:a16="http://schemas.microsoft.com/office/drawing/2014/main" id="{C8094125-7591-A446-AAD3-DFC9EDF0D11B}"/>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accent4"/>
                </a:solidFill>
                <a:latin typeface="+mj-lt"/>
              </a:rPr>
              <a:t>Oct</a:t>
            </a:r>
          </a:p>
        </p:txBody>
      </p:sp>
      <p:cxnSp>
        <p:nvCxnSpPr>
          <p:cNvPr id="70" name="Straight Connector 69">
            <a:extLst>
              <a:ext uri="{FF2B5EF4-FFF2-40B4-BE49-F238E27FC236}">
                <a16:creationId xmlns:a16="http://schemas.microsoft.com/office/drawing/2014/main" id="{3A734246-0530-3646-8B84-330E12566C4B}"/>
              </a:ext>
            </a:extLst>
          </p:cNvPr>
          <p:cNvCxnSpPr>
            <a:cxnSpLocks/>
          </p:cNvCxnSpPr>
          <p:nvPr userDrawn="1"/>
        </p:nvCxnSpPr>
        <p:spPr>
          <a:xfrm>
            <a:off x="6240463"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1" name="Text Placeholder 16">
            <a:extLst>
              <a:ext uri="{FF2B5EF4-FFF2-40B4-BE49-F238E27FC236}">
                <a16:creationId xmlns:a16="http://schemas.microsoft.com/office/drawing/2014/main" id="{AE65444E-674D-A040-BEA1-92ACFD686255}"/>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72" name="TextBox 71">
            <a:extLst>
              <a:ext uri="{FF2B5EF4-FFF2-40B4-BE49-F238E27FC236}">
                <a16:creationId xmlns:a16="http://schemas.microsoft.com/office/drawing/2014/main" id="{FAEFEE4D-B03F-8146-B3CF-692A00919C2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accent4"/>
                </a:solidFill>
                <a:latin typeface="+mj-lt"/>
              </a:rPr>
              <a:t>Nov</a:t>
            </a:r>
          </a:p>
        </p:txBody>
      </p:sp>
      <p:cxnSp>
        <p:nvCxnSpPr>
          <p:cNvPr id="73" name="Straight Connector 72">
            <a:extLst>
              <a:ext uri="{FF2B5EF4-FFF2-40B4-BE49-F238E27FC236}">
                <a16:creationId xmlns:a16="http://schemas.microsoft.com/office/drawing/2014/main" id="{9E1C6DD9-C004-C04C-A5CA-5A10D846C2FC}"/>
              </a:ext>
            </a:extLst>
          </p:cNvPr>
          <p:cNvCxnSpPr>
            <a:cxnSpLocks/>
          </p:cNvCxnSpPr>
          <p:nvPr userDrawn="1"/>
        </p:nvCxnSpPr>
        <p:spPr>
          <a:xfrm>
            <a:off x="8124825"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4" name="Text Placeholder 16">
            <a:extLst>
              <a:ext uri="{FF2B5EF4-FFF2-40B4-BE49-F238E27FC236}">
                <a16:creationId xmlns:a16="http://schemas.microsoft.com/office/drawing/2014/main" id="{7DD5DB71-1F24-474F-9461-B84730E8EE8B}"/>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75" name="TextBox 74">
            <a:extLst>
              <a:ext uri="{FF2B5EF4-FFF2-40B4-BE49-F238E27FC236}">
                <a16:creationId xmlns:a16="http://schemas.microsoft.com/office/drawing/2014/main" id="{2E1951EE-278F-E04C-8927-DA2CB6123B75}"/>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accent4"/>
                </a:solidFill>
                <a:latin typeface="+mj-lt"/>
              </a:rPr>
              <a:t>Dec</a:t>
            </a:r>
          </a:p>
        </p:txBody>
      </p:sp>
      <p:cxnSp>
        <p:nvCxnSpPr>
          <p:cNvPr id="76" name="Straight Connector 75">
            <a:extLst>
              <a:ext uri="{FF2B5EF4-FFF2-40B4-BE49-F238E27FC236}">
                <a16:creationId xmlns:a16="http://schemas.microsoft.com/office/drawing/2014/main" id="{C28F8F78-E8CA-8642-8528-6F03A0B84831}"/>
              </a:ext>
            </a:extLst>
          </p:cNvPr>
          <p:cNvCxnSpPr>
            <a:cxnSpLocks/>
          </p:cNvCxnSpPr>
          <p:nvPr userDrawn="1"/>
        </p:nvCxnSpPr>
        <p:spPr>
          <a:xfrm>
            <a:off x="1001395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Text Placeholder 16">
            <a:extLst>
              <a:ext uri="{FF2B5EF4-FFF2-40B4-BE49-F238E27FC236}">
                <a16:creationId xmlns:a16="http://schemas.microsoft.com/office/drawing/2014/main" id="{19DD5616-3F9A-C741-833F-7537025DBC00}"/>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accent4"/>
                </a:solidFill>
                <a:latin typeface="+mj-lt"/>
              </a:rPr>
              <a:t>Week 1</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accent4"/>
                </a:solidFill>
                <a:latin typeface="+mj-lt"/>
              </a:rPr>
              <a:t>Week 2</a:t>
            </a:r>
          </a:p>
        </p:txBody>
      </p: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accent4"/>
                </a:solidFill>
                <a:latin typeface="+mj-lt"/>
              </a:rPr>
              <a:t>Week 3</a:t>
            </a:r>
          </a:p>
        </p:txBody>
      </p: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accent4"/>
                </a:solidFill>
                <a:latin typeface="+mj-lt"/>
              </a:rPr>
              <a:t>Week 4</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accent4"/>
                </a:solidFill>
                <a:latin typeface="+mj-lt"/>
              </a:rPr>
              <a:t>Week 5</a:t>
            </a:r>
          </a:p>
        </p:txBody>
      </p: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accent4"/>
                </a:solidFill>
                <a:latin typeface="+mj-lt"/>
              </a:rPr>
              <a:t>Week 6</a:t>
            </a:r>
          </a:p>
        </p:txBody>
      </p: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accent4"/>
                </a:solidFill>
                <a:latin typeface="+mj-lt"/>
              </a:rPr>
              <a:t>Week 7</a:t>
            </a:r>
          </a:p>
        </p:txBody>
      </p: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accent4"/>
                </a:solidFill>
                <a:latin typeface="+mj-lt"/>
              </a:rPr>
              <a:t>Week 8</a:t>
            </a:r>
          </a:p>
        </p:txBody>
      </p: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accent4"/>
                </a:solidFill>
                <a:latin typeface="+mj-lt"/>
              </a:rPr>
              <a:t>Week 9</a:t>
            </a:r>
          </a:p>
        </p:txBody>
      </p: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accent4"/>
                </a:solidFill>
                <a:latin typeface="+mj-lt"/>
              </a:rPr>
              <a:t>Week 10</a:t>
            </a:r>
          </a:p>
        </p:txBody>
      </p: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accent4"/>
                </a:solidFill>
                <a:latin typeface="+mj-lt"/>
              </a:rPr>
              <a:t>Week 11</a:t>
            </a:r>
          </a:p>
        </p:txBody>
      </p: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accent4"/>
                </a:solidFill>
                <a:latin typeface="+mj-lt"/>
              </a:rPr>
              <a:t>Week 12</a:t>
            </a:r>
          </a:p>
        </p:txBody>
      </p: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a:t>Label</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a:t>Label</a:t>
            </a:r>
          </a:p>
        </p:txBody>
      </p: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a:t>Label</a:t>
            </a:r>
          </a:p>
        </p:txBody>
      </p: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a:t>Label</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a:t>Label</a:t>
            </a:r>
          </a:p>
        </p:txBody>
      </p: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a:t>Label</a:t>
            </a:r>
          </a:p>
        </p:txBody>
      </p: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a:t>Label</a:t>
            </a:r>
          </a:p>
        </p:txBody>
      </p: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a:t>Label</a:t>
            </a:r>
          </a:p>
        </p:txBody>
      </p: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a:t>Label</a:t>
            </a:r>
          </a:p>
        </p:txBody>
      </p: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a:t>Label</a:t>
            </a:r>
          </a:p>
        </p:txBody>
      </p: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a:t>Label</a:t>
            </a:r>
          </a:p>
        </p:txBody>
      </p: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a:t>Label</a:t>
            </a:r>
          </a:p>
        </p:txBody>
      </p: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eader Line 12 Months – Green">
    <p:bg>
      <p:bgPr>
        <a:solidFill>
          <a:schemeClr val="accent4"/>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01908846"/>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eader Line 6 Labels – Green">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bg1"/>
                </a:solidFill>
              </a:defRPr>
            </a:lvl1pPr>
          </a:lstStyle>
          <a:p>
            <a:r>
              <a:rPr lang="en-US"/>
              <a:t>Click to edit Master title style</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a:t>Label</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a:t>Label</a:t>
            </a:r>
          </a:p>
        </p:txBody>
      </p: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a:t>Label</a:t>
            </a:r>
          </a:p>
        </p:txBody>
      </p: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a:t>Label</a:t>
            </a:r>
          </a:p>
        </p:txBody>
      </p: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a:t>Label</a:t>
            </a:r>
          </a:p>
        </p:txBody>
      </p: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accent4"/>
                </a:solidFill>
                <a:latin typeface="+mj-lt"/>
              </a:defRPr>
            </a:lvl1pPr>
            <a:lvl2pPr marL="228600" indent="0" algn="ctr">
              <a:buNone/>
              <a:defRPr>
                <a:solidFill>
                  <a:schemeClr val="bg1"/>
                </a:solidFill>
                <a:latin typeface="+mj-lt"/>
              </a:defRPr>
            </a:lvl2pPr>
          </a:lstStyle>
          <a:p>
            <a:pPr lvl="0"/>
            <a:r>
              <a:rPr lang="en-US"/>
              <a:t>Label</a:t>
            </a:r>
          </a:p>
        </p:txBody>
      </p: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96770122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a:solidFill>
            <a:schemeClr val="bg2"/>
          </a:solidFill>
        </p:spPr>
        <p:txBody>
          <a:bodyPr tIns="2743200"/>
          <a:lstStyle>
            <a:lvl1pPr marL="0" indent="0" algn="ctr">
              <a:buNone/>
              <a:defRPr b="0"/>
            </a:lvl1p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3">
            <a:extLst>
              <a:ext uri="{FF2B5EF4-FFF2-40B4-BE49-F238E27FC236}">
                <a16:creationId xmlns:a16="http://schemas.microsoft.com/office/drawing/2014/main" id="{3B5F1FA1-C722-1C4D-91A5-E0125C23523A}"/>
              </a:ext>
            </a:extLst>
          </p:cNvPr>
          <p:cNvSpPr>
            <a:spLocks noGrp="1"/>
          </p:cNvSpPr>
          <p:nvPr>
            <p:ph type="pic" sz="quarter" idx="12"/>
          </p:nvPr>
        </p:nvSpPr>
        <p:spPr>
          <a:xfrm>
            <a:off x="5299074" y="0"/>
            <a:ext cx="6892925" cy="6858000"/>
          </a:xfrm>
          <a:solidFill>
            <a:schemeClr val="bg2"/>
          </a:solidFill>
        </p:spPr>
        <p:txBody>
          <a:bodyPr tIns="2743200"/>
          <a:lstStyle>
            <a:lvl1pPr marL="0" indent="0" algn="ctr">
              <a:buNone/>
              <a:defRPr b="0"/>
            </a:lvl1pPr>
          </a:lstStyle>
          <a:p>
            <a:r>
              <a:rPr lang="en-US"/>
              <a:t>Click icon to add picture</a:t>
            </a:r>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Quote slide 1b – Green">
    <p:bg>
      <p:bgPr>
        <a:solidFill>
          <a:schemeClr val="accent4"/>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tx1"/>
                </a:solidFill>
              </a:defRPr>
            </a:lvl1pPr>
          </a:lstStyle>
          <a:p>
            <a:r>
              <a:rPr lang="en-US"/>
              <a:t>Add quote text here Add quote text here Add quote text here Add quote text here Add quote text here</a:t>
            </a:r>
          </a:p>
        </p:txBody>
      </p:sp>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Tree>
    <p:extLst>
      <p:ext uri="{BB962C8B-B14F-4D97-AF65-F5344CB8AC3E}">
        <p14:creationId xmlns:p14="http://schemas.microsoft.com/office/powerpoint/2010/main" val="11989359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e slide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588263" y="585788"/>
            <a:ext cx="6372225" cy="3922204"/>
          </a:xfrm>
        </p:spPr>
        <p:txBody>
          <a:bodyPr anchor="t" anchorCtr="0">
            <a:normAutofit/>
          </a:bodyPr>
          <a:lstStyle>
            <a:lvl1pPr>
              <a:defRPr sz="3600">
                <a:solidFill>
                  <a:schemeClr val="bg1"/>
                </a:solidFill>
              </a:defRPr>
            </a:lvl1pPr>
          </a:lstStyle>
          <a:p>
            <a:r>
              <a:rPr lang="en-US"/>
              <a:t>Add quote text here</a:t>
            </a: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658940"/>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956519"/>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Tree>
    <p:extLst>
      <p:ext uri="{BB962C8B-B14F-4D97-AF65-F5344CB8AC3E}">
        <p14:creationId xmlns:p14="http://schemas.microsoft.com/office/powerpoint/2010/main" val="24233776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588263" y="585788"/>
            <a:ext cx="6372225" cy="2843212"/>
          </a:xfrm>
        </p:spPr>
        <p:txBody>
          <a:bodyPr anchor="t">
            <a:normAutofit/>
          </a:bodyPr>
          <a:lstStyle>
            <a:lvl1pPr>
              <a:defRPr sz="3600">
                <a:solidFill>
                  <a:schemeClr val="tx1"/>
                </a:solidFill>
              </a:defRPr>
            </a:lvl1pPr>
          </a:lstStyle>
          <a:p>
            <a:r>
              <a:rPr lang="en-US"/>
              <a:t>Add quote text here</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588263" y="3779493"/>
            <a:ext cx="6372225" cy="276999"/>
          </a:xfrm>
        </p:spPr>
        <p:txBody>
          <a:bodyPr/>
          <a:lstStyle>
            <a:lvl1pPr marL="0" indent="0" algn="l">
              <a:spcBef>
                <a:spcPts val="0"/>
              </a:spcBef>
              <a:buNone/>
              <a:defRPr sz="1800">
                <a:solidFill>
                  <a:schemeClr val="accent5"/>
                </a:solidFill>
                <a:latin typeface="+mj-lt"/>
              </a:defRPr>
            </a:lvl1pPr>
          </a:lstStyle>
          <a:p>
            <a:pPr lvl="0"/>
            <a:r>
              <a:rPr lang="en-US"/>
              <a:t>Name attribute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588263" y="4077072"/>
            <a:ext cx="6372225" cy="215444"/>
          </a:xfrm>
        </p:spPr>
        <p:txBody>
          <a:bodyPr/>
          <a:lstStyle>
            <a:lvl1pPr marL="0" indent="0" algn="l">
              <a:spcBef>
                <a:spcPts val="0"/>
              </a:spcBef>
              <a:buNone/>
              <a:defRPr sz="1400">
                <a:solidFill>
                  <a:schemeClr val="accent5"/>
                </a:solidFill>
                <a:latin typeface="+mn-lt"/>
              </a:defRPr>
            </a:lvl1pPr>
          </a:lstStyle>
          <a:p>
            <a:pPr lvl="0"/>
            <a:r>
              <a:rPr lang="en-US"/>
              <a:t>Job title or another attribute</a:t>
            </a:r>
          </a:p>
        </p:txBody>
      </p:sp>
      <p:sp>
        <p:nvSpPr>
          <p:cNvPr id="8" name="Picture Placeholder 3">
            <a:extLst>
              <a:ext uri="{FF2B5EF4-FFF2-40B4-BE49-F238E27FC236}">
                <a16:creationId xmlns:a16="http://schemas.microsoft.com/office/drawing/2014/main" id="{F3F63E99-3624-3445-BDC1-25193A972EF1}"/>
              </a:ext>
            </a:extLst>
          </p:cNvPr>
          <p:cNvSpPr>
            <a:spLocks noGrp="1"/>
          </p:cNvSpPr>
          <p:nvPr>
            <p:ph type="pic" sz="quarter" idx="12"/>
          </p:nvPr>
        </p:nvSpPr>
        <p:spPr>
          <a:xfrm>
            <a:off x="7835900" y="0"/>
            <a:ext cx="4356100" cy="6858000"/>
          </a:xfrm>
          <a:solidFill>
            <a:schemeClr val="bg2"/>
          </a:solidFill>
        </p:spPr>
        <p:txBody>
          <a:bodyPr tIns="2743200"/>
          <a:lstStyle>
            <a:lvl1pPr marL="0" indent="0" algn="ctr">
              <a:buNone/>
              <a:defRPr b="0"/>
            </a:lvl1pPr>
          </a:lstStyle>
          <a:p>
            <a:r>
              <a:rPr lang="en-US"/>
              <a:t>Click icon to add picture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Large Number 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F4A3AA5-B60D-B048-943A-6093FA627CE5}"/>
              </a:ext>
            </a:extLst>
          </p:cNvPr>
          <p:cNvSpPr txBox="1">
            <a:spLocks/>
          </p:cNvSpPr>
          <p:nvPr userDrawn="1"/>
        </p:nvSpPr>
        <p:spPr>
          <a:xfrm>
            <a:off x="2894919" y="1180874"/>
            <a:ext cx="1231448" cy="1701800"/>
          </a:xfrm>
          <a:prstGeom prst="rect">
            <a:avLst/>
          </a:prstGeom>
          <a:noFill/>
        </p:spPr>
        <p:txBody>
          <a:bodyPr vert="horz" wrap="square" lIns="0" tIns="27432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3600" b="1">
                <a:latin typeface="Segoe Pro Display" panose="020B0502040504020203" pitchFamily="34" charset="0"/>
              </a:rPr>
              <a:t>1</a:t>
            </a:r>
          </a:p>
        </p:txBody>
      </p:sp>
      <p:cxnSp>
        <p:nvCxnSpPr>
          <p:cNvPr id="14" name="Straight Connector 13">
            <a:extLst>
              <a:ext uri="{FF2B5EF4-FFF2-40B4-BE49-F238E27FC236}">
                <a16:creationId xmlns:a16="http://schemas.microsoft.com/office/drawing/2014/main" id="{A1B7B693-53AB-A047-A5AA-074405F2696D}"/>
              </a:ext>
              <a:ext uri="{C183D7F6-B498-43B3-948B-1728B52AA6E4}">
                <adec:decorative xmlns:adec="http://schemas.microsoft.com/office/drawing/2017/decorative" val="1"/>
              </a:ext>
            </a:extLst>
          </p:cNvPr>
          <p:cNvCxnSpPr/>
          <p:nvPr userDrawn="1"/>
        </p:nvCxnSpPr>
        <p:spPr>
          <a:xfrm>
            <a:off x="4356100" y="1180874"/>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057FC69-9C6B-1344-B9E6-374F20055796}"/>
              </a:ext>
            </a:extLst>
          </p:cNvPr>
          <p:cNvSpPr>
            <a:spLocks noGrp="1"/>
          </p:cNvSpPr>
          <p:nvPr>
            <p:ph type="body" sz="quarter" idx="10"/>
          </p:nvPr>
        </p:nvSpPr>
        <p:spPr>
          <a:xfrm>
            <a:off x="4891314" y="1477776"/>
            <a:ext cx="4855017" cy="1107996"/>
          </a:xfrm>
        </p:spPr>
        <p:txBody>
          <a:bodyPr anchor="ctr" anchorCtr="0"/>
          <a:lstStyle>
            <a:lvl1pPr marL="0" indent="0">
              <a:buNone/>
              <a:defRPr sz="3600">
                <a:latin typeface="+mj-lt"/>
              </a:defRPr>
            </a:lvl1pPr>
          </a:lstStyle>
          <a:p>
            <a:pPr lvl="0"/>
            <a:r>
              <a:rPr lang="en-US"/>
              <a:t>Click to edit Master text styles</a:t>
            </a:r>
          </a:p>
        </p:txBody>
      </p:sp>
    </p:spTree>
    <p:extLst>
      <p:ext uri="{BB962C8B-B14F-4D97-AF65-F5344CB8AC3E}">
        <p14:creationId xmlns:p14="http://schemas.microsoft.com/office/powerpoint/2010/main" val="41581437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accent4"/>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4"/>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Left Title 3 Column Right – Green">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1"/>
                </a:solidFill>
              </a:defRPr>
            </a:lvl1pPr>
          </a:lstStyle>
          <a:p>
            <a:r>
              <a:rPr lang="en-US"/>
              <a:t>Title</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a:t>1</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solidFill>
                  <a:schemeClr val="tx1"/>
                </a:solidFill>
              </a:defRPr>
            </a:lvl1pPr>
          </a:lstStyle>
          <a:p>
            <a:pPr lvl="0"/>
            <a:r>
              <a:rPr lang="en-US"/>
              <a:t>Click to edit Master text styles</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a:t>2</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solidFill>
                  <a:schemeClr val="tx1"/>
                </a:solidFill>
              </a:defRPr>
            </a:lvl1pPr>
          </a:lstStyle>
          <a:p>
            <a:pPr lvl="0"/>
            <a:r>
              <a:rPr lang="en-US"/>
              <a:t>Click to edit Master text styles</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a:t>3</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solidFill>
                  <a:schemeClr val="tx1"/>
                </a:solidFill>
              </a:defRPr>
            </a:lvl1pPr>
          </a:lstStyle>
          <a:p>
            <a:pPr lvl="0"/>
            <a:r>
              <a:rPr lang="en-US"/>
              <a:t>Click to edit Master text styles</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a:t>4</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a:t>5</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a:t>6</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Tree>
    <p:extLst>
      <p:ext uri="{BB962C8B-B14F-4D97-AF65-F5344CB8AC3E}">
        <p14:creationId xmlns:p14="http://schemas.microsoft.com/office/powerpoint/2010/main" val="8369592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genda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lnSpc>
                <a:spcPct val="95000"/>
              </a:lnSpc>
              <a:defRPr>
                <a:solidFill>
                  <a:schemeClr val="bg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7"/>
            <a:ext cx="6667500" cy="952067"/>
          </a:xfrm>
        </p:spPr>
        <p:txBody>
          <a:bodyPr anchor="t">
            <a:noAutofit/>
          </a:bodyPr>
          <a:lstStyle>
            <a:lvl1pPr marL="0" indent="0">
              <a:spcAft>
                <a:spcPts val="600"/>
              </a:spcAft>
              <a:buFont typeface="Wingdings" panose="05000000000000000000" pitchFamily="2" charset="2"/>
              <a:buNone/>
              <a:defRPr sz="1600"/>
            </a:lvl1pPr>
          </a:lstStyle>
          <a:p>
            <a:pPr lvl="0"/>
            <a:r>
              <a:rPr lang="en-US"/>
              <a:t>Click to edit Master text styles</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lnSpc>
                <a:spcPct val="95000"/>
              </a:lnSpc>
              <a:defRPr>
                <a:solidFill>
                  <a:schemeClr val="bg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lnSpc>
                <a:spcPct val="95000"/>
              </a:lnSpc>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7273590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rgbClr val="0F7B0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lnSpc>
                <a:spcPct val="95000"/>
              </a:lnSpc>
              <a:defRPr>
                <a:solidFill>
                  <a:schemeClr val="bg1"/>
                </a:solidFill>
              </a:defRPr>
            </a:lvl1pPr>
          </a:lstStyle>
          <a:p>
            <a:r>
              <a:rPr lang="en-US"/>
              <a:t>Title</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5"/>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5"/>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5"/>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5"/>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5"/>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5"/>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rgbClr val="0F7B0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lnSpc>
                <a:spcPct val="95000"/>
              </a:lnSpc>
              <a:defRPr>
                <a:solidFill>
                  <a:schemeClr val="bg1"/>
                </a:solidFill>
              </a:defRPr>
            </a:lvl1pPr>
          </a:lstStyle>
          <a:p>
            <a:r>
              <a:rPr lang="en-US"/>
              <a:t>Resources</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5"/>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5"/>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5"/>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5"/>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5"/>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5"/>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rgbClr val="0F7B0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bg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Large Number 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F4A3AA5-B60D-B048-943A-6093FA627CE5}"/>
              </a:ext>
            </a:extLst>
          </p:cNvPr>
          <p:cNvSpPr txBox="1">
            <a:spLocks/>
          </p:cNvSpPr>
          <p:nvPr userDrawn="1"/>
        </p:nvSpPr>
        <p:spPr>
          <a:xfrm>
            <a:off x="2894919" y="1180874"/>
            <a:ext cx="1231448" cy="1701800"/>
          </a:xfrm>
          <a:prstGeom prst="rect">
            <a:avLst/>
          </a:prstGeom>
          <a:noFill/>
        </p:spPr>
        <p:txBody>
          <a:bodyPr vert="horz" wrap="square" lIns="0" tIns="27432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3600" b="1">
                <a:latin typeface="Segoe Pro Display" panose="020B0502040504020203" pitchFamily="34" charset="0"/>
              </a:rPr>
              <a:t>2</a:t>
            </a:r>
          </a:p>
        </p:txBody>
      </p:sp>
      <p:cxnSp>
        <p:nvCxnSpPr>
          <p:cNvPr id="14" name="Straight Connector 13">
            <a:extLst>
              <a:ext uri="{FF2B5EF4-FFF2-40B4-BE49-F238E27FC236}">
                <a16:creationId xmlns:a16="http://schemas.microsoft.com/office/drawing/2014/main" id="{A1B7B693-53AB-A047-A5AA-074405F2696D}"/>
              </a:ext>
              <a:ext uri="{C183D7F6-B498-43B3-948B-1728B52AA6E4}">
                <adec:decorative xmlns:adec="http://schemas.microsoft.com/office/drawing/2017/decorative" val="1"/>
              </a:ext>
            </a:extLst>
          </p:cNvPr>
          <p:cNvCxnSpPr/>
          <p:nvPr userDrawn="1"/>
        </p:nvCxnSpPr>
        <p:spPr>
          <a:xfrm>
            <a:off x="4356100" y="1180874"/>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057FC69-9C6B-1344-B9E6-374F20055796}"/>
              </a:ext>
            </a:extLst>
          </p:cNvPr>
          <p:cNvSpPr>
            <a:spLocks noGrp="1"/>
          </p:cNvSpPr>
          <p:nvPr>
            <p:ph type="body" sz="quarter" idx="10"/>
          </p:nvPr>
        </p:nvSpPr>
        <p:spPr>
          <a:xfrm>
            <a:off x="4891314" y="1477776"/>
            <a:ext cx="4855017" cy="1107996"/>
          </a:xfrm>
        </p:spPr>
        <p:txBody>
          <a:bodyPr anchor="ctr" anchorCtr="0"/>
          <a:lstStyle>
            <a:lvl1pPr marL="0" indent="0">
              <a:buNone/>
              <a:defRPr sz="3600">
                <a:latin typeface="+mj-lt"/>
              </a:defRPr>
            </a:lvl1pPr>
          </a:lstStyle>
          <a:p>
            <a:pPr lvl="0"/>
            <a:r>
              <a:rPr lang="en-US"/>
              <a:t>Click to edit Master text styles</a:t>
            </a:r>
          </a:p>
        </p:txBody>
      </p:sp>
    </p:spTree>
    <p:extLst>
      <p:ext uri="{BB962C8B-B14F-4D97-AF65-F5344CB8AC3E}">
        <p14:creationId xmlns:p14="http://schemas.microsoft.com/office/powerpoint/2010/main" val="5570033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rgbClr val="0F7B0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text side by side 4 – Green">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9107363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text side by side 5 – Green">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tx1"/>
                </a:solidFill>
              </a:defRPr>
            </a:lvl1pPr>
          </a:lstStyle>
          <a:p>
            <a:r>
              <a:rPr lang="en-US"/>
              <a:t>Title</a:t>
            </a:r>
          </a:p>
        </p:txBody>
      </p:sp>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5626477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rgbClr val="0F7B0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rgbClr val="FFFFFF"/>
                </a:solidFill>
              </a:defRPr>
            </a:lvl1pPr>
          </a:lstStyle>
          <a:p>
            <a:r>
              <a:rPr lang="en-US"/>
              <a:t>Project Name</a:t>
            </a:r>
          </a:p>
        </p:txBody>
      </p: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lnSpc>
                <a:spcPct val="95000"/>
              </a:lnSpc>
              <a:buNone/>
              <a:defRPr sz="1400">
                <a:solidFill>
                  <a:schemeClr val="accent5"/>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br>
              <a:rPr lang="en-US"/>
            </a:br>
            <a:r>
              <a:rPr lang="en-US"/>
              <a:t>Value</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lnSpc>
                <a:spcPct val="95000"/>
              </a:lnSpc>
              <a:buNone/>
              <a:defRPr sz="1400">
                <a:solidFill>
                  <a:schemeClr val="accent5"/>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br>
              <a:rPr lang="en-US"/>
            </a:br>
            <a:r>
              <a:rPr lang="en-US"/>
              <a:t>Value</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lnSpc>
                <a:spcPct val="95000"/>
              </a:lnSpc>
              <a:buNone/>
              <a:defRPr sz="1400">
                <a:solidFill>
                  <a:schemeClr val="accent5"/>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br>
              <a:rPr lang="en-US"/>
            </a:br>
            <a:r>
              <a:rPr lang="en-US"/>
              <a:t>Value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5"/>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5"/>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am Slide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rgbClr val="FFFFFF"/>
                </a:solidFill>
              </a:defRPr>
            </a:lvl1pPr>
          </a:lstStyle>
          <a:p>
            <a:r>
              <a:rPr lang="en-US"/>
              <a:t>Hello</a:t>
            </a:r>
          </a:p>
        </p:txBody>
      </p:sp>
      <p:sp>
        <p:nvSpPr>
          <p:cNvPr id="17" name="Picture Placeholder 39">
            <a:extLst>
              <a:ext uri="{FF2B5EF4-FFF2-40B4-BE49-F238E27FC236}">
                <a16:creationId xmlns:a16="http://schemas.microsoft.com/office/drawing/2014/main" id="{FBC60E30-374D-F24F-9ACB-FF9C15506A3E}"/>
              </a:ext>
            </a:extLst>
          </p:cNvPr>
          <p:cNvSpPr>
            <a:spLocks noGrp="1"/>
          </p:cNvSpPr>
          <p:nvPr>
            <p:ph type="pic" sz="quarter" idx="17"/>
          </p:nvPr>
        </p:nvSpPr>
        <p:spPr>
          <a:xfrm>
            <a:off x="5314950" y="1326687"/>
            <a:ext cx="1576800" cy="1576800"/>
          </a:xfrm>
          <a:prstGeom prst="ellipse">
            <a:avLst/>
          </a:prstGeom>
        </p:spPr>
        <p:txBody>
          <a:bodyPr/>
          <a:lstStyle>
            <a:lvl1pPr>
              <a:defRPr sz="1000"/>
            </a:lvl1pPr>
          </a:lstStyle>
          <a:p>
            <a:r>
              <a:rPr lang="en-US"/>
              <a:t>Click icon to add picture</a:t>
            </a:r>
          </a:p>
        </p:txBody>
      </p:sp>
      <p:sp>
        <p:nvSpPr>
          <p:cNvPr id="11" name="Text Placeholder 24">
            <a:extLst>
              <a:ext uri="{FF2B5EF4-FFF2-40B4-BE49-F238E27FC236}">
                <a16:creationId xmlns:a16="http://schemas.microsoft.com/office/drawing/2014/main" id="{D79DDA57-E4EB-8A48-BA17-CF1728F778DC}"/>
              </a:ext>
            </a:extLst>
          </p:cNvPr>
          <p:cNvSpPr>
            <a:spLocks noGrp="1"/>
          </p:cNvSpPr>
          <p:nvPr>
            <p:ph type="body" sz="quarter" idx="11" hasCustomPrompt="1"/>
          </p:nvPr>
        </p:nvSpPr>
        <p:spPr>
          <a:xfrm>
            <a:off x="7192963" y="132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2" name="Text Placeholder 26">
            <a:extLst>
              <a:ext uri="{FF2B5EF4-FFF2-40B4-BE49-F238E27FC236}">
                <a16:creationId xmlns:a16="http://schemas.microsoft.com/office/drawing/2014/main" id="{21F9B5C4-A0BE-AE43-AE2B-92ABC0F66B09}"/>
              </a:ext>
            </a:extLst>
          </p:cNvPr>
          <p:cNvSpPr>
            <a:spLocks noGrp="1"/>
          </p:cNvSpPr>
          <p:nvPr>
            <p:ph type="body" sz="quarter" idx="12" hasCustomPrompt="1"/>
          </p:nvPr>
        </p:nvSpPr>
        <p:spPr>
          <a:xfrm>
            <a:off x="7192963" y="169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3" name="Text Placeholder 28">
            <a:extLst>
              <a:ext uri="{FF2B5EF4-FFF2-40B4-BE49-F238E27FC236}">
                <a16:creationId xmlns:a16="http://schemas.microsoft.com/office/drawing/2014/main" id="{744F494F-ADA7-F54D-B998-F10A016AE66B}"/>
              </a:ext>
            </a:extLst>
          </p:cNvPr>
          <p:cNvSpPr>
            <a:spLocks noGrp="1"/>
          </p:cNvSpPr>
          <p:nvPr>
            <p:ph type="body" sz="quarter" idx="13" hasCustomPrompt="1"/>
          </p:nvPr>
        </p:nvSpPr>
        <p:spPr>
          <a:xfrm>
            <a:off x="7192963" y="209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18" name="Picture Placeholder 39">
            <a:extLst>
              <a:ext uri="{FF2B5EF4-FFF2-40B4-BE49-F238E27FC236}">
                <a16:creationId xmlns:a16="http://schemas.microsoft.com/office/drawing/2014/main" id="{18FF9E39-6960-944D-894F-D6043BE88837}"/>
              </a:ext>
            </a:extLst>
          </p:cNvPr>
          <p:cNvSpPr>
            <a:spLocks noGrp="1"/>
          </p:cNvSpPr>
          <p:nvPr>
            <p:ph type="pic" sz="quarter" idx="18"/>
          </p:nvPr>
        </p:nvSpPr>
        <p:spPr>
          <a:xfrm>
            <a:off x="5314950" y="4183096"/>
            <a:ext cx="1576800" cy="1576800"/>
          </a:xfrm>
          <a:prstGeom prst="ellipse">
            <a:avLst/>
          </a:prstGeom>
        </p:spPr>
        <p:txBody>
          <a:bodyPr/>
          <a:lstStyle>
            <a:lvl1pPr>
              <a:defRPr sz="1000"/>
            </a:lvl1pPr>
          </a:lstStyle>
          <a:p>
            <a:r>
              <a:rPr lang="en-US"/>
              <a:t>Click icon to add picture</a:t>
            </a:r>
          </a:p>
        </p:txBody>
      </p:sp>
      <p:sp>
        <p:nvSpPr>
          <p:cNvPr id="14" name="Text Placeholder 24">
            <a:extLst>
              <a:ext uri="{FF2B5EF4-FFF2-40B4-BE49-F238E27FC236}">
                <a16:creationId xmlns:a16="http://schemas.microsoft.com/office/drawing/2014/main" id="{A2FB13EB-DB63-DD40-BCC7-160C50DF9B5A}"/>
              </a:ext>
            </a:extLst>
          </p:cNvPr>
          <p:cNvSpPr>
            <a:spLocks noGrp="1"/>
          </p:cNvSpPr>
          <p:nvPr>
            <p:ph type="body" sz="quarter" idx="14" hasCustomPrompt="1"/>
          </p:nvPr>
        </p:nvSpPr>
        <p:spPr>
          <a:xfrm>
            <a:off x="7192963" y="418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5" name="Text Placeholder 26">
            <a:extLst>
              <a:ext uri="{FF2B5EF4-FFF2-40B4-BE49-F238E27FC236}">
                <a16:creationId xmlns:a16="http://schemas.microsoft.com/office/drawing/2014/main" id="{C898C012-A6A2-4046-93F2-E0FE5764BDAF}"/>
              </a:ext>
            </a:extLst>
          </p:cNvPr>
          <p:cNvSpPr>
            <a:spLocks noGrp="1"/>
          </p:cNvSpPr>
          <p:nvPr>
            <p:ph type="body" sz="quarter" idx="15" hasCustomPrompt="1"/>
          </p:nvPr>
        </p:nvSpPr>
        <p:spPr>
          <a:xfrm>
            <a:off x="7192963" y="454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6" name="Text Placeholder 28">
            <a:extLst>
              <a:ext uri="{FF2B5EF4-FFF2-40B4-BE49-F238E27FC236}">
                <a16:creationId xmlns:a16="http://schemas.microsoft.com/office/drawing/2014/main" id="{4F4215DA-A6CA-DC44-9B33-DD1C2447D394}"/>
              </a:ext>
            </a:extLst>
          </p:cNvPr>
          <p:cNvSpPr>
            <a:spLocks noGrp="1"/>
          </p:cNvSpPr>
          <p:nvPr>
            <p:ph type="body" sz="quarter" idx="16" hasCustomPrompt="1"/>
          </p:nvPr>
        </p:nvSpPr>
        <p:spPr>
          <a:xfrm>
            <a:off x="7192963" y="494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3599549931"/>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4-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7138417" cy="553998"/>
          </a:xfrm>
        </p:spPr>
        <p:txBody>
          <a:bodyPr wrap="square">
            <a:normAutofit/>
          </a:bodyPr>
          <a:lstStyle>
            <a:lvl1pPr>
              <a:defRPr>
                <a:solidFill>
                  <a:srgbClr val="FFFFFF"/>
                </a:solidFill>
              </a:defRPr>
            </a:lvl1pPr>
          </a:lstStyle>
          <a:p>
            <a:r>
              <a:rPr lang="en-US"/>
              <a:t>The Team</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601664" y="1883591"/>
            <a:ext cx="1963636" cy="1963636"/>
          </a:xfrm>
          <a:prstGeom prst="ellipse">
            <a:avLst/>
          </a:prstGeom>
          <a:ln>
            <a:noFill/>
          </a:ln>
        </p:spPr>
        <p:txBody>
          <a:bodyPr/>
          <a:lstStyle/>
          <a:p>
            <a:r>
              <a:rPr lang="en-US"/>
              <a:t>Click icon to add picture</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222712"/>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587296"/>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4985966"/>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430589" y="1883591"/>
            <a:ext cx="1963636" cy="1963636"/>
          </a:xfrm>
          <a:prstGeom prst="ellipse">
            <a:avLst/>
          </a:prstGeom>
          <a:ln>
            <a:noFill/>
          </a:ln>
        </p:spPr>
        <p:txBody>
          <a:bodyPr/>
          <a:lstStyle/>
          <a:p>
            <a:r>
              <a:rPr lang="en-US"/>
              <a:t>Click icon to add picture</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21492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57950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497817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256339" y="1883591"/>
            <a:ext cx="1963636" cy="1963636"/>
          </a:xfrm>
          <a:prstGeom prst="ellipse">
            <a:avLst/>
          </a:prstGeom>
          <a:ln>
            <a:noFill/>
          </a:ln>
        </p:spPr>
        <p:txBody>
          <a:bodyPr/>
          <a:lstStyle/>
          <a:p>
            <a:r>
              <a:rPr lang="en-US"/>
              <a:t>Click icon to add picture</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21492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57950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497817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088439" y="1883591"/>
            <a:ext cx="1963636" cy="1963636"/>
          </a:xfrm>
          <a:prstGeom prst="ellipse">
            <a:avLst/>
          </a:prstGeom>
          <a:ln>
            <a:noFill/>
          </a:ln>
        </p:spPr>
        <p:txBody>
          <a:bodyPr/>
          <a:lstStyle/>
          <a:p>
            <a:r>
              <a:rPr lang="en-US"/>
              <a:t>Click icon to add picture</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21492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57950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497817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000255713"/>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rofile Slide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Picture Placeholder 3">
            <a:extLst>
              <a:ext uri="{FF2B5EF4-FFF2-40B4-BE49-F238E27FC236}">
                <a16:creationId xmlns:a16="http://schemas.microsoft.com/office/drawing/2014/main" id="{BC313B90-D2EF-314C-B830-0DA133CF19C8}"/>
              </a:ext>
            </a:extLst>
          </p:cNvPr>
          <p:cNvSpPr>
            <a:spLocks noGrp="1"/>
          </p:cNvSpPr>
          <p:nvPr>
            <p:ph type="pic" sz="quarter" idx="19"/>
          </p:nvPr>
        </p:nvSpPr>
        <p:spPr>
          <a:xfrm>
            <a:off x="0" y="0"/>
            <a:ext cx="4065588" cy="6858000"/>
          </a:xfrm>
          <a:solidFill>
            <a:schemeClr val="tx2"/>
          </a:solidFill>
        </p:spPr>
        <p:txBody>
          <a:bodyPr tIns="2743200"/>
          <a:lstStyle>
            <a:lvl1pPr marL="0" indent="0" algn="ctr">
              <a:buNone/>
              <a:defRPr sz="2400" b="0">
                <a:solidFill>
                  <a:schemeClr val="bg1"/>
                </a:solidFill>
              </a:defRPr>
            </a:lvl1p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988378"/>
            <a:ext cx="5832475" cy="371513"/>
          </a:xfrm>
        </p:spPr>
        <p:txBody>
          <a:bodyPr lIns="90000" tIns="46800" rIns="90000" bIns="46800"/>
          <a:lstStyle>
            <a:lvl1pPr marL="0" indent="0">
              <a:lnSpc>
                <a:spcPct val="95000"/>
              </a:lnSpc>
              <a:buNone/>
              <a:defRPr sz="1800">
                <a:solidFill>
                  <a:srgbClr val="FFFFFF"/>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381506"/>
            <a:ext cx="5832475" cy="309958"/>
          </a:xfrm>
        </p:spPr>
        <p:txBody>
          <a:bodyPr lIns="90000" tIns="46800" rIns="90000" bIns="46800"/>
          <a:lstStyle>
            <a:lvl1pPr marL="0" indent="0">
              <a:lnSpc>
                <a:spcPct val="95000"/>
              </a:lnSpc>
              <a:buNone/>
              <a:defRPr sz="1400">
                <a:solidFill>
                  <a:schemeClr val="tx1"/>
                </a:solidFill>
              </a:defRPr>
            </a:lvl1pPr>
          </a:lstStyle>
          <a:p>
            <a:pPr lvl="0"/>
            <a:r>
              <a:rPr lang="en-US"/>
              <a:t>Title</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18347"/>
            <a:ext cx="5832475" cy="371513"/>
          </a:xfrm>
        </p:spPr>
        <p:txBody>
          <a:bodyPr lIns="90000" tIns="46800" rIns="90000" bIns="46800"/>
          <a:lstStyle>
            <a:lvl1pPr marL="0" indent="0">
              <a:lnSpc>
                <a:spcPct val="95000"/>
              </a:lnSpc>
              <a:buNone/>
              <a:defRPr sz="1800">
                <a:solidFill>
                  <a:schemeClr val="tx1"/>
                </a:solidFill>
                <a:latin typeface="+mj-lt"/>
              </a:defRPr>
            </a:lvl1pPr>
          </a:lstStyle>
          <a:p>
            <a:pPr lvl="0"/>
            <a:r>
              <a:rPr lang="en-US"/>
              <a:t>Experience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539238"/>
            <a:ext cx="5832475" cy="913200"/>
          </a:xfrm>
        </p:spPr>
        <p:txBody>
          <a:bodyPr lIns="90000" tIns="46800" rIns="90000" bIns="46800"/>
          <a:lstStyle>
            <a:lvl1pPr marL="0" indent="0">
              <a:lnSpc>
                <a:spcPct val="95000"/>
              </a:lnSpc>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3820115"/>
            <a:ext cx="5832475" cy="371513"/>
          </a:xfrm>
        </p:spPr>
        <p:txBody>
          <a:bodyPr lIns="90000" tIns="46800" rIns="90000" bIns="46800"/>
          <a:lstStyle>
            <a:lvl1pPr marL="0" indent="0">
              <a:lnSpc>
                <a:spcPct val="95000"/>
              </a:lnSpc>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257447"/>
            <a:ext cx="1649476" cy="753465"/>
          </a:xfrm>
        </p:spPr>
        <p:txBody>
          <a:bodyPr lIns="90000" tIns="46800" rIns="90000" bIns="46800"/>
          <a:lstStyle>
            <a:lvl1pPr>
              <a:lnSpc>
                <a:spcPct val="95000"/>
              </a:lnSpc>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257447"/>
            <a:ext cx="1649476" cy="753465"/>
          </a:xfrm>
        </p:spPr>
        <p:txBody>
          <a:bodyPr lIns="90000" tIns="46800" rIns="90000" bIns="46800"/>
          <a:lstStyle>
            <a:lvl1pPr>
              <a:lnSpc>
                <a:spcPct val="95000"/>
              </a:lnSpc>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257447"/>
            <a:ext cx="1649476" cy="753465"/>
          </a:xfrm>
        </p:spPr>
        <p:txBody>
          <a:bodyPr lIns="90000" tIns="46800" rIns="90000" bIns="46800"/>
          <a:lstStyle>
            <a:lvl1pPr>
              <a:lnSpc>
                <a:spcPct val="95000"/>
              </a:lnSpc>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18" name="Picture Placeholder 3">
            <a:extLst>
              <a:ext uri="{FF2B5EF4-FFF2-40B4-BE49-F238E27FC236}">
                <a16:creationId xmlns:a16="http://schemas.microsoft.com/office/drawing/2014/main" id="{B8B7DB07-3BBB-374F-8F0C-BECAF3FAF1BD}"/>
              </a:ext>
            </a:extLst>
          </p:cNvPr>
          <p:cNvSpPr>
            <a:spLocks noGrp="1"/>
          </p:cNvSpPr>
          <p:nvPr>
            <p:ph type="pic" sz="quarter" idx="19"/>
          </p:nvPr>
        </p:nvSpPr>
        <p:spPr>
          <a:xfrm>
            <a:off x="0" y="0"/>
            <a:ext cx="4065588" cy="6858000"/>
          </a:xfrm>
          <a:solidFill>
            <a:schemeClr val="bg2"/>
          </a:solidFill>
        </p:spPr>
        <p:txBody>
          <a:bodyPr tIns="2743200"/>
          <a:lstStyle>
            <a:lvl1pPr marL="0" indent="0" algn="ctr">
              <a:buNone/>
              <a:defRPr sz="2400" b="0">
                <a:solidFill>
                  <a:schemeClr val="tx1"/>
                </a:solidFill>
              </a:defRPr>
            </a:lvl1pPr>
          </a:lstStyle>
          <a:p>
            <a:r>
              <a:rPr lang="en-US"/>
              <a:t>Click icon to add picture</a:t>
            </a:r>
          </a:p>
        </p:txBody>
      </p:sp>
      <p:sp>
        <p:nvSpPr>
          <p:cNvPr id="21" name="Text Placeholder 10">
            <a:extLst>
              <a:ext uri="{FF2B5EF4-FFF2-40B4-BE49-F238E27FC236}">
                <a16:creationId xmlns:a16="http://schemas.microsoft.com/office/drawing/2014/main" id="{27FA4826-612A-7E48-8A25-341035FCE6AD}"/>
              </a:ext>
            </a:extLst>
          </p:cNvPr>
          <p:cNvSpPr>
            <a:spLocks noGrp="1"/>
          </p:cNvSpPr>
          <p:nvPr>
            <p:ph type="body" sz="quarter" idx="11" hasCustomPrompt="1"/>
          </p:nvPr>
        </p:nvSpPr>
        <p:spPr>
          <a:xfrm>
            <a:off x="5016500" y="988378"/>
            <a:ext cx="5832475" cy="371513"/>
          </a:xfrm>
        </p:spPr>
        <p:txBody>
          <a:bodyPr lIns="90000" tIns="46800" rIns="90000" bIns="46800"/>
          <a:lstStyle>
            <a:lvl1pPr marL="0" indent="0">
              <a:lnSpc>
                <a:spcPct val="95000"/>
              </a:lnSpc>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25" name="Text Placeholder 12">
            <a:extLst>
              <a:ext uri="{FF2B5EF4-FFF2-40B4-BE49-F238E27FC236}">
                <a16:creationId xmlns:a16="http://schemas.microsoft.com/office/drawing/2014/main" id="{43484289-0D50-E346-A4FB-2304CA0FDD2D}"/>
              </a:ext>
            </a:extLst>
          </p:cNvPr>
          <p:cNvSpPr>
            <a:spLocks noGrp="1"/>
          </p:cNvSpPr>
          <p:nvPr>
            <p:ph type="body" sz="quarter" idx="12" hasCustomPrompt="1"/>
          </p:nvPr>
        </p:nvSpPr>
        <p:spPr>
          <a:xfrm>
            <a:off x="5016500" y="1381506"/>
            <a:ext cx="5832475" cy="309958"/>
          </a:xfrm>
        </p:spPr>
        <p:txBody>
          <a:bodyPr lIns="90000" tIns="46800" rIns="90000" bIns="46800"/>
          <a:lstStyle>
            <a:lvl1pPr marL="0" indent="0">
              <a:lnSpc>
                <a:spcPct val="95000"/>
              </a:lnSpc>
              <a:buNone/>
              <a:defRPr sz="1400">
                <a:solidFill>
                  <a:schemeClr val="tx1"/>
                </a:solidFill>
              </a:defRPr>
            </a:lvl1pPr>
          </a:lstStyle>
          <a:p>
            <a:pPr lvl="0"/>
            <a:r>
              <a:rPr lang="en-US"/>
              <a:t>Title</a:t>
            </a:r>
          </a:p>
        </p:txBody>
      </p:sp>
      <p:sp>
        <p:nvSpPr>
          <p:cNvPr id="27" name="Text Placeholder 18">
            <a:extLst>
              <a:ext uri="{FF2B5EF4-FFF2-40B4-BE49-F238E27FC236}">
                <a16:creationId xmlns:a16="http://schemas.microsoft.com/office/drawing/2014/main" id="{F70C5CA8-4E08-C94E-A679-A1959AF24044}"/>
              </a:ext>
            </a:extLst>
          </p:cNvPr>
          <p:cNvSpPr>
            <a:spLocks noGrp="1"/>
          </p:cNvSpPr>
          <p:nvPr>
            <p:ph type="body" sz="quarter" idx="14" hasCustomPrompt="1"/>
          </p:nvPr>
        </p:nvSpPr>
        <p:spPr>
          <a:xfrm>
            <a:off x="5018087" y="2018347"/>
            <a:ext cx="5832475" cy="371513"/>
          </a:xfrm>
        </p:spPr>
        <p:txBody>
          <a:bodyPr lIns="90000" tIns="46800" rIns="90000" bIns="46800"/>
          <a:lstStyle>
            <a:lvl1pPr marL="0" indent="0">
              <a:lnSpc>
                <a:spcPct val="95000"/>
              </a:lnSpc>
              <a:buNone/>
              <a:defRPr sz="1800">
                <a:solidFill>
                  <a:schemeClr val="tx1"/>
                </a:solidFill>
                <a:latin typeface="+mj-lt"/>
              </a:defRPr>
            </a:lvl1pPr>
          </a:lstStyle>
          <a:p>
            <a:pPr lvl="0"/>
            <a:r>
              <a:rPr lang="en-US"/>
              <a:t>Experience</a:t>
            </a:r>
          </a:p>
        </p:txBody>
      </p:sp>
      <p:sp>
        <p:nvSpPr>
          <p:cNvPr id="26" name="Text Placeholder 16">
            <a:extLst>
              <a:ext uri="{FF2B5EF4-FFF2-40B4-BE49-F238E27FC236}">
                <a16:creationId xmlns:a16="http://schemas.microsoft.com/office/drawing/2014/main" id="{9A1CB824-6E01-E847-B310-0993A170C0CD}"/>
              </a:ext>
            </a:extLst>
          </p:cNvPr>
          <p:cNvSpPr>
            <a:spLocks noGrp="1"/>
          </p:cNvSpPr>
          <p:nvPr>
            <p:ph type="body" sz="quarter" idx="13" hasCustomPrompt="1"/>
          </p:nvPr>
        </p:nvSpPr>
        <p:spPr>
          <a:xfrm>
            <a:off x="5016500" y="2539238"/>
            <a:ext cx="5832475" cy="913200"/>
          </a:xfrm>
        </p:spPr>
        <p:txBody>
          <a:bodyPr lIns="90000" tIns="46800" rIns="90000" bIns="46800"/>
          <a:lstStyle>
            <a:lvl1pPr marL="0" indent="0">
              <a:lnSpc>
                <a:spcPct val="95000"/>
              </a:lnSpc>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8" name="Text Placeholder 18">
            <a:extLst>
              <a:ext uri="{FF2B5EF4-FFF2-40B4-BE49-F238E27FC236}">
                <a16:creationId xmlns:a16="http://schemas.microsoft.com/office/drawing/2014/main" id="{A002DDFB-8A60-6A43-B89C-3243D8280C3B}"/>
              </a:ext>
            </a:extLst>
          </p:cNvPr>
          <p:cNvSpPr>
            <a:spLocks noGrp="1"/>
          </p:cNvSpPr>
          <p:nvPr>
            <p:ph type="body" sz="quarter" idx="15" hasCustomPrompt="1"/>
          </p:nvPr>
        </p:nvSpPr>
        <p:spPr>
          <a:xfrm>
            <a:off x="5018087" y="3820115"/>
            <a:ext cx="5832475" cy="371513"/>
          </a:xfrm>
        </p:spPr>
        <p:txBody>
          <a:bodyPr lIns="90000" tIns="46800" rIns="90000" bIns="46800"/>
          <a:lstStyle>
            <a:lvl1pPr marL="0" indent="0">
              <a:lnSpc>
                <a:spcPct val="95000"/>
              </a:lnSpc>
              <a:buNone/>
              <a:defRPr sz="1800">
                <a:solidFill>
                  <a:schemeClr val="tx1"/>
                </a:solidFill>
                <a:latin typeface="+mj-lt"/>
              </a:defRPr>
            </a:lvl1pPr>
          </a:lstStyle>
          <a:p>
            <a:pPr lvl="0"/>
            <a:r>
              <a:rPr lang="en-US"/>
              <a:t>Expertise</a:t>
            </a:r>
          </a:p>
        </p:txBody>
      </p:sp>
      <p:sp>
        <p:nvSpPr>
          <p:cNvPr id="29" name="Text Placeholder 21">
            <a:extLst>
              <a:ext uri="{FF2B5EF4-FFF2-40B4-BE49-F238E27FC236}">
                <a16:creationId xmlns:a16="http://schemas.microsoft.com/office/drawing/2014/main" id="{C57EC76E-D95A-434C-AF62-F35C608E97CF}"/>
              </a:ext>
            </a:extLst>
          </p:cNvPr>
          <p:cNvSpPr>
            <a:spLocks noGrp="1"/>
          </p:cNvSpPr>
          <p:nvPr>
            <p:ph type="body" sz="quarter" idx="16" hasCustomPrompt="1"/>
          </p:nvPr>
        </p:nvSpPr>
        <p:spPr>
          <a:xfrm>
            <a:off x="5016500" y="4257447"/>
            <a:ext cx="1649476" cy="794706"/>
          </a:xfrm>
        </p:spPr>
        <p:txBody>
          <a:bodyPr lIns="90000" tIns="46800" rIns="90000" bIns="46800"/>
          <a:lstStyle>
            <a:lvl1pPr>
              <a:lnSpc>
                <a:spcPct val="95000"/>
              </a:lnSpc>
              <a:buSzPct val="100000"/>
              <a:defRPr sz="1400">
                <a:solidFill>
                  <a:schemeClr val="tx1"/>
                </a:solidFill>
              </a:defRPr>
            </a:lvl1pPr>
          </a:lstStyle>
          <a:p>
            <a:pPr lvl="0"/>
            <a:r>
              <a:rPr lang="en-US"/>
              <a:t>One</a:t>
            </a:r>
          </a:p>
          <a:p>
            <a:pPr lvl="0"/>
            <a:r>
              <a:rPr lang="en-US"/>
              <a:t>Two</a:t>
            </a:r>
          </a:p>
          <a:p>
            <a:pPr lvl="0"/>
            <a:r>
              <a:rPr lang="en-US"/>
              <a:t>Three</a:t>
            </a:r>
          </a:p>
        </p:txBody>
      </p:sp>
      <p:sp>
        <p:nvSpPr>
          <p:cNvPr id="30" name="Text Placeholder 21">
            <a:extLst>
              <a:ext uri="{FF2B5EF4-FFF2-40B4-BE49-F238E27FC236}">
                <a16:creationId xmlns:a16="http://schemas.microsoft.com/office/drawing/2014/main" id="{53E0D2B7-48D2-7747-BDA2-A46761CCA891}"/>
              </a:ext>
            </a:extLst>
          </p:cNvPr>
          <p:cNvSpPr>
            <a:spLocks noGrp="1"/>
          </p:cNvSpPr>
          <p:nvPr>
            <p:ph type="body" sz="quarter" idx="17" hasCustomPrompt="1"/>
          </p:nvPr>
        </p:nvSpPr>
        <p:spPr>
          <a:xfrm>
            <a:off x="7104994" y="4257447"/>
            <a:ext cx="1649476" cy="794706"/>
          </a:xfrm>
        </p:spPr>
        <p:txBody>
          <a:bodyPr lIns="90000" tIns="46800" rIns="90000" bIns="46800"/>
          <a:lstStyle>
            <a:lvl1pPr>
              <a:lnSpc>
                <a:spcPct val="95000"/>
              </a:lnSpc>
              <a:buSzPct val="100000"/>
              <a:defRPr sz="1400">
                <a:solidFill>
                  <a:schemeClr val="tx1"/>
                </a:solidFill>
              </a:defRPr>
            </a:lvl1pPr>
          </a:lstStyle>
          <a:p>
            <a:pPr lvl="0"/>
            <a:r>
              <a:rPr lang="en-US"/>
              <a:t>Four</a:t>
            </a:r>
          </a:p>
          <a:p>
            <a:pPr lvl="0"/>
            <a:r>
              <a:rPr lang="en-US"/>
              <a:t>Five</a:t>
            </a:r>
          </a:p>
          <a:p>
            <a:pPr lvl="0"/>
            <a:r>
              <a:rPr lang="en-US"/>
              <a:t>Six</a:t>
            </a:r>
          </a:p>
        </p:txBody>
      </p:sp>
      <p:sp>
        <p:nvSpPr>
          <p:cNvPr id="31" name="Text Placeholder 21">
            <a:extLst>
              <a:ext uri="{FF2B5EF4-FFF2-40B4-BE49-F238E27FC236}">
                <a16:creationId xmlns:a16="http://schemas.microsoft.com/office/drawing/2014/main" id="{FFF0EB99-A5D5-1743-8A38-107C93AACAD6}"/>
              </a:ext>
            </a:extLst>
          </p:cNvPr>
          <p:cNvSpPr>
            <a:spLocks noGrp="1"/>
          </p:cNvSpPr>
          <p:nvPr>
            <p:ph type="body" sz="quarter" idx="18" hasCustomPrompt="1"/>
          </p:nvPr>
        </p:nvSpPr>
        <p:spPr>
          <a:xfrm>
            <a:off x="9193488" y="4257447"/>
            <a:ext cx="1649476" cy="794706"/>
          </a:xfrm>
        </p:spPr>
        <p:txBody>
          <a:bodyPr lIns="90000" tIns="46800" rIns="90000" bIns="46800"/>
          <a:lstStyle>
            <a:lvl1pPr>
              <a:lnSpc>
                <a:spcPct val="95000"/>
              </a:lnSpc>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pendix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38718292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End Slide –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E60FD890-86BB-F641-8F47-A1698F92A1B8}"/>
              </a:ext>
            </a:extLst>
          </p:cNvPr>
          <p:cNvPicPr>
            <a:picLocks noChangeAspect="1"/>
          </p:cNvPicPr>
          <p:nvPr userDrawn="1"/>
        </p:nvPicPr>
        <p:blipFill>
          <a:blip r:embed="rId3"/>
          <a:stretch>
            <a:fillRect/>
          </a:stretch>
        </p:blipFill>
        <p:spPr bwMode="black">
          <a:xfrm>
            <a:off x="584200" y="318926"/>
            <a:ext cx="1133114" cy="242644"/>
          </a:xfrm>
          <a:prstGeom prst="rect">
            <a:avLst/>
          </a:prstGeom>
        </p:spPr>
      </p:pic>
      <p:sp>
        <p:nvSpPr>
          <p:cNvPr id="3" name="Text Placeholder 2">
            <a:extLst>
              <a:ext uri="{FF2B5EF4-FFF2-40B4-BE49-F238E27FC236}">
                <a16:creationId xmlns:a16="http://schemas.microsoft.com/office/drawing/2014/main" id="{58DB9A30-BC02-6649-A588-669140D67123}"/>
              </a:ext>
            </a:extLst>
          </p:cNvPr>
          <p:cNvSpPr>
            <a:spLocks noGrp="1"/>
          </p:cNvSpPr>
          <p:nvPr>
            <p:ph type="body" sz="quarter" idx="10" hasCustomPrompt="1"/>
          </p:nvPr>
        </p:nvSpPr>
        <p:spPr>
          <a:xfrm>
            <a:off x="584200" y="3416972"/>
            <a:ext cx="4229100" cy="594704"/>
          </a:xfrm>
        </p:spPr>
        <p:txBody>
          <a:bodyPr anchor="ctr" anchorCtr="0"/>
          <a:lstStyle>
            <a:lvl1pPr marL="0" indent="0">
              <a:buNone/>
              <a:defRPr sz="36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Thank you</a:t>
            </a:r>
          </a:p>
        </p:txBody>
      </p:sp>
    </p:spTree>
    <p:extLst>
      <p:ext uri="{BB962C8B-B14F-4D97-AF65-F5344CB8AC3E}">
        <p14:creationId xmlns:p14="http://schemas.microsoft.com/office/powerpoint/2010/main" val="974008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Large Number 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F4A3AA5-B60D-B048-943A-6093FA627CE5}"/>
              </a:ext>
            </a:extLst>
          </p:cNvPr>
          <p:cNvSpPr txBox="1">
            <a:spLocks/>
          </p:cNvSpPr>
          <p:nvPr userDrawn="1"/>
        </p:nvSpPr>
        <p:spPr>
          <a:xfrm>
            <a:off x="2894919" y="1180874"/>
            <a:ext cx="1231448" cy="1701800"/>
          </a:xfrm>
          <a:prstGeom prst="rect">
            <a:avLst/>
          </a:prstGeom>
          <a:noFill/>
        </p:spPr>
        <p:txBody>
          <a:bodyPr vert="horz" wrap="square" lIns="0" tIns="27432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3600" b="1">
                <a:latin typeface="Segoe Pro Display" panose="020B0502040504020203" pitchFamily="34" charset="0"/>
              </a:rPr>
              <a:t>3</a:t>
            </a:r>
          </a:p>
        </p:txBody>
      </p:sp>
      <p:cxnSp>
        <p:nvCxnSpPr>
          <p:cNvPr id="14" name="Straight Connector 13">
            <a:extLst>
              <a:ext uri="{FF2B5EF4-FFF2-40B4-BE49-F238E27FC236}">
                <a16:creationId xmlns:a16="http://schemas.microsoft.com/office/drawing/2014/main" id="{A1B7B693-53AB-A047-A5AA-074405F2696D}"/>
              </a:ext>
              <a:ext uri="{C183D7F6-B498-43B3-948B-1728B52AA6E4}">
                <adec:decorative xmlns:adec="http://schemas.microsoft.com/office/drawing/2017/decorative" val="1"/>
              </a:ext>
            </a:extLst>
          </p:cNvPr>
          <p:cNvCxnSpPr/>
          <p:nvPr userDrawn="1"/>
        </p:nvCxnSpPr>
        <p:spPr>
          <a:xfrm>
            <a:off x="4356100" y="1180874"/>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057FC69-9C6B-1344-B9E6-374F20055796}"/>
              </a:ext>
            </a:extLst>
          </p:cNvPr>
          <p:cNvSpPr>
            <a:spLocks noGrp="1"/>
          </p:cNvSpPr>
          <p:nvPr>
            <p:ph type="body" sz="quarter" idx="10"/>
          </p:nvPr>
        </p:nvSpPr>
        <p:spPr>
          <a:xfrm>
            <a:off x="4891314" y="1477776"/>
            <a:ext cx="4855017" cy="1107996"/>
          </a:xfrm>
        </p:spPr>
        <p:txBody>
          <a:bodyPr anchor="ctr" anchorCtr="0"/>
          <a:lstStyle>
            <a:lvl1pPr marL="0" indent="0">
              <a:buNone/>
              <a:defRPr sz="3600">
                <a:latin typeface="+mj-lt"/>
              </a:defRPr>
            </a:lvl1pPr>
          </a:lstStyle>
          <a:p>
            <a:pPr lvl="0"/>
            <a:r>
              <a:rPr lang="en-US"/>
              <a:t>Click to edit Master text styles</a:t>
            </a:r>
          </a:p>
        </p:txBody>
      </p:sp>
    </p:spTree>
    <p:extLst>
      <p:ext uri="{BB962C8B-B14F-4D97-AF65-F5344CB8AC3E}">
        <p14:creationId xmlns:p14="http://schemas.microsoft.com/office/powerpoint/2010/main" val="36601056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 White">
    <p:bg>
      <p:bgPr>
        <a:solidFill>
          <a:schemeClr val="tx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2022 Microsoft Corporation. All rights reserved. </a:t>
            </a:r>
          </a:p>
        </p:txBody>
      </p:sp>
      <p:pic>
        <p:nvPicPr>
          <p:cNvPr id="4" name="MS logo gray - EMF" descr="Microsoft logo, gray text version">
            <a:extLst>
              <a:ext uri="{FF2B5EF4-FFF2-40B4-BE49-F238E27FC236}">
                <a16:creationId xmlns:a16="http://schemas.microsoft.com/office/drawing/2014/main" id="{FB66AF5A-F38F-0B41-8E61-D05638805C43}"/>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814246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Section title blue">
    <p:bg>
      <p:bgPr>
        <a:solidFill>
          <a:srgbClr val="0278D7"/>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2"/>
            <a:ext cx="7477989" cy="3535032"/>
          </a:xfrm>
          <a:noFill/>
        </p:spPr>
        <p:txBody>
          <a:bodyPr vert="horz" wrap="square" lIns="0" tIns="0" rIns="0" bIns="0" rtlCol="0" anchor="t" anchorCtr="0">
            <a:noAutofit/>
          </a:bodyPr>
          <a:lstStyle>
            <a:lvl1pPr>
              <a:lnSpc>
                <a:spcPct val="90000"/>
              </a:lnSpc>
              <a:defRPr lang="en-US" sz="5293"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153274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10" name="Object 9" hidden="1">
            <a:extLst>
              <a:ext uri="{FF2B5EF4-FFF2-40B4-BE49-F238E27FC236}">
                <a16:creationId xmlns:a16="http://schemas.microsoft.com/office/drawing/2014/main" id="{196BCA94-C60A-45FD-BF85-B4DB0493526D}"/>
              </a:ext>
            </a:extLst>
          </p:cNvPr>
          <p:cNvGraphicFramePr>
            <a:graphicFrameLocks noChangeAspect="1"/>
          </p:cNvGraphicFramePr>
          <p:nvPr userDrawn="1">
            <p:custDataLst>
              <p:tags r:id="rId1"/>
            </p:custDataLst>
            <p:extLst>
              <p:ext uri="{D42A27DB-BD31-4B8C-83A1-F6EECF244321}">
                <p14:modId xmlns:p14="http://schemas.microsoft.com/office/powerpoint/2010/main" val="41439401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10" name="Object 9" hidden="1">
                        <a:extLst>
                          <a:ext uri="{FF2B5EF4-FFF2-40B4-BE49-F238E27FC236}">
                            <a16:creationId xmlns:a16="http://schemas.microsoft.com/office/drawing/2014/main" id="{196BCA94-C60A-45FD-BF85-B4DB0493526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Rectangle 8" hidden="1">
            <a:extLst>
              <a:ext uri="{FF2B5EF4-FFF2-40B4-BE49-F238E27FC236}">
                <a16:creationId xmlns:a16="http://schemas.microsoft.com/office/drawing/2014/main" id="{03260783-5807-4BA0-9E6C-06AC9E86994A}"/>
              </a:ext>
            </a:extLst>
          </p:cNvPr>
          <p:cNvSpPr/>
          <p:nvPr userDrawn="1">
            <p:custDataLst>
              <p:tags r:id="rId2"/>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32472" fontAlgn="base">
              <a:spcBef>
                <a:spcPct val="0"/>
              </a:spcBef>
              <a:spcAft>
                <a:spcPct val="0"/>
              </a:spcAft>
            </a:pPr>
            <a:endParaRPr lang="en-US" sz="2800" b="0" i="0" baseline="0">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457200"/>
            <a:ext cx="9342317" cy="430887"/>
          </a:xfrm>
        </p:spPr>
        <p:txBody>
          <a:bodyPr/>
          <a:lstStyle/>
          <a:p>
            <a:r>
              <a:rPr lang="en-US"/>
              <a:t>Click to edit Master title style</a:t>
            </a:r>
          </a:p>
        </p:txBody>
      </p:sp>
    </p:spTree>
    <p:extLst>
      <p:ext uri="{BB962C8B-B14F-4D97-AF65-F5344CB8AC3E}">
        <p14:creationId xmlns:p14="http://schemas.microsoft.com/office/powerpoint/2010/main" val="34435776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27709260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5978710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7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B6CE95-7702-4611-896A-27BFB4AA46A9}"/>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E3A11C67-D4F1-4736-96F8-4C4881AEABBE}"/>
              </a:ext>
            </a:extLst>
          </p:cNvPr>
          <p:cNvSpPr>
            <a:spLocks noGrp="1"/>
          </p:cNvSpPr>
          <p:nvPr>
            <p:ph type="body" sz="quarter" idx="10"/>
          </p:nvPr>
        </p:nvSpPr>
        <p:spPr>
          <a:xfrm>
            <a:off x="777240" y="3287911"/>
            <a:ext cx="1645920" cy="1661993"/>
          </a:xfrm>
        </p:spPr>
        <p:txBody>
          <a:bodyPr/>
          <a:lstStyle>
            <a:lvl1pPr marL="0" indent="0" algn="l">
              <a:spcBef>
                <a:spcPts val="0"/>
              </a:spcBef>
              <a:spcAft>
                <a:spcPts val="1800"/>
              </a:spcAft>
              <a:buNone/>
              <a:defRPr sz="1600">
                <a:solidFill>
                  <a:schemeClr val="accent2"/>
                </a:solidFill>
                <a:latin typeface="+mj-lt"/>
              </a:defRPr>
            </a:lvl1pPr>
            <a:lvl2pPr marL="0" indent="0" algn="l">
              <a:spcBef>
                <a:spcPts val="0"/>
              </a:spcBef>
              <a:spcAft>
                <a:spcPts val="600"/>
              </a:spcAft>
              <a:buNone/>
              <a:defRPr sz="1400"/>
            </a:lvl2pPr>
            <a:lvl3pPr marL="0" indent="0" algn="l">
              <a:spcBef>
                <a:spcPts val="0"/>
              </a:spcBef>
              <a:spcAft>
                <a:spcPts val="600"/>
              </a:spcAft>
              <a:buNone/>
              <a:defRPr sz="1100"/>
            </a:lvl3pPr>
            <a:lvl4pPr marL="0" indent="0" algn="l">
              <a:spcBef>
                <a:spcPts val="0"/>
              </a:spcBef>
              <a:spcAft>
                <a:spcPts val="600"/>
              </a:spcAft>
              <a:buNone/>
              <a:defRPr sz="1050"/>
            </a:lvl4pPr>
            <a:lvl5pPr marL="0" indent="0" algn="l">
              <a:spcBef>
                <a:spcPts val="0"/>
              </a:spcBef>
              <a:spcAft>
                <a:spcPts val="600"/>
              </a:spcAft>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15E4FD12-5CB7-402C-A355-2E670C9D4474}"/>
              </a:ext>
            </a:extLst>
          </p:cNvPr>
          <p:cNvSpPr>
            <a:spLocks noGrp="1"/>
          </p:cNvSpPr>
          <p:nvPr>
            <p:ph type="body" sz="quarter" idx="11"/>
          </p:nvPr>
        </p:nvSpPr>
        <p:spPr>
          <a:xfrm>
            <a:off x="3025140" y="3287911"/>
            <a:ext cx="1645920" cy="1661993"/>
          </a:xfrm>
        </p:spPr>
        <p:txBody>
          <a:bodyPr/>
          <a:lstStyle>
            <a:lvl1pPr marL="0" indent="0" algn="l">
              <a:spcBef>
                <a:spcPts val="0"/>
              </a:spcBef>
              <a:spcAft>
                <a:spcPts val="1800"/>
              </a:spcAft>
              <a:buNone/>
              <a:defRPr sz="1600">
                <a:solidFill>
                  <a:schemeClr val="accent2"/>
                </a:solidFill>
                <a:latin typeface="+mj-lt"/>
              </a:defRPr>
            </a:lvl1pPr>
            <a:lvl2pPr marL="0" indent="0" algn="l">
              <a:spcBef>
                <a:spcPts val="0"/>
              </a:spcBef>
              <a:spcAft>
                <a:spcPts val="600"/>
              </a:spcAft>
              <a:buNone/>
              <a:defRPr sz="1400"/>
            </a:lvl2pPr>
            <a:lvl3pPr marL="0" indent="0" algn="l">
              <a:spcBef>
                <a:spcPts val="0"/>
              </a:spcBef>
              <a:spcAft>
                <a:spcPts val="600"/>
              </a:spcAft>
              <a:buNone/>
              <a:defRPr sz="1100"/>
            </a:lvl3pPr>
            <a:lvl4pPr marL="0" indent="0" algn="l">
              <a:spcBef>
                <a:spcPts val="0"/>
              </a:spcBef>
              <a:spcAft>
                <a:spcPts val="600"/>
              </a:spcAft>
              <a:buNone/>
              <a:defRPr sz="1050"/>
            </a:lvl4pPr>
            <a:lvl5pPr marL="0" indent="0" algn="l">
              <a:spcBef>
                <a:spcPts val="0"/>
              </a:spcBef>
              <a:spcAft>
                <a:spcPts val="600"/>
              </a:spcAft>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EAB9EFD7-9A99-4989-A933-579DB6A90F1E}"/>
              </a:ext>
            </a:extLst>
          </p:cNvPr>
          <p:cNvSpPr>
            <a:spLocks noGrp="1"/>
          </p:cNvSpPr>
          <p:nvPr>
            <p:ph type="body" sz="quarter" idx="12"/>
          </p:nvPr>
        </p:nvSpPr>
        <p:spPr>
          <a:xfrm>
            <a:off x="5273040" y="3287911"/>
            <a:ext cx="1645920" cy="1661993"/>
          </a:xfrm>
        </p:spPr>
        <p:txBody>
          <a:bodyPr/>
          <a:lstStyle>
            <a:lvl1pPr marL="0" indent="0" algn="l">
              <a:spcBef>
                <a:spcPts val="0"/>
              </a:spcBef>
              <a:spcAft>
                <a:spcPts val="1800"/>
              </a:spcAft>
              <a:buNone/>
              <a:defRPr sz="1600">
                <a:solidFill>
                  <a:schemeClr val="accent2"/>
                </a:solidFill>
                <a:latin typeface="+mj-lt"/>
              </a:defRPr>
            </a:lvl1pPr>
            <a:lvl2pPr marL="0" indent="0" algn="l">
              <a:spcBef>
                <a:spcPts val="0"/>
              </a:spcBef>
              <a:spcAft>
                <a:spcPts val="600"/>
              </a:spcAft>
              <a:buNone/>
              <a:defRPr sz="1400"/>
            </a:lvl2pPr>
            <a:lvl3pPr marL="0" indent="0" algn="l">
              <a:spcBef>
                <a:spcPts val="0"/>
              </a:spcBef>
              <a:spcAft>
                <a:spcPts val="600"/>
              </a:spcAft>
              <a:buNone/>
              <a:defRPr sz="1100"/>
            </a:lvl3pPr>
            <a:lvl4pPr marL="0" indent="0" algn="l">
              <a:spcBef>
                <a:spcPts val="0"/>
              </a:spcBef>
              <a:spcAft>
                <a:spcPts val="600"/>
              </a:spcAft>
              <a:buNone/>
              <a:defRPr sz="1050"/>
            </a:lvl4pPr>
            <a:lvl5pPr marL="0" indent="0" algn="l">
              <a:spcBef>
                <a:spcPts val="0"/>
              </a:spcBef>
              <a:spcAft>
                <a:spcPts val="600"/>
              </a:spcAft>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22F03626-05EB-442B-B3AE-641A0D990AC0}"/>
              </a:ext>
            </a:extLst>
          </p:cNvPr>
          <p:cNvSpPr>
            <a:spLocks noGrp="1"/>
          </p:cNvSpPr>
          <p:nvPr>
            <p:ph type="body" sz="quarter" idx="14"/>
          </p:nvPr>
        </p:nvSpPr>
        <p:spPr>
          <a:xfrm>
            <a:off x="7520940" y="3287911"/>
            <a:ext cx="1645920" cy="1661993"/>
          </a:xfrm>
        </p:spPr>
        <p:txBody>
          <a:bodyPr/>
          <a:lstStyle>
            <a:lvl1pPr marL="0" indent="0" algn="l">
              <a:spcBef>
                <a:spcPts val="0"/>
              </a:spcBef>
              <a:spcAft>
                <a:spcPts val="1800"/>
              </a:spcAft>
              <a:buNone/>
              <a:defRPr sz="1600">
                <a:solidFill>
                  <a:schemeClr val="accent2"/>
                </a:solidFill>
                <a:latin typeface="+mj-lt"/>
              </a:defRPr>
            </a:lvl1pPr>
            <a:lvl2pPr marL="0" indent="0" algn="l">
              <a:spcBef>
                <a:spcPts val="0"/>
              </a:spcBef>
              <a:spcAft>
                <a:spcPts val="600"/>
              </a:spcAft>
              <a:buNone/>
              <a:defRPr sz="1400"/>
            </a:lvl2pPr>
            <a:lvl3pPr marL="0" indent="0" algn="l">
              <a:spcBef>
                <a:spcPts val="0"/>
              </a:spcBef>
              <a:spcAft>
                <a:spcPts val="600"/>
              </a:spcAft>
              <a:buNone/>
              <a:defRPr sz="1100"/>
            </a:lvl3pPr>
            <a:lvl4pPr marL="0" indent="0" algn="l">
              <a:spcBef>
                <a:spcPts val="0"/>
              </a:spcBef>
              <a:spcAft>
                <a:spcPts val="600"/>
              </a:spcAft>
              <a:buNone/>
              <a:defRPr sz="1050"/>
            </a:lvl4pPr>
            <a:lvl5pPr marL="0" indent="0" algn="l">
              <a:spcBef>
                <a:spcPts val="0"/>
              </a:spcBef>
              <a:spcAft>
                <a:spcPts val="600"/>
              </a:spcAft>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DD365DFC-A991-4A38-9F9E-A27B0EA0FCC1}"/>
              </a:ext>
            </a:extLst>
          </p:cNvPr>
          <p:cNvSpPr>
            <a:spLocks noGrp="1"/>
          </p:cNvSpPr>
          <p:nvPr>
            <p:ph type="body" sz="quarter" idx="15"/>
          </p:nvPr>
        </p:nvSpPr>
        <p:spPr>
          <a:xfrm>
            <a:off x="9768840" y="3287911"/>
            <a:ext cx="1645920" cy="1661993"/>
          </a:xfrm>
        </p:spPr>
        <p:txBody>
          <a:bodyPr/>
          <a:lstStyle>
            <a:lvl1pPr marL="0" indent="0" algn="l">
              <a:spcBef>
                <a:spcPts val="0"/>
              </a:spcBef>
              <a:spcAft>
                <a:spcPts val="1800"/>
              </a:spcAft>
              <a:buNone/>
              <a:defRPr sz="1600">
                <a:solidFill>
                  <a:schemeClr val="accent2"/>
                </a:solidFill>
                <a:latin typeface="+mj-lt"/>
              </a:defRPr>
            </a:lvl1pPr>
            <a:lvl2pPr marL="0" indent="0" algn="l">
              <a:spcBef>
                <a:spcPts val="0"/>
              </a:spcBef>
              <a:spcAft>
                <a:spcPts val="600"/>
              </a:spcAft>
              <a:buNone/>
              <a:defRPr sz="1400"/>
            </a:lvl2pPr>
            <a:lvl3pPr marL="0" indent="0" algn="l">
              <a:spcBef>
                <a:spcPts val="0"/>
              </a:spcBef>
              <a:spcAft>
                <a:spcPts val="600"/>
              </a:spcAft>
              <a:buNone/>
              <a:defRPr sz="1100"/>
            </a:lvl3pPr>
            <a:lvl4pPr marL="0" indent="0" algn="l">
              <a:spcBef>
                <a:spcPts val="0"/>
              </a:spcBef>
              <a:spcAft>
                <a:spcPts val="600"/>
              </a:spcAft>
              <a:buNone/>
              <a:defRPr sz="1050"/>
            </a:lvl4pPr>
            <a:lvl5pPr marL="0" indent="0" algn="l">
              <a:spcBef>
                <a:spcPts val="0"/>
              </a:spcBef>
              <a:spcAft>
                <a:spcPts val="600"/>
              </a:spcAft>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700632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512">
          <p15:clr>
            <a:srgbClr val="5ACBF0"/>
          </p15:clr>
        </p15:guide>
        <p15:guide id="30" orient="horz" pos="288">
          <p15:clr>
            <a:srgbClr val="5ACBF0"/>
          </p15:clr>
        </p15:guide>
        <p15:guide id="31" pos="2424">
          <p15:clr>
            <a:srgbClr val="FBAE40"/>
          </p15:clr>
        </p15:guide>
        <p15:guide id="32" pos="1008">
          <p15:clr>
            <a:srgbClr val="FBAE40"/>
          </p15:clr>
        </p15:guide>
        <p15:guide id="33" pos="6672">
          <p15:clr>
            <a:srgbClr val="FBAE40"/>
          </p15:clr>
        </p15:guide>
        <p15:guide id="34" pos="5256">
          <p15:clr>
            <a:srgbClr val="FBAE40"/>
          </p15:clr>
        </p15:guide>
        <p15:guide id="35" pos="384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Slide Number Placeholder 2">
            <a:extLst>
              <a:ext uri="{FF2B5EF4-FFF2-40B4-BE49-F238E27FC236}">
                <a16:creationId xmlns:a16="http://schemas.microsoft.com/office/drawing/2014/main" id="{327D2611-E08F-4226-BB03-886BF05565A6}"/>
              </a:ext>
            </a:extLst>
          </p:cNvPr>
          <p:cNvSpPr>
            <a:spLocks noGrp="1"/>
          </p:cNvSpPr>
          <p:nvPr>
            <p:ph type="sldNum" sz="quarter" idx="10"/>
          </p:nvPr>
        </p:nvSpPr>
        <p:spPr/>
        <p:txBody>
          <a:bodyPr/>
          <a:lstStyle/>
          <a:p>
            <a:fld id="{F4A87834-D7AA-43B4-B7FD-25B8737FD8F1}" type="slidenum">
              <a:rPr lang="en-US" smtClean="0"/>
              <a:pPr/>
              <a:t>‹#›</a:t>
            </a:fld>
            <a:endParaRPr lang="en-US"/>
          </a:p>
        </p:txBody>
      </p:sp>
    </p:spTree>
    <p:extLst>
      <p:ext uri="{BB962C8B-B14F-4D97-AF65-F5344CB8AC3E}">
        <p14:creationId xmlns:p14="http://schemas.microsoft.com/office/powerpoint/2010/main" val="13762301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22418226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4"/>
            <a:ext cx="11339774" cy="1253348"/>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73248090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7EFB4-5EEC-42E9-84F1-A8DF21103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A8852B-2FAA-4E3D-8FB8-A8F1BB2DDC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E6831E-AA1D-4289-895B-F04038C03891}"/>
              </a:ext>
            </a:extLst>
          </p:cNvPr>
          <p:cNvSpPr>
            <a:spLocks noGrp="1"/>
          </p:cNvSpPr>
          <p:nvPr>
            <p:ph type="dt" sz="half" idx="10"/>
          </p:nvPr>
        </p:nvSpPr>
        <p:spPr/>
        <p:txBody>
          <a:bodyPr/>
          <a:lstStyle/>
          <a:p>
            <a:fld id="{F265BC2D-9AA2-49D5-99D7-CC03DC97526B}" type="datetimeFigureOut">
              <a:rPr lang="en-US" smtClean="0"/>
              <a:t>6/15/2023</a:t>
            </a:fld>
            <a:endParaRPr lang="en-US"/>
          </a:p>
        </p:txBody>
      </p:sp>
      <p:sp>
        <p:nvSpPr>
          <p:cNvPr id="5" name="Footer Placeholder 4">
            <a:extLst>
              <a:ext uri="{FF2B5EF4-FFF2-40B4-BE49-F238E27FC236}">
                <a16:creationId xmlns:a16="http://schemas.microsoft.com/office/drawing/2014/main" id="{78780ECA-4437-4DD5-91EF-3A7AD7A6B6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70FE31-2EFC-4F01-8C22-801BF7F92ED0}"/>
              </a:ext>
            </a:extLst>
          </p:cNvPr>
          <p:cNvSpPr>
            <a:spLocks noGrp="1"/>
          </p:cNvSpPr>
          <p:nvPr>
            <p:ph type="sldNum" sz="quarter" idx="12"/>
          </p:nvPr>
        </p:nvSpPr>
        <p:spPr/>
        <p:txBody>
          <a:bodyPr/>
          <a:lstStyle/>
          <a:p>
            <a:fld id="{9FED4F4B-52C9-4F80-A050-F4C87ACA2B0E}" type="slidenum">
              <a:rPr lang="en-US" smtClean="0"/>
              <a:t>‹#›</a:t>
            </a:fld>
            <a:endParaRPr lang="en-US"/>
          </a:p>
        </p:txBody>
      </p:sp>
    </p:spTree>
    <p:extLst>
      <p:ext uri="{BB962C8B-B14F-4D97-AF65-F5344CB8AC3E}">
        <p14:creationId xmlns:p14="http://schemas.microsoft.com/office/powerpoint/2010/main" val="3239197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9_Large Number 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F4A3AA5-B60D-B048-943A-6093FA627CE5}"/>
              </a:ext>
            </a:extLst>
          </p:cNvPr>
          <p:cNvSpPr txBox="1">
            <a:spLocks/>
          </p:cNvSpPr>
          <p:nvPr userDrawn="1"/>
        </p:nvSpPr>
        <p:spPr>
          <a:xfrm>
            <a:off x="2894919" y="1180874"/>
            <a:ext cx="1231448" cy="1701800"/>
          </a:xfrm>
          <a:prstGeom prst="rect">
            <a:avLst/>
          </a:prstGeom>
          <a:noFill/>
        </p:spPr>
        <p:txBody>
          <a:bodyPr vert="horz" wrap="square" lIns="0" tIns="27432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3600" b="1">
                <a:latin typeface="Segoe Pro Display" panose="020B0502040504020203" pitchFamily="34" charset="0"/>
              </a:rPr>
              <a:t>4</a:t>
            </a:r>
          </a:p>
        </p:txBody>
      </p:sp>
      <p:cxnSp>
        <p:nvCxnSpPr>
          <p:cNvPr id="14" name="Straight Connector 13">
            <a:extLst>
              <a:ext uri="{FF2B5EF4-FFF2-40B4-BE49-F238E27FC236}">
                <a16:creationId xmlns:a16="http://schemas.microsoft.com/office/drawing/2014/main" id="{A1B7B693-53AB-A047-A5AA-074405F2696D}"/>
              </a:ext>
              <a:ext uri="{C183D7F6-B498-43B3-948B-1728B52AA6E4}">
                <adec:decorative xmlns:adec="http://schemas.microsoft.com/office/drawing/2017/decorative" val="1"/>
              </a:ext>
            </a:extLst>
          </p:cNvPr>
          <p:cNvCxnSpPr/>
          <p:nvPr userDrawn="1"/>
        </p:nvCxnSpPr>
        <p:spPr>
          <a:xfrm>
            <a:off x="4356100" y="1180874"/>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057FC69-9C6B-1344-B9E6-374F20055796}"/>
              </a:ext>
            </a:extLst>
          </p:cNvPr>
          <p:cNvSpPr>
            <a:spLocks noGrp="1"/>
          </p:cNvSpPr>
          <p:nvPr>
            <p:ph type="body" sz="quarter" idx="10"/>
          </p:nvPr>
        </p:nvSpPr>
        <p:spPr>
          <a:xfrm>
            <a:off x="4891314" y="1477776"/>
            <a:ext cx="4855017" cy="1107996"/>
          </a:xfrm>
        </p:spPr>
        <p:txBody>
          <a:bodyPr anchor="ctr" anchorCtr="0"/>
          <a:lstStyle>
            <a:lvl1pPr marL="0" indent="0">
              <a:buNone/>
              <a:defRPr sz="3600">
                <a:latin typeface="+mj-lt"/>
              </a:defRPr>
            </a:lvl1pPr>
          </a:lstStyle>
          <a:p>
            <a:pPr lvl="0"/>
            <a:r>
              <a:rPr lang="en-US"/>
              <a:t>Click to edit Master text styles</a:t>
            </a:r>
          </a:p>
        </p:txBody>
      </p:sp>
    </p:spTree>
    <p:extLst>
      <p:ext uri="{BB962C8B-B14F-4D97-AF65-F5344CB8AC3E}">
        <p14:creationId xmlns:p14="http://schemas.microsoft.com/office/powerpoint/2010/main" val="37909612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61054349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1"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1"/>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1" y="1866901"/>
            <a:ext cx="112775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914739686"/>
      </p:ext>
    </p:extLst>
  </p:cSld>
  <p:clrMapOvr>
    <a:masterClrMapping/>
  </p:clrMapOvr>
  <p:hf hdr="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1"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1"/>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1" y="1866901"/>
            <a:ext cx="56387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1" y="1866901"/>
            <a:ext cx="563879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80693802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57201" y="1866901"/>
            <a:ext cx="56387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3"/>
          <p:cNvSpPr>
            <a:spLocks noGrp="1"/>
          </p:cNvSpPr>
          <p:nvPr>
            <p:ph idx="26" hasCustomPrompt="1"/>
          </p:nvPr>
        </p:nvSpPr>
        <p:spPr>
          <a:xfrm>
            <a:off x="6096001" y="1866901"/>
            <a:ext cx="563879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1" y="457201"/>
            <a:ext cx="11277599" cy="722853"/>
          </a:xfrm>
          <a:prstGeom prst="rect">
            <a:avLst/>
          </a:prstGeom>
        </p:spPr>
        <p:txBody>
          <a:bodyPr vert="horz" lIns="0" tIns="0" rIns="0" bIns="0" rtlCol="0" anchor="t">
            <a:normAutofit/>
          </a:bodyPr>
          <a:lstStyle/>
          <a:p>
            <a:r>
              <a:rPr lang="en-US"/>
              <a:t>Click to edit Master title style</a:t>
            </a:r>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192">
              <a:spcAft>
                <a:spcPts val="588"/>
              </a:spcAft>
            </a:pPr>
            <a:r>
              <a:rPr lang="en-US"/>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57201" y="1183191"/>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192">
              <a:spcAft>
                <a:spcPts val="588"/>
              </a:spcAft>
            </a:pPr>
            <a:r>
              <a:rPr lang="en-US"/>
              <a:t>Column 1</a:t>
            </a:r>
          </a:p>
        </p:txBody>
      </p:sp>
    </p:spTree>
    <p:extLst>
      <p:ext uri="{BB962C8B-B14F-4D97-AF65-F5344CB8AC3E}">
        <p14:creationId xmlns:p14="http://schemas.microsoft.com/office/powerpoint/2010/main" val="399177785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1"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1"/>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3642885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17340277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62075641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47F45D9-95A5-4648-AE3A-82DCC6FFC597}"/>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a:t>Drag picture to placeholder </a:t>
            </a:r>
            <a:br>
              <a:rPr lang="en-US"/>
            </a:br>
            <a:r>
              <a:rPr lang="en-US"/>
              <a:t>or click icon to add</a:t>
            </a:r>
          </a:p>
        </p:txBody>
      </p:sp>
      <p:sp>
        <p:nvSpPr>
          <p:cNvPr id="4" name="Title Placeholder 2">
            <a:extLst>
              <a:ext uri="{FF2B5EF4-FFF2-40B4-BE49-F238E27FC236}">
                <a16:creationId xmlns:a16="http://schemas.microsoft.com/office/drawing/2014/main" id="{871EF881-5E89-4644-A1E8-CF4882056129}"/>
              </a:ext>
            </a:extLst>
          </p:cNvPr>
          <p:cNvSpPr>
            <a:spLocks noGrp="1"/>
          </p:cNvSpPr>
          <p:nvPr>
            <p:ph type="title" hasCustomPrompt="1"/>
          </p:nvPr>
        </p:nvSpPr>
        <p:spPr>
          <a:xfrm>
            <a:off x="457201" y="457201"/>
            <a:ext cx="5638800" cy="1409700"/>
          </a:xfrm>
          <a:prstGeom prst="rect">
            <a:avLst/>
          </a:prstGeom>
        </p:spPr>
        <p:txBody>
          <a:bodyPr vert="horz" lIns="0" tIns="0" rIns="0" bIns="0" rtlCol="0" anchor="t">
            <a:normAutofit/>
          </a:bodyPr>
          <a:lstStyle>
            <a:lvl1pPr>
              <a:defRPr>
                <a:solidFill>
                  <a:schemeClr val="tx1"/>
                </a:solidFill>
              </a:defRPr>
            </a:lvl1pPr>
          </a:lstStyle>
          <a:p>
            <a:r>
              <a:rPr lang="en-US"/>
              <a:t>Click to edit title</a:t>
            </a:r>
          </a:p>
        </p:txBody>
      </p:sp>
      <p:sp>
        <p:nvSpPr>
          <p:cNvPr id="5" name="Slide Number Placeholder 2">
            <a:extLst>
              <a:ext uri="{FF2B5EF4-FFF2-40B4-BE49-F238E27FC236}">
                <a16:creationId xmlns:a16="http://schemas.microsoft.com/office/drawing/2014/main" id="{2BF09F98-AD56-4DD4-83C9-B72AC6215059}"/>
              </a:ext>
            </a:extLst>
          </p:cNvPr>
          <p:cNvSpPr txBox="1">
            <a:spLocks/>
          </p:cNvSpPr>
          <p:nvPr userDrawn="1"/>
        </p:nvSpPr>
        <p:spPr>
          <a:xfrm>
            <a:off x="1" y="6400033"/>
            <a:ext cx="528074" cy="419217"/>
          </a:xfrm>
          <a:prstGeom prst="rect">
            <a:avLst/>
          </a:prstGeom>
        </p:spPr>
        <p:txBody>
          <a:bodyPr vert="horz" lIns="91427" tIns="45713" rIns="182854" bIns="182854" rtlCol="0" anchor="t"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D7F84B-3C83-9746-917C-397D4BD96F66}" type="slidenum">
              <a:rPr lang="en-US" sz="1200" smtClean="0"/>
              <a:pPr/>
              <a:t>‹#›</a:t>
            </a:fld>
            <a:endParaRPr lang="en-US" sz="1200"/>
          </a:p>
        </p:txBody>
      </p:sp>
      <p:sp>
        <p:nvSpPr>
          <p:cNvPr id="6" name="Text Placeholder 3">
            <a:extLst>
              <a:ext uri="{FF2B5EF4-FFF2-40B4-BE49-F238E27FC236}">
                <a16:creationId xmlns:a16="http://schemas.microsoft.com/office/drawing/2014/main" id="{8EBBD8D9-29AA-4D60-87D3-27E8B624235F}"/>
              </a:ext>
            </a:extLst>
          </p:cNvPr>
          <p:cNvSpPr>
            <a:spLocks noGrp="1"/>
          </p:cNvSpPr>
          <p:nvPr>
            <p:ph idx="1" hasCustomPrompt="1"/>
          </p:nvPr>
        </p:nvSpPr>
        <p:spPr>
          <a:xfrm>
            <a:off x="457202" y="1866901"/>
            <a:ext cx="5638798"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38941983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
        <p:nvSpPr>
          <p:cNvPr id="3" name="Title 1">
            <a:extLst>
              <a:ext uri="{FF2B5EF4-FFF2-40B4-BE49-F238E27FC236}">
                <a16:creationId xmlns:a16="http://schemas.microsoft.com/office/drawing/2014/main" id="{6FDD21F8-4159-4A66-BDF8-AFEDA34793F8}"/>
              </a:ext>
            </a:extLst>
          </p:cNvPr>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a:t>Click to edit title</a:t>
            </a:r>
          </a:p>
        </p:txBody>
      </p:sp>
      <p:sp>
        <p:nvSpPr>
          <p:cNvPr id="4" name="Slide Number Placeholder 2">
            <a:extLst>
              <a:ext uri="{FF2B5EF4-FFF2-40B4-BE49-F238E27FC236}">
                <a16:creationId xmlns:a16="http://schemas.microsoft.com/office/drawing/2014/main" id="{1FC412D9-CA04-44CF-B8DB-95E7E19204D5}"/>
              </a:ext>
            </a:extLst>
          </p:cNvPr>
          <p:cNvSpPr txBox="1">
            <a:spLocks/>
          </p:cNvSpPr>
          <p:nvPr userDrawn="1"/>
        </p:nvSpPr>
        <p:spPr>
          <a:xfrm>
            <a:off x="11010900" y="6442503"/>
            <a:ext cx="1180135" cy="415498"/>
          </a:xfrm>
          <a:prstGeom prst="rect">
            <a:avLst/>
          </a:prstGeom>
        </p:spPr>
        <p:txBody>
          <a:bodyPr vert="horz" lIns="91427" tIns="45713" rIns="182854" bIns="182854" rtlCol="0" anchor="b"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9AFA16-AEC4-7D4A-82F3-BDAE8E49079E}" type="slidenum">
              <a:rPr lang="en-US" sz="1200" smtClean="0"/>
              <a:pPr/>
              <a:t>‹#›</a:t>
            </a:fld>
            <a:endParaRPr lang="en-US" sz="1200"/>
          </a:p>
        </p:txBody>
      </p:sp>
      <p:sp>
        <p:nvSpPr>
          <p:cNvPr id="5" name="Text Placeholder 3">
            <a:extLst>
              <a:ext uri="{FF2B5EF4-FFF2-40B4-BE49-F238E27FC236}">
                <a16:creationId xmlns:a16="http://schemas.microsoft.com/office/drawing/2014/main" id="{ECA683ED-48AE-4856-826D-F28B2D0ECF5C}"/>
              </a:ext>
            </a:extLst>
          </p:cNvPr>
          <p:cNvSpPr>
            <a:spLocks noGrp="1"/>
          </p:cNvSpPr>
          <p:nvPr>
            <p:ph idx="27" hasCustomPrompt="1"/>
          </p:nvPr>
        </p:nvSpPr>
        <p:spPr>
          <a:xfrm>
            <a:off x="6096001" y="1866901"/>
            <a:ext cx="5638799" cy="4514047"/>
          </a:xfrm>
          <a:prstGeom prst="rect">
            <a:avLst/>
          </a:prstGeom>
        </p:spPr>
        <p:txBody>
          <a:bodyPr vert="horz" wrap="square" lIns="27432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Picture Placeholder 9">
            <a:extLst>
              <a:ext uri="{FF2B5EF4-FFF2-40B4-BE49-F238E27FC236}">
                <a16:creationId xmlns:a16="http://schemas.microsoft.com/office/drawing/2014/main" id="{6E31588E-9179-43F4-987F-E4B7A61DB4F9}"/>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a:t>Click icon to</a:t>
            </a:r>
            <a:br>
              <a:rPr lang="en-US"/>
            </a:br>
            <a:r>
              <a:rPr lang="en-US"/>
              <a:t>add picture</a:t>
            </a:r>
          </a:p>
        </p:txBody>
      </p:sp>
    </p:spTree>
    <p:extLst>
      <p:ext uri="{BB962C8B-B14F-4D97-AF65-F5344CB8AC3E}">
        <p14:creationId xmlns:p14="http://schemas.microsoft.com/office/powerpoint/2010/main" val="179570166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Content + slanted Image Lef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a:t>Click to edit title</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096001" y="1866901"/>
            <a:ext cx="5638799" cy="4514047"/>
          </a:xfrm>
          <a:prstGeom prst="rect">
            <a:avLst/>
          </a:prstGeom>
        </p:spPr>
        <p:txBody>
          <a:bodyPr vert="horz" wrap="square" lIns="27432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Picture Placeholder 9">
            <a:extLst>
              <a:ext uri="{FF2B5EF4-FFF2-40B4-BE49-F238E27FC236}">
                <a16:creationId xmlns:a16="http://schemas.microsoft.com/office/drawing/2014/main" id="{5BBFF32C-2A15-44C5-B538-CFD1F92176C0}"/>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a:t>Click icon to</a:t>
            </a:r>
            <a:br>
              <a:rPr lang="en-US"/>
            </a:br>
            <a:r>
              <a:rPr lang="en-US"/>
              <a:t>add picture</a:t>
            </a:r>
          </a:p>
        </p:txBody>
      </p:sp>
    </p:spTree>
    <p:extLst>
      <p:ext uri="{BB962C8B-B14F-4D97-AF65-F5344CB8AC3E}">
        <p14:creationId xmlns:p14="http://schemas.microsoft.com/office/powerpoint/2010/main" val="3782612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4_Large Number 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F4A3AA5-B60D-B048-943A-6093FA627CE5}"/>
              </a:ext>
            </a:extLst>
          </p:cNvPr>
          <p:cNvSpPr txBox="1">
            <a:spLocks/>
          </p:cNvSpPr>
          <p:nvPr userDrawn="1"/>
        </p:nvSpPr>
        <p:spPr>
          <a:xfrm>
            <a:off x="2894919" y="1180874"/>
            <a:ext cx="1231448" cy="1701800"/>
          </a:xfrm>
          <a:prstGeom prst="rect">
            <a:avLst/>
          </a:prstGeom>
          <a:noFill/>
        </p:spPr>
        <p:txBody>
          <a:bodyPr vert="horz" wrap="square" lIns="0" tIns="274320" rIns="0" bIns="0" rtlCol="0" anchor="ctr"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pPr algn="ctr"/>
            <a:r>
              <a:rPr lang="en-US" sz="13600" b="1">
                <a:latin typeface="Segoe Pro Display" panose="020B0502040504020203" pitchFamily="34" charset="0"/>
              </a:rPr>
              <a:t>5</a:t>
            </a:r>
          </a:p>
        </p:txBody>
      </p:sp>
      <p:cxnSp>
        <p:nvCxnSpPr>
          <p:cNvPr id="14" name="Straight Connector 13">
            <a:extLst>
              <a:ext uri="{FF2B5EF4-FFF2-40B4-BE49-F238E27FC236}">
                <a16:creationId xmlns:a16="http://schemas.microsoft.com/office/drawing/2014/main" id="{A1B7B693-53AB-A047-A5AA-074405F2696D}"/>
              </a:ext>
              <a:ext uri="{C183D7F6-B498-43B3-948B-1728B52AA6E4}">
                <adec:decorative xmlns:adec="http://schemas.microsoft.com/office/drawing/2017/decorative" val="1"/>
              </a:ext>
            </a:extLst>
          </p:cNvPr>
          <p:cNvCxnSpPr/>
          <p:nvPr userDrawn="1"/>
        </p:nvCxnSpPr>
        <p:spPr>
          <a:xfrm>
            <a:off x="4356100" y="1180874"/>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057FC69-9C6B-1344-B9E6-374F20055796}"/>
              </a:ext>
            </a:extLst>
          </p:cNvPr>
          <p:cNvSpPr>
            <a:spLocks noGrp="1"/>
          </p:cNvSpPr>
          <p:nvPr>
            <p:ph type="body" sz="quarter" idx="10"/>
          </p:nvPr>
        </p:nvSpPr>
        <p:spPr>
          <a:xfrm>
            <a:off x="4891314" y="1477776"/>
            <a:ext cx="4855017" cy="1107996"/>
          </a:xfrm>
        </p:spPr>
        <p:txBody>
          <a:bodyPr anchor="ctr" anchorCtr="0"/>
          <a:lstStyle>
            <a:lvl1pPr marL="0" indent="0">
              <a:buNone/>
              <a:defRPr sz="3600">
                <a:latin typeface="+mj-lt"/>
              </a:defRPr>
            </a:lvl1pPr>
          </a:lstStyle>
          <a:p>
            <a:pPr lvl="0"/>
            <a:r>
              <a:rPr lang="en-US"/>
              <a:t>Click to edit Master text styles</a:t>
            </a:r>
          </a:p>
        </p:txBody>
      </p:sp>
    </p:spTree>
    <p:extLst>
      <p:ext uri="{BB962C8B-B14F-4D97-AF65-F5344CB8AC3E}">
        <p14:creationId xmlns:p14="http://schemas.microsoft.com/office/powerpoint/2010/main" val="13661342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1" y="457200"/>
            <a:ext cx="11277599" cy="5638800"/>
          </a:xfrm>
          <a:prstGeom prst="rect">
            <a:avLst/>
          </a:prstGeom>
        </p:spPr>
        <p:txBody>
          <a:bodyPr vert="horz" lIns="0" tIns="0" rIns="0" bIns="91440" rtlCol="0" anchor="ctr" anchorCtr="0">
            <a:normAutofit/>
          </a:bodyPr>
          <a:lstStyle>
            <a:lvl1pPr>
              <a:lnSpc>
                <a:spcPct val="110000"/>
              </a:lnSpc>
              <a:spcAft>
                <a:spcPts val="1200"/>
              </a:spcAft>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0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a:t>Click to edit Subhead Master text styles</a:t>
            </a:r>
          </a:p>
          <a:p>
            <a:pPr lvl="1"/>
            <a:r>
              <a:rPr lang="en-US"/>
              <a:t>Second level</a:t>
            </a:r>
          </a:p>
          <a:p>
            <a:pPr lvl="2"/>
            <a:r>
              <a:rPr lang="en-US"/>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35861722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1"/>
            <a:ext cx="5622897" cy="2819400"/>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6" hidden="1"/>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1" y="457201"/>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100" y="1181101"/>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1" y="1181101"/>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Twitter: @handle</a:t>
            </a:r>
          </a:p>
          <a:p>
            <a:pPr lvl="0"/>
            <a:r>
              <a:rPr lang="en-US"/>
              <a:t>Email: </a:t>
            </a:r>
            <a:r>
              <a:rPr lang="en-US" err="1"/>
              <a:t>email@Microsoft.com</a:t>
            </a:r>
            <a:endParaRPr lang="en-US"/>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4" y="1181101"/>
            <a:ext cx="5622897" cy="4914900"/>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307872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9"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2" y="1488128"/>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3" y="3276600"/>
            <a:ext cx="3496057" cy="2095500"/>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192">
              <a:spcBef>
                <a:spcPts val="0"/>
              </a:spcBef>
              <a:spcAft>
                <a:spcPts val="1175"/>
              </a:spcAft>
              <a:buFont typeface="Arial"/>
            </a:pPr>
            <a:r>
              <a:rPr lang="en-US"/>
              <a:t>level one</a:t>
            </a:r>
          </a:p>
          <a:p>
            <a:pPr lvl="0" algn="ctr" defTabSz="914192">
              <a:spcBef>
                <a:spcPts val="0"/>
              </a:spcBef>
              <a:spcAft>
                <a:spcPts val="1175"/>
              </a:spcAft>
              <a:buFont typeface="Arial"/>
            </a:pPr>
            <a:r>
              <a:rPr lang="en-US"/>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1"/>
            <a:ext cx="3503300"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192">
              <a:spcBef>
                <a:spcPts val="0"/>
              </a:spcBef>
              <a:spcAft>
                <a:spcPts val="1175"/>
              </a:spcAft>
              <a:buFont typeface="Arial"/>
            </a:pPr>
            <a:r>
              <a:rPr lang="en-US"/>
              <a:t>level one</a:t>
            </a:r>
          </a:p>
          <a:p>
            <a:pPr lvl="0" algn="ctr" defTabSz="914192">
              <a:spcBef>
                <a:spcPts val="0"/>
              </a:spcBef>
              <a:spcAft>
                <a:spcPts val="1175"/>
              </a:spcAft>
              <a:buFont typeface="Arial"/>
            </a:pPr>
            <a:r>
              <a:rPr lang="en-US"/>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3"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192">
              <a:spcAft>
                <a:spcPts val="588"/>
              </a:spcAft>
            </a:pPr>
            <a:r>
              <a:rPr lang="en-US"/>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2"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192">
              <a:spcAft>
                <a:spcPts val="588"/>
              </a:spcAft>
            </a:pPr>
            <a:r>
              <a:rPr lang="en-US"/>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192">
              <a:spcAft>
                <a:spcPts val="588"/>
              </a:spcAft>
            </a:pPr>
            <a:r>
              <a:rPr lang="en-US"/>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1"/>
            <a:ext cx="3543301"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192">
              <a:spcBef>
                <a:spcPts val="0"/>
              </a:spcBef>
              <a:spcAft>
                <a:spcPts val="1175"/>
              </a:spcAft>
              <a:buFont typeface="Arial"/>
            </a:pPr>
            <a:r>
              <a:rPr lang="en-US"/>
              <a:t>level one</a:t>
            </a:r>
          </a:p>
          <a:p>
            <a:pPr lvl="0" algn="ctr" defTabSz="914192">
              <a:spcBef>
                <a:spcPts val="0"/>
              </a:spcBef>
              <a:spcAft>
                <a:spcPts val="1175"/>
              </a:spcAft>
              <a:buFont typeface="Arial"/>
            </a:pPr>
            <a:r>
              <a:rPr lang="en-US"/>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1"/>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324351"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229601"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9453877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7"/>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9"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192">
              <a:spcBef>
                <a:spcPts val="0"/>
              </a:spcBef>
              <a:spcAft>
                <a:spcPts val="1175"/>
              </a:spcAft>
              <a:buFont typeface="Arial"/>
            </a:pPr>
            <a:r>
              <a:rPr lang="en-US"/>
              <a:t>level one</a:t>
            </a:r>
          </a:p>
          <a:p>
            <a:pPr lvl="0" algn="ctr" defTabSz="914192">
              <a:spcBef>
                <a:spcPts val="0"/>
              </a:spcBef>
              <a:spcAft>
                <a:spcPts val="1175"/>
              </a:spcAft>
              <a:buFont typeface="Arial"/>
            </a:pPr>
            <a:r>
              <a:rPr lang="en-US"/>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1"/>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192">
              <a:spcAft>
                <a:spcPts val="588"/>
              </a:spcAft>
            </a:pPr>
            <a:r>
              <a:rPr lang="en-US"/>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181100" y="3909418"/>
            <a:ext cx="42291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819900" y="3916700"/>
            <a:ext cx="41910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30"/>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192">
              <a:spcAft>
                <a:spcPts val="588"/>
              </a:spcAft>
            </a:pPr>
            <a:r>
              <a:rPr lang="en-US"/>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1" y="3999832"/>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192">
              <a:spcBef>
                <a:spcPts val="0"/>
              </a:spcBef>
              <a:spcAft>
                <a:spcPts val="1175"/>
              </a:spcAft>
              <a:buFont typeface="Arial"/>
            </a:pPr>
            <a:r>
              <a:rPr lang="en-US"/>
              <a:t>level one</a:t>
            </a:r>
          </a:p>
          <a:p>
            <a:pPr lvl="0" algn="ctr" defTabSz="914192">
              <a:spcBef>
                <a:spcPts val="0"/>
              </a:spcBef>
              <a:spcAft>
                <a:spcPts val="1175"/>
              </a:spcAft>
              <a:buFont typeface="Arial"/>
            </a:pPr>
            <a:r>
              <a:rPr lang="en-US"/>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1"/>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8495967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1"/>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One-line summary</a:t>
            </a:r>
          </a:p>
        </p:txBody>
      </p:sp>
      <p:sp>
        <p:nvSpPr>
          <p:cNvPr id="15" name="Content Placeholder 3"/>
          <p:cNvSpPr>
            <a:spLocks noGrp="1"/>
          </p:cNvSpPr>
          <p:nvPr>
            <p:ph sz="quarter" idx="22" hasCustomPrompt="1"/>
          </p:nvPr>
        </p:nvSpPr>
        <p:spPr>
          <a:xfrm>
            <a:off x="7505700" y="4702769"/>
            <a:ext cx="4229100" cy="1698031"/>
          </a:xfrm>
          <a:prstGeom prst="rect">
            <a:avLst/>
          </a:prstGeom>
        </p:spPr>
        <p:txBody>
          <a:bodyPr vert="horz" lIns="137160" tIns="109728" rIns="137160" bIns="109728" rtlCol="0" anchor="t">
            <a:noAutofit/>
          </a:bodyPr>
          <a:lstStyle>
            <a:lvl1pPr>
              <a:defRPr kumimoji="0" lang="en-US" sz="2000" i="0" u="none" strike="noStrike" cap="none" spc="0" normalizeH="0" baseline="0" dirty="0">
                <a:ln>
                  <a:noFill/>
                </a:ln>
                <a:solidFill>
                  <a:schemeClr val="accent2"/>
                </a:solidFill>
                <a:uLnTx/>
                <a:uFillTx/>
                <a:latin typeface="Segoe UI Light"/>
                <a:cs typeface="+mn-cs"/>
              </a:defRPr>
            </a:lvl1pPr>
          </a:lstStyle>
          <a:p>
            <a:pPr marR="0" lvl="0" defTabSz="685668" fontAlgn="auto">
              <a:spcBef>
                <a:spcPts val="1200"/>
              </a:spcBef>
              <a:spcAft>
                <a:spcPts val="0"/>
              </a:spcAft>
              <a:buClrTx/>
              <a:buSzTx/>
              <a:buFont typeface="Arial" panose="020B0604020202020204" pitchFamily="34" charset="0"/>
              <a:tabLst/>
            </a:pPr>
            <a:r>
              <a:rPr lang="en-US"/>
              <a:t>Killer quote or call-out</a:t>
            </a:r>
          </a:p>
        </p:txBody>
      </p:sp>
      <p:sp>
        <p:nvSpPr>
          <p:cNvPr id="10" name="Picture Placeholder 3"/>
          <p:cNvSpPr>
            <a:spLocks noGrp="1"/>
          </p:cNvSpPr>
          <p:nvPr>
            <p:ph type="pic" sz="quarter" idx="23" hasCustomPrompt="1"/>
          </p:nvPr>
        </p:nvSpPr>
        <p:spPr>
          <a:xfrm>
            <a:off x="7505700" y="1850434"/>
            <a:ext cx="4229100" cy="2835867"/>
          </a:xfrm>
        </p:spPr>
        <p:txBody>
          <a:bodyPr anchor="ctr"/>
          <a:lstStyle>
            <a:lvl1pPr algn="ctr">
              <a:defRPr>
                <a:solidFill>
                  <a:srgbClr val="B4009E"/>
                </a:solidFill>
              </a:defRPr>
            </a:lvl1pPr>
          </a:lstStyle>
          <a:p>
            <a:r>
              <a:rPr lang="en-US"/>
              <a:t>Screenshot of app</a:t>
            </a:r>
          </a:p>
        </p:txBody>
      </p:sp>
      <p:sp>
        <p:nvSpPr>
          <p:cNvPr id="11" name="Picture Placeholder 5"/>
          <p:cNvSpPr>
            <a:spLocks noGrp="1" noChangeAspect="1"/>
          </p:cNvSpPr>
          <p:nvPr>
            <p:ph type="pic" sz="quarter" idx="27" hasCustomPrompt="1"/>
          </p:nvPr>
        </p:nvSpPr>
        <p:spPr>
          <a:xfrm>
            <a:off x="10325101" y="457201"/>
            <a:ext cx="1409700" cy="1409700"/>
          </a:xfrm>
        </p:spPr>
        <p:txBody>
          <a:bodyPr anchor="ctr"/>
          <a:lstStyle>
            <a:lvl1pPr algn="ctr">
              <a:defRPr sz="1600">
                <a:solidFill>
                  <a:srgbClr val="B4009E"/>
                </a:solidFill>
              </a:defRPr>
            </a:lvl1pPr>
          </a:lstStyle>
          <a:p>
            <a:r>
              <a:rPr lang="en-US"/>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2"/>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57201" y="1866900"/>
            <a:ext cx="6858000" cy="4533899"/>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9740974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103281" y="4851709"/>
            <a:ext cx="5615580" cy="1564792"/>
          </a:xfrm>
          <a:prstGeom prst="rect">
            <a:avLst/>
          </a:prstGeom>
          <a:noFill/>
          <a:ln w="12700">
            <a:noFill/>
          </a:ln>
        </p:spPr>
        <p:txBody>
          <a:bodyPr vert="horz" lIns="182880" tIns="0" rIns="0" bIns="0" rtlCol="0">
            <a:normAutofit/>
          </a:bodyPr>
          <a:lstStyle>
            <a:lvl1pPr marL="0" indent="0">
              <a:defRPr sz="2000" b="0" dirty="0">
                <a:solidFill>
                  <a:schemeClr val="tx1"/>
                </a:solidFill>
                <a:latin typeface="+mn-lt"/>
              </a:defRPr>
            </a:lvl1pPr>
          </a:lstStyle>
          <a:p>
            <a:pPr lvl="0"/>
            <a:r>
              <a:rPr lang="en-US"/>
              <a:t>Reason to believe</a:t>
            </a:r>
          </a:p>
          <a:p>
            <a:pPr lvl="0"/>
            <a:r>
              <a:rPr lang="en-US"/>
              <a:t>Reason to believe</a:t>
            </a:r>
          </a:p>
        </p:txBody>
      </p:sp>
      <p:sp>
        <p:nvSpPr>
          <p:cNvPr id="12" name="Shape 69"/>
          <p:cNvSpPr txBox="1">
            <a:spLocks noGrp="1"/>
          </p:cNvSpPr>
          <p:nvPr>
            <p:ph type="body" idx="23" hasCustomPrompt="1"/>
          </p:nvPr>
        </p:nvSpPr>
        <p:spPr>
          <a:xfrm>
            <a:off x="6103281" y="2757190"/>
            <a:ext cx="5615580" cy="1412875"/>
          </a:xfrm>
          <a:prstGeom prst="rect">
            <a:avLst/>
          </a:prstGeom>
          <a:noFill/>
          <a:ln w="12700">
            <a:noFill/>
          </a:ln>
        </p:spPr>
        <p:txBody>
          <a:bodyPr vert="horz" lIns="182880" tIns="0" rIns="0" bIns="0" rtlCol="0">
            <a:normAutofit/>
          </a:bodyPr>
          <a:lstStyle>
            <a:lvl1pPr>
              <a:defRPr sz="2000" b="0" dirty="0">
                <a:solidFill>
                  <a:schemeClr val="tx1"/>
                </a:solidFill>
                <a:latin typeface="+mn-lt"/>
              </a:defRPr>
            </a:lvl1pPr>
          </a:lstStyle>
          <a:p>
            <a:pPr lvl="0"/>
            <a:r>
              <a:rPr lang="en-US"/>
              <a:t>Reason to believe</a:t>
            </a:r>
          </a:p>
          <a:p>
            <a:pPr lvl="0"/>
            <a:r>
              <a:rPr lang="en-US"/>
              <a:t>Reason to believe</a:t>
            </a:r>
            <a:endParaRPr/>
          </a:p>
        </p:txBody>
      </p:sp>
      <p:sp>
        <p:nvSpPr>
          <p:cNvPr id="9" name="Picture Placeholder 3"/>
          <p:cNvSpPr>
            <a:spLocks noGrp="1"/>
          </p:cNvSpPr>
          <p:nvPr>
            <p:ph type="pic" sz="quarter" idx="26"/>
          </p:nvPr>
        </p:nvSpPr>
        <p:spPr>
          <a:xfrm>
            <a:off x="473104" y="1866902"/>
            <a:ext cx="5630178" cy="4229099"/>
          </a:xfrm>
        </p:spPr>
        <p:txBody>
          <a:bodyPr anchor="ctr"/>
          <a:lstStyle>
            <a:lvl1pPr algn="ctr">
              <a:defRPr>
                <a:solidFill>
                  <a:srgbClr val="B4009E"/>
                </a:solidFill>
              </a:defRPr>
            </a:lvl1pPr>
          </a:lstStyle>
          <a:p>
            <a:r>
              <a:rPr lang="en-US"/>
              <a:t>Click icon to add picture</a:t>
            </a:r>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1"/>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103281" y="3960547"/>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1"/>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1"/>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Tree>
    <p:extLst>
      <p:ext uri="{BB962C8B-B14F-4D97-AF65-F5344CB8AC3E}">
        <p14:creationId xmlns:p14="http://schemas.microsoft.com/office/powerpoint/2010/main" val="15946296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6" y="1873852"/>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3" y="5529996"/>
            <a:ext cx="7032813" cy="812800"/>
          </a:xfrm>
          <a:prstGeom prst="rect">
            <a:avLst/>
          </a:prstGeom>
        </p:spPr>
        <p:txBody>
          <a:bodyPr vert="horz" lIns="0" tIns="0" rIns="274320" bIns="0" rtlCol="0">
            <a:normAutofit/>
          </a:bodyPr>
          <a:lstStyle>
            <a:lvl1pPr marL="230144" indent="-171417">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2" name="Text Placeholder 3"/>
          <p:cNvSpPr>
            <a:spLocks noGrp="1"/>
          </p:cNvSpPr>
          <p:nvPr>
            <p:ph type="body" sz="quarter" idx="27" hasCustomPrompt="1"/>
          </p:nvPr>
        </p:nvSpPr>
        <p:spPr>
          <a:xfrm>
            <a:off x="10325100" y="3283552"/>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7" name="Picture Placeholder 13"/>
          <p:cNvSpPr>
            <a:spLocks noGrp="1"/>
          </p:cNvSpPr>
          <p:nvPr>
            <p:ph type="pic" sz="quarter" idx="32"/>
          </p:nvPr>
        </p:nvSpPr>
        <p:spPr>
          <a:xfrm>
            <a:off x="9242726" y="1873852"/>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30" name="Text Placeholder 3"/>
          <p:cNvSpPr>
            <a:spLocks noGrp="1"/>
          </p:cNvSpPr>
          <p:nvPr>
            <p:ph type="body" sz="quarter" idx="35" hasCustomPrompt="1"/>
          </p:nvPr>
        </p:nvSpPr>
        <p:spPr>
          <a:xfrm>
            <a:off x="7505700" y="2639728"/>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3" name="Text Placeholder 3"/>
          <p:cNvSpPr>
            <a:spLocks noGrp="1"/>
          </p:cNvSpPr>
          <p:nvPr>
            <p:ph type="body" sz="quarter" idx="38" hasCustomPrompt="1"/>
          </p:nvPr>
        </p:nvSpPr>
        <p:spPr>
          <a:xfrm>
            <a:off x="8915402"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7" name="Content Placeholder 3"/>
          <p:cNvSpPr>
            <a:spLocks noGrp="1"/>
          </p:cNvSpPr>
          <p:nvPr>
            <p:ph sz="quarter" idx="15" hasCustomPrompt="1"/>
          </p:nvPr>
        </p:nvSpPr>
        <p:spPr>
          <a:xfrm>
            <a:off x="457201" y="1051561"/>
            <a:ext cx="11277600" cy="358859"/>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Click to edit text</a:t>
            </a:r>
          </a:p>
        </p:txBody>
      </p:sp>
      <p:sp>
        <p:nvSpPr>
          <p:cNvPr id="38" name="Shape 69"/>
          <p:cNvSpPr txBox="1">
            <a:spLocks noGrp="1"/>
          </p:cNvSpPr>
          <p:nvPr>
            <p:ph type="body" idx="44" hasCustomPrompt="1"/>
          </p:nvPr>
        </p:nvSpPr>
        <p:spPr>
          <a:xfrm>
            <a:off x="473103" y="2420864"/>
            <a:ext cx="7032705" cy="812800"/>
          </a:xfrm>
          <a:prstGeom prst="rect">
            <a:avLst/>
          </a:prstGeom>
        </p:spPr>
        <p:txBody>
          <a:bodyPr vert="horz" lIns="0" tIns="0" rIns="274320" bIns="0" rtlCol="0">
            <a:normAutofit/>
          </a:bodyPr>
          <a:lstStyle>
            <a:lvl1pPr marL="230144" indent="-17618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1" name="Shape 69"/>
          <p:cNvSpPr txBox="1">
            <a:spLocks noGrp="1"/>
          </p:cNvSpPr>
          <p:nvPr>
            <p:ph type="body" idx="47" hasCustomPrompt="1"/>
          </p:nvPr>
        </p:nvSpPr>
        <p:spPr>
          <a:xfrm>
            <a:off x="473103" y="3961030"/>
            <a:ext cx="7032705" cy="812800"/>
          </a:xfrm>
          <a:prstGeom prst="rect">
            <a:avLst/>
          </a:prstGeom>
        </p:spPr>
        <p:txBody>
          <a:bodyPr vert="horz" lIns="0" tIns="0" rIns="274320" bIns="0" rtlCol="0">
            <a:normAutofit/>
          </a:bodyPr>
          <a:lstStyle>
            <a:lvl1pPr marL="230144" indent="-171417">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3" y="1756923"/>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3" y="3283551"/>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3" y="4850048"/>
            <a:ext cx="7032705"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3" y="2136784"/>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3" y="3666504"/>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3"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3"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40" name="Picture Placeholder 13"/>
          <p:cNvSpPr>
            <a:spLocks noGrp="1"/>
          </p:cNvSpPr>
          <p:nvPr>
            <p:ph type="pic" sz="quarter" idx="57"/>
          </p:nvPr>
        </p:nvSpPr>
        <p:spPr>
          <a:xfrm>
            <a:off x="7871126" y="3283266"/>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6" y="3283266"/>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3" name="Text Placeholder 3"/>
          <p:cNvSpPr>
            <a:spLocks noGrp="1"/>
          </p:cNvSpPr>
          <p:nvPr>
            <p:ph type="body" sz="quarter" idx="59" hasCustomPrompt="1"/>
          </p:nvPr>
        </p:nvSpPr>
        <p:spPr>
          <a:xfrm>
            <a:off x="7505700" y="4049142"/>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45" name="Text Placeholder 3"/>
          <p:cNvSpPr>
            <a:spLocks noGrp="1"/>
          </p:cNvSpPr>
          <p:nvPr>
            <p:ph type="body" sz="quarter" idx="60" hasCustomPrompt="1"/>
          </p:nvPr>
        </p:nvSpPr>
        <p:spPr>
          <a:xfrm>
            <a:off x="8915402"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4" name="Picture Placeholder 13"/>
          <p:cNvSpPr>
            <a:spLocks noGrp="1"/>
          </p:cNvSpPr>
          <p:nvPr>
            <p:ph type="pic" sz="quarter" idx="61"/>
          </p:nvPr>
        </p:nvSpPr>
        <p:spPr>
          <a:xfrm>
            <a:off x="7871126"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6"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6" name="Text Placeholder 3"/>
          <p:cNvSpPr>
            <a:spLocks noGrp="1"/>
          </p:cNvSpPr>
          <p:nvPr>
            <p:ph type="body" sz="quarter" idx="63" hasCustomPrompt="1"/>
          </p:nvPr>
        </p:nvSpPr>
        <p:spPr>
          <a:xfrm>
            <a:off x="7505700" y="5451680"/>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7" name="Text Placeholder 3"/>
          <p:cNvSpPr>
            <a:spLocks noGrp="1"/>
          </p:cNvSpPr>
          <p:nvPr>
            <p:ph type="body" sz="quarter" idx="64" hasCustomPrompt="1"/>
          </p:nvPr>
        </p:nvSpPr>
        <p:spPr>
          <a:xfrm>
            <a:off x="8915402"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60775854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1" y="1181101"/>
            <a:ext cx="11277599" cy="49149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1" y="457201"/>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11319431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 Wide with black background">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1" y="1181101"/>
            <a:ext cx="11277599" cy="49149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1" y="457201"/>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04166604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1" y="457201"/>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1" y="1181100"/>
            <a:ext cx="4229101" cy="5199847"/>
          </a:xfrm>
          <a:prstGeom prst="rect">
            <a:avLst/>
          </a:prstGeom>
        </p:spPr>
        <p:txBody>
          <a:bodyPr vert="horz" wrap="square" lIns="0" tIns="0" rIns="18288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55251895"/>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image" Target="../media/image1.jpeg"/><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slideLayout" Target="../slideLayouts/slideLayout109.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slideLayout" Target="../slideLayouts/slideLayout135.xml"/><Relationship Id="rId21" Type="http://schemas.openxmlformats.org/officeDocument/2006/relationships/slideLayout" Target="../slideLayouts/slideLayout130.xml"/><Relationship Id="rId34" Type="http://schemas.openxmlformats.org/officeDocument/2006/relationships/slideLayout" Target="../slideLayouts/slideLayout143.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33" Type="http://schemas.openxmlformats.org/officeDocument/2006/relationships/slideLayout" Target="../slideLayouts/slideLayout142.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29" Type="http://schemas.openxmlformats.org/officeDocument/2006/relationships/slideLayout" Target="../slideLayouts/slideLayout138.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32" Type="http://schemas.openxmlformats.org/officeDocument/2006/relationships/slideLayout" Target="../slideLayouts/slideLayout141.xml"/><Relationship Id="rId37" Type="http://schemas.openxmlformats.org/officeDocument/2006/relationships/image" Target="../media/image15.emf"/><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28" Type="http://schemas.openxmlformats.org/officeDocument/2006/relationships/slideLayout" Target="../slideLayouts/slideLayout137.xml"/><Relationship Id="rId36" Type="http://schemas.openxmlformats.org/officeDocument/2006/relationships/theme" Target="../theme/theme3.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31" Type="http://schemas.openxmlformats.org/officeDocument/2006/relationships/slideLayout" Target="../slideLayouts/slideLayout140.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slideLayout" Target="../slideLayouts/slideLayout136.xml"/><Relationship Id="rId30" Type="http://schemas.openxmlformats.org/officeDocument/2006/relationships/slideLayout" Target="../slideLayouts/slideLayout139.xml"/><Relationship Id="rId35" Type="http://schemas.openxmlformats.org/officeDocument/2006/relationships/slideLayout" Target="../slideLayouts/slideLayout144.xml"/><Relationship Id="rId8" Type="http://schemas.openxmlformats.org/officeDocument/2006/relationships/slideLayout" Target="../slideLayouts/slideLayout117.xml"/><Relationship Id="rId3"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Graphical user interface, application, website&#10;&#10;Description automatically generated">
            <a:extLst>
              <a:ext uri="{FF2B5EF4-FFF2-40B4-BE49-F238E27FC236}">
                <a16:creationId xmlns:a16="http://schemas.microsoft.com/office/drawing/2014/main" id="{9D8AF113-E994-0C40-8727-B70EB7ECB3AD}"/>
              </a:ext>
            </a:extLst>
          </p:cNvPr>
          <p:cNvPicPr>
            <a:picLocks noChangeAspect="1"/>
          </p:cNvPicPr>
          <p:nvPr userDrawn="1"/>
        </p:nvPicPr>
        <p:blipFill>
          <a:blip r:embed="rId82"/>
          <a:stretch>
            <a:fillRect/>
          </a:stretch>
        </p:blipFill>
        <p:spPr>
          <a:xfrm rot="5400000">
            <a:off x="9760946" y="2592586"/>
            <a:ext cx="6858000" cy="1672828"/>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09" r:id="rId1"/>
    <p:sldLayoutId id="2147485458" r:id="rId2"/>
    <p:sldLayoutId id="2147485390" r:id="rId3"/>
    <p:sldLayoutId id="2147484610" r:id="rId4"/>
    <p:sldLayoutId id="2147485442" r:id="rId5"/>
    <p:sldLayoutId id="2147485443" r:id="rId6"/>
    <p:sldLayoutId id="2147485444" r:id="rId7"/>
    <p:sldLayoutId id="2147485445" r:id="rId8"/>
    <p:sldLayoutId id="2147485446" r:id="rId9"/>
    <p:sldLayoutId id="2147485434" r:id="rId10"/>
    <p:sldLayoutId id="2147485468" r:id="rId11"/>
    <p:sldLayoutId id="2147485472" r:id="rId12"/>
    <p:sldLayoutId id="2147485473" r:id="rId13"/>
    <p:sldLayoutId id="2147485324" r:id="rId14"/>
    <p:sldLayoutId id="2147485326" r:id="rId15"/>
    <p:sldLayoutId id="2147485327" r:id="rId16"/>
    <p:sldLayoutId id="2147485328" r:id="rId17"/>
    <p:sldLayoutId id="2147485329" r:id="rId18"/>
    <p:sldLayoutId id="2147485330" r:id="rId19"/>
    <p:sldLayoutId id="2147485325" r:id="rId20"/>
    <p:sldLayoutId id="2147485331" r:id="rId21"/>
    <p:sldLayoutId id="2147485332" r:id="rId22"/>
    <p:sldLayoutId id="2147485366" r:id="rId23"/>
    <p:sldLayoutId id="2147485333" r:id="rId24"/>
    <p:sldLayoutId id="2147485334" r:id="rId25"/>
    <p:sldLayoutId id="2147485394" r:id="rId26"/>
    <p:sldLayoutId id="2147484710" r:id="rId27"/>
    <p:sldLayoutId id="2147484240" r:id="rId28"/>
    <p:sldLayoutId id="2147484910" r:id="rId29"/>
    <p:sldLayoutId id="2147484911" r:id="rId30"/>
    <p:sldLayoutId id="2147485050" r:id="rId31"/>
    <p:sldLayoutId id="2147485165" r:id="rId32"/>
    <p:sldLayoutId id="2147484941" r:id="rId33"/>
    <p:sldLayoutId id="2147484942" r:id="rId34"/>
    <p:sldLayoutId id="2147485162" r:id="rId35"/>
    <p:sldLayoutId id="2147484639" r:id="rId36"/>
    <p:sldLayoutId id="2147484943" r:id="rId37"/>
    <p:sldLayoutId id="2147484603" r:id="rId38"/>
    <p:sldLayoutId id="2147485346" r:id="rId39"/>
    <p:sldLayoutId id="2147485349" r:id="rId40"/>
    <p:sldLayoutId id="2147485351" r:id="rId41"/>
    <p:sldLayoutId id="2147485369" r:id="rId42"/>
    <p:sldLayoutId id="2147485463" r:id="rId43"/>
    <p:sldLayoutId id="2147485464" r:id="rId44"/>
    <p:sldLayoutId id="2147485385" r:id="rId45"/>
    <p:sldLayoutId id="2147485387" r:id="rId46"/>
    <p:sldLayoutId id="2147485465" r:id="rId47"/>
    <p:sldLayoutId id="2147485453" r:id="rId48"/>
    <p:sldLayoutId id="2147485381" r:id="rId49"/>
    <p:sldLayoutId id="2147484944" r:id="rId50"/>
    <p:sldLayoutId id="2147484945" r:id="rId51"/>
    <p:sldLayoutId id="2147485372" r:id="rId52"/>
    <p:sldLayoutId id="2147485373" r:id="rId53"/>
    <p:sldLayoutId id="2147485466" r:id="rId54"/>
    <p:sldLayoutId id="2147485296" r:id="rId55"/>
    <p:sldLayoutId id="2147485426" r:id="rId56"/>
    <p:sldLayoutId id="2147485392" r:id="rId57"/>
    <p:sldLayoutId id="2147485393" r:id="rId58"/>
    <p:sldLayoutId id="2147485368" r:id="rId59"/>
    <p:sldLayoutId id="2147485367" r:id="rId60"/>
    <p:sldLayoutId id="2147485470" r:id="rId61"/>
    <p:sldLayoutId id="2147485469" r:id="rId62"/>
    <p:sldLayoutId id="2147485338" r:id="rId63"/>
    <p:sldLayoutId id="2147485454" r:id="rId64"/>
    <p:sldLayoutId id="2147485459" r:id="rId65"/>
    <p:sldLayoutId id="2147485364" r:id="rId66"/>
    <p:sldLayoutId id="2147485365" r:id="rId67"/>
    <p:sldLayoutId id="2147485467" r:id="rId68"/>
    <p:sldLayoutId id="2147485462" r:id="rId69"/>
    <p:sldLayoutId id="2147485471" r:id="rId70"/>
    <p:sldLayoutId id="2147485475" r:id="rId71"/>
    <p:sldLayoutId id="2147485478" r:id="rId72"/>
    <p:sldLayoutId id="2147485479" r:id="rId73"/>
    <p:sldLayoutId id="2147485480" r:id="rId74"/>
    <p:sldLayoutId id="2147485485" r:id="rId75"/>
    <p:sldLayoutId id="2147485486" r:id="rId76"/>
    <p:sldLayoutId id="2147485488" r:id="rId77"/>
    <p:sldLayoutId id="2147485489" r:id="rId78"/>
    <p:sldLayoutId id="2147485490" r:id="rId79"/>
    <p:sldLayoutId id="2147485492" r:id="rId8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Placeholder 2"/>
          <p:cNvSpPr>
            <a:spLocks noGrp="1"/>
          </p:cNvSpPr>
          <p:nvPr>
            <p:ph type="title"/>
          </p:nvPr>
        </p:nvSpPr>
        <p:spPr>
          <a:xfrm>
            <a:off x="457201" y="457201"/>
            <a:ext cx="11277599" cy="712379"/>
          </a:xfrm>
          <a:prstGeom prst="rect">
            <a:avLst/>
          </a:prstGeom>
        </p:spPr>
        <p:txBody>
          <a:bodyPr vert="horz" lIns="0" tIns="0" rIns="0" bIns="0" rtlCol="0" anchor="t">
            <a:normAutofit/>
          </a:bodyPr>
          <a:lstStyle/>
          <a:p>
            <a:r>
              <a:rPr lang="en-US"/>
              <a:t>Click to edit Master title style</a:t>
            </a:r>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userDrawn="1">
            <p:ph type="sldNum" sz="quarter" idx="4"/>
          </p:nvPr>
        </p:nvSpPr>
        <p:spPr>
          <a:xfrm>
            <a:off x="11010900" y="6442503"/>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a:p>
        </p:txBody>
      </p:sp>
      <p:grpSp>
        <p:nvGrpSpPr>
          <p:cNvPr id="66" name="Group 65"/>
          <p:cNvGrpSpPr/>
          <p:nvPr userDrawn="1"/>
        </p:nvGrpSpPr>
        <p:grpSpPr>
          <a:xfrm>
            <a:off x="12478437" y="16476"/>
            <a:ext cx="1054899" cy="6900254"/>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00" b="1" i="0">
                    <a:solidFill>
                      <a:schemeClr val="tx1"/>
                    </a:solidFill>
                    <a:latin typeface="Segoe UI Semibold" charset="0"/>
                    <a:ea typeface="Segoe UI Semibold" charset="0"/>
                    <a:cs typeface="Segoe UI Semibold" charset="0"/>
                  </a:rPr>
                  <a:t>R66 G66 B66</a:t>
                </a:r>
                <a:br>
                  <a:rPr lang="en-US" sz="700" b="1" i="0">
                    <a:solidFill>
                      <a:schemeClr val="tx1"/>
                    </a:solidFill>
                    <a:latin typeface="Segoe UI Semibold" charset="0"/>
                    <a:ea typeface="Segoe UI Semibold" charset="0"/>
                    <a:cs typeface="Segoe UI Semibold" charset="0"/>
                  </a:rPr>
                </a:br>
                <a:r>
                  <a:rPr lang="tr-TR" sz="700" b="1" i="0">
                    <a:solidFill>
                      <a:schemeClr val="tx1"/>
                    </a:solidFill>
                    <a:latin typeface="Segoe UI Semibold" charset="0"/>
                    <a:ea typeface="Segoe UI Semibold" charset="0"/>
                    <a:cs typeface="Segoe UI Semibold" charset="0"/>
                  </a:rPr>
                  <a:t>424242</a:t>
                </a:r>
                <a:endParaRPr lang="en-US" sz="700" b="1" i="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AZURE Blue</a:t>
                </a:r>
              </a:p>
              <a:p>
                <a:pPr>
                  <a:spcBef>
                    <a:spcPts val="0"/>
                  </a:spcBef>
                  <a:spcAft>
                    <a:spcPts val="0"/>
                  </a:spcAft>
                </a:pPr>
                <a:r>
                  <a:rPr lang="en-US" sz="700" b="1" i="0">
                    <a:solidFill>
                      <a:schemeClr val="tx1"/>
                    </a:solidFill>
                    <a:latin typeface="Segoe UI Semibold" charset="0"/>
                    <a:ea typeface="Segoe UI Semibold" charset="0"/>
                    <a:cs typeface="Segoe UI Semibold" charset="0"/>
                  </a:rPr>
                  <a:t>R0 G120 B215</a:t>
                </a:r>
                <a:br>
                  <a:rPr lang="en-US" sz="700" b="1" i="0">
                    <a:solidFill>
                      <a:schemeClr val="tx1"/>
                    </a:solidFill>
                    <a:latin typeface="Segoe UI Semibold" charset="0"/>
                    <a:ea typeface="Segoe UI Semibold" charset="0"/>
                    <a:cs typeface="Segoe UI Semibold" charset="0"/>
                  </a:rPr>
                </a:br>
                <a:r>
                  <a:rPr lang="tr-TR" sz="700" b="1" i="0">
                    <a:solidFill>
                      <a:schemeClr val="tx1"/>
                    </a:solidFill>
                    <a:latin typeface="Segoe UI Semibold" charset="0"/>
                    <a:ea typeface="Segoe UI Semibold" charset="0"/>
                    <a:cs typeface="Segoe UI Semibold" charset="0"/>
                  </a:rPr>
                  <a:t>0078D7</a:t>
                </a:r>
                <a:endParaRPr lang="en-US" sz="700" b="1" i="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R0 G138 B249</a:t>
                </a:r>
                <a:br>
                  <a:rPr lang="en-US" sz="700" b="1" i="0">
                    <a:solidFill>
                      <a:schemeClr val="tx1"/>
                    </a:solidFill>
                    <a:latin typeface="Segoe UI Semibold" charset="0"/>
                    <a:ea typeface="Segoe UI Semibold" charset="0"/>
                    <a:cs typeface="Segoe UI Semibold" charset="0"/>
                  </a:rPr>
                </a:br>
                <a:r>
                  <a:rPr lang="is-IS" sz="700" b="1" i="0">
                    <a:solidFill>
                      <a:schemeClr val="tx1"/>
                    </a:solidFill>
                    <a:latin typeface="Segoe UI Semibold" charset="0"/>
                    <a:ea typeface="Segoe UI Semibold" charset="0"/>
                    <a:cs typeface="Segoe UI Semibold" charset="0"/>
                  </a:rPr>
                  <a:t>008AF9</a:t>
                </a:r>
                <a:endParaRPr lang="en-US" sz="700" b="1" i="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R77 G176 B255</a:t>
                </a:r>
                <a:br>
                  <a:rPr lang="en-US" sz="700" b="1" i="0">
                    <a:solidFill>
                      <a:schemeClr val="tx2"/>
                    </a:solidFill>
                    <a:latin typeface="Segoe UI Semibold" charset="0"/>
                    <a:ea typeface="Segoe UI Semibold" charset="0"/>
                    <a:cs typeface="Segoe UI Semibold" charset="0"/>
                  </a:rPr>
                </a:br>
                <a:r>
                  <a:rPr lang="cs-CZ" sz="700" b="1" i="0">
                    <a:solidFill>
                      <a:schemeClr val="tx2"/>
                    </a:solidFill>
                    <a:latin typeface="Segoe UI Semibold" charset="0"/>
                    <a:ea typeface="Segoe UI Semibold" charset="0"/>
                    <a:cs typeface="Segoe UI Semibold" charset="0"/>
                  </a:rPr>
                  <a:t>4DB0FF</a:t>
                </a:r>
                <a:endParaRPr lang="en-US" sz="700" b="1" i="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R148 G208 B255</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ts val="0"/>
                </a:spcBef>
                <a:spcAft>
                  <a:spcPts val="0"/>
                </a:spcAft>
              </a:pPr>
              <a:endParaRPr lang="en-US" sz="900">
                <a:latin typeface="Segoe UI" charset="0"/>
                <a:ea typeface="Segoe UI" charset="0"/>
                <a:cs typeface="Segoe UI" charset="0"/>
              </a:endParaRPr>
            </a:p>
          </p:txBody>
        </p:sp>
        <p:sp>
          <p:nvSpPr>
            <p:cNvPr id="18" name="Content Placeholder 17"/>
            <p:cNvSpPr txBox="1">
              <a:spLocks/>
            </p:cNvSpPr>
            <p:nvPr/>
          </p:nvSpPr>
          <p:spPr>
            <a:xfrm>
              <a:off x="12538855" y="1998507"/>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R177 G214 B242</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R217 G217 B217</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R3 G90 B160</a:t>
                </a:r>
                <a:br>
                  <a:rPr lang="en-US" sz="700" b="1" i="0">
                    <a:solidFill>
                      <a:schemeClr val="bg2"/>
                    </a:solidFill>
                    <a:latin typeface="Segoe UI Semibold" charset="0"/>
                    <a:ea typeface="Segoe UI Semibold" charset="0"/>
                    <a:cs typeface="Segoe UI Semibold" charset="0"/>
                  </a:rPr>
                </a:br>
                <a:r>
                  <a:rPr lang="en-US" sz="700" b="1" i="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R121 G121 B121</a:t>
                </a:r>
                <a:br>
                  <a:rPr lang="en-US" sz="700" b="1" i="0">
                    <a:solidFill>
                      <a:schemeClr val="bg2"/>
                    </a:solidFill>
                    <a:latin typeface="Segoe UI Semibold" charset="0"/>
                    <a:ea typeface="Segoe UI Semibold" charset="0"/>
                    <a:cs typeface="Segoe UI Semibold" charset="0"/>
                  </a:rPr>
                </a:br>
                <a:r>
                  <a:rPr lang="fi-FI" sz="700" b="1" i="0">
                    <a:solidFill>
                      <a:schemeClr val="bg2"/>
                    </a:solidFill>
                    <a:latin typeface="Segoe UI Semibold" charset="0"/>
                    <a:ea typeface="Segoe UI Semibold" charset="0"/>
                    <a:cs typeface="Segoe UI Semibold" charset="0"/>
                  </a:rPr>
                  <a:t>797979</a:t>
                </a:r>
                <a:endParaRPr lang="en-US" sz="700" b="1" i="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p>
              <a:p>
                <a:pPr>
                  <a:spcBef>
                    <a:spcPts val="0"/>
                  </a:spcBef>
                  <a:spcAft>
                    <a:spcPts val="0"/>
                  </a:spcAft>
                </a:pPr>
                <a:r>
                  <a:rPr lang="en-US" sz="700" b="1" i="0">
                    <a:solidFill>
                      <a:schemeClr val="tx2"/>
                    </a:solidFill>
                    <a:latin typeface="Segoe UI Semibold" charset="0"/>
                    <a:ea typeface="Segoe UI Semibold" charset="0"/>
                    <a:cs typeface="Segoe UI Semibold" charset="0"/>
                  </a:rPr>
                  <a:t>R233 G233 B233</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Primary Colors</a:t>
              </a:r>
            </a:p>
          </p:txBody>
        </p:sp>
      </p:grpSp>
      <p:sp>
        <p:nvSpPr>
          <p:cNvPr id="7" name="TextBox 6">
            <a:extLst>
              <a:ext uri="{FF2B5EF4-FFF2-40B4-BE49-F238E27FC236}">
                <a16:creationId xmlns:a16="http://schemas.microsoft.com/office/drawing/2014/main" id="{8352EAA0-3FB4-1882-79A0-E5EFDAE38BA4}"/>
              </a:ext>
            </a:extLst>
          </p:cNvPr>
          <p:cNvSpPr txBox="1"/>
          <p:nvPr>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3125429451"/>
      </p:ext>
    </p:extLst>
  </p:cSld>
  <p:clrMap bg1="lt1" tx1="dk1" bg2="lt2" tx2="dk2" accent1="accent1" accent2="accent2" accent3="accent3" accent4="accent4" accent5="accent5" accent6="accent6" hlink="hlink" folHlink="folHlink"/>
  <p:sldLayoutIdLst>
    <p:sldLayoutId id="2147485494" r:id="rId1"/>
    <p:sldLayoutId id="2147485495" r:id="rId2"/>
    <p:sldLayoutId id="2147485496" r:id="rId3"/>
    <p:sldLayoutId id="2147485497" r:id="rId4"/>
    <p:sldLayoutId id="2147485498" r:id="rId5"/>
    <p:sldLayoutId id="2147485499" r:id="rId6"/>
    <p:sldLayoutId id="2147485500" r:id="rId7"/>
    <p:sldLayoutId id="2147485501" r:id="rId8"/>
    <p:sldLayoutId id="2147485502" r:id="rId9"/>
    <p:sldLayoutId id="2147485503" r:id="rId10"/>
    <p:sldLayoutId id="2147485504" r:id="rId11"/>
    <p:sldLayoutId id="2147485505" r:id="rId12"/>
    <p:sldLayoutId id="2147485506" r:id="rId13"/>
    <p:sldLayoutId id="2147485507" r:id="rId14"/>
    <p:sldLayoutId id="2147485508" r:id="rId15"/>
    <p:sldLayoutId id="2147485509" r:id="rId16"/>
    <p:sldLayoutId id="2147485510" r:id="rId17"/>
    <p:sldLayoutId id="2147485511" r:id="rId18"/>
    <p:sldLayoutId id="2147485512" r:id="rId19"/>
    <p:sldLayoutId id="2147485513" r:id="rId20"/>
    <p:sldLayoutId id="2147485514" r:id="rId21"/>
    <p:sldLayoutId id="2147485515" r:id="rId22"/>
    <p:sldLayoutId id="2147485516" r:id="rId23"/>
    <p:sldLayoutId id="2147485517" r:id="rId24"/>
    <p:sldLayoutId id="2147485518" r:id="rId25"/>
    <p:sldLayoutId id="2147485519" r:id="rId26"/>
    <p:sldLayoutId id="2147485520" r:id="rId27"/>
    <p:sldLayoutId id="2147485521" r:id="rId28"/>
    <p:sldLayoutId id="2147485522" r:id="rId29"/>
  </p:sldLayoutIdLst>
  <p:hf sldNum="0" hdr="0" ftr="0" dt="0"/>
  <p:txStyles>
    <p:titleStyle>
      <a:lvl1pPr marL="0" indent="0" algn="l" defTabSz="913956"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3956"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3956"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870" indent="-222208" algn="l" defTabSz="913956"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703" indent="-182845" algn="l" defTabSz="913956"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461" indent="-194273" algn="l" defTabSz="913956"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4844" indent="-228489" algn="l" defTabSz="913956"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355" indent="-228489" algn="l" defTabSz="913956"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334" indent="-228489" algn="l" defTabSz="913956"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4311" indent="-228489" algn="l" defTabSz="913956"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3956" rtl="0" eaLnBrk="1" latinLnBrk="0" hangingPunct="1">
        <a:defRPr sz="1900" kern="1200">
          <a:solidFill>
            <a:schemeClr val="tx1"/>
          </a:solidFill>
          <a:latin typeface="+mn-lt"/>
          <a:ea typeface="+mn-ea"/>
          <a:cs typeface="+mn-cs"/>
        </a:defRPr>
      </a:lvl1pPr>
      <a:lvl2pPr marL="456978" algn="l" defTabSz="913956" rtl="0" eaLnBrk="1" latinLnBrk="0" hangingPunct="1">
        <a:defRPr sz="1900" kern="1200">
          <a:solidFill>
            <a:schemeClr val="tx1"/>
          </a:solidFill>
          <a:latin typeface="+mn-lt"/>
          <a:ea typeface="+mn-ea"/>
          <a:cs typeface="+mn-cs"/>
        </a:defRPr>
      </a:lvl2pPr>
      <a:lvl3pPr marL="913956" algn="l" defTabSz="913956" rtl="0" eaLnBrk="1" latinLnBrk="0" hangingPunct="1">
        <a:defRPr sz="1900" kern="1200">
          <a:solidFill>
            <a:schemeClr val="tx1"/>
          </a:solidFill>
          <a:latin typeface="+mn-lt"/>
          <a:ea typeface="+mn-ea"/>
          <a:cs typeface="+mn-cs"/>
        </a:defRPr>
      </a:lvl3pPr>
      <a:lvl4pPr marL="1370934" algn="l" defTabSz="913956" rtl="0" eaLnBrk="1" latinLnBrk="0" hangingPunct="1">
        <a:defRPr sz="1900" kern="1200">
          <a:solidFill>
            <a:schemeClr val="tx1"/>
          </a:solidFill>
          <a:latin typeface="+mn-lt"/>
          <a:ea typeface="+mn-ea"/>
          <a:cs typeface="+mn-cs"/>
        </a:defRPr>
      </a:lvl4pPr>
      <a:lvl5pPr marL="1827911" algn="l" defTabSz="913956" rtl="0" eaLnBrk="1" latinLnBrk="0" hangingPunct="1">
        <a:defRPr sz="1900" kern="1200">
          <a:solidFill>
            <a:schemeClr val="tx1"/>
          </a:solidFill>
          <a:latin typeface="+mn-lt"/>
          <a:ea typeface="+mn-ea"/>
          <a:cs typeface="+mn-cs"/>
        </a:defRPr>
      </a:lvl5pPr>
      <a:lvl6pPr marL="2284889" algn="l" defTabSz="913956" rtl="0" eaLnBrk="1" latinLnBrk="0" hangingPunct="1">
        <a:defRPr sz="1900" kern="1200">
          <a:solidFill>
            <a:schemeClr val="tx1"/>
          </a:solidFill>
          <a:latin typeface="+mn-lt"/>
          <a:ea typeface="+mn-ea"/>
          <a:cs typeface="+mn-cs"/>
        </a:defRPr>
      </a:lvl6pPr>
      <a:lvl7pPr marL="2741868" algn="l" defTabSz="913956" rtl="0" eaLnBrk="1" latinLnBrk="0" hangingPunct="1">
        <a:defRPr sz="1900" kern="1200">
          <a:solidFill>
            <a:schemeClr val="tx1"/>
          </a:solidFill>
          <a:latin typeface="+mn-lt"/>
          <a:ea typeface="+mn-ea"/>
          <a:cs typeface="+mn-cs"/>
        </a:defRPr>
      </a:lvl7pPr>
      <a:lvl8pPr marL="3198844" algn="l" defTabSz="913956" rtl="0" eaLnBrk="1" latinLnBrk="0" hangingPunct="1">
        <a:defRPr sz="1900" kern="1200">
          <a:solidFill>
            <a:schemeClr val="tx1"/>
          </a:solidFill>
          <a:latin typeface="+mn-lt"/>
          <a:ea typeface="+mn-ea"/>
          <a:cs typeface="+mn-cs"/>
        </a:defRPr>
      </a:lvl8pPr>
      <a:lvl9pPr marL="3655822" algn="l" defTabSz="913956"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464500" y="2843774"/>
            <a:ext cx="6858000" cy="1170455"/>
          </a:xfrm>
          <a:prstGeom prst="rect">
            <a:avLst/>
          </a:prstGeom>
        </p:spPr>
      </p:pic>
      <p:sp>
        <p:nvSpPr>
          <p:cNvPr id="6" name="TextBox 5">
            <a:extLst>
              <a:ext uri="{FF2B5EF4-FFF2-40B4-BE49-F238E27FC236}">
                <a16:creationId xmlns:a16="http://schemas.microsoft.com/office/drawing/2014/main" id="{F1877F85-86BC-596A-B1E9-F170E65D2EAD}"/>
              </a:ext>
            </a:extLst>
          </p:cNvPr>
          <p:cNvSpPr txBox="1"/>
          <p:nvPr>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3150993380"/>
      </p:ext>
    </p:extLst>
  </p:cSld>
  <p:clrMap bg1="lt1" tx1="dk1" bg2="lt2" tx2="dk2" accent1="accent1" accent2="accent2" accent3="accent3" accent4="accent4" accent5="accent5" accent6="accent6" hlink="hlink" folHlink="folHlink"/>
  <p:sldLayoutIdLst>
    <p:sldLayoutId id="2147485524" r:id="rId1"/>
    <p:sldLayoutId id="2147485525" r:id="rId2"/>
    <p:sldLayoutId id="2147485526" r:id="rId3"/>
    <p:sldLayoutId id="2147485527" r:id="rId4"/>
    <p:sldLayoutId id="2147485528" r:id="rId5"/>
    <p:sldLayoutId id="2147485529" r:id="rId6"/>
    <p:sldLayoutId id="2147485530" r:id="rId7"/>
    <p:sldLayoutId id="2147485531" r:id="rId8"/>
    <p:sldLayoutId id="2147485532" r:id="rId9"/>
    <p:sldLayoutId id="2147485533" r:id="rId10"/>
    <p:sldLayoutId id="2147485534" r:id="rId11"/>
    <p:sldLayoutId id="2147485535" r:id="rId12"/>
    <p:sldLayoutId id="2147485536" r:id="rId13"/>
    <p:sldLayoutId id="2147485537" r:id="rId14"/>
    <p:sldLayoutId id="2147485538" r:id="rId15"/>
    <p:sldLayoutId id="2147485539" r:id="rId16"/>
    <p:sldLayoutId id="2147485540" r:id="rId17"/>
    <p:sldLayoutId id="2147485541" r:id="rId18"/>
    <p:sldLayoutId id="2147485542" r:id="rId19"/>
    <p:sldLayoutId id="2147485543" r:id="rId20"/>
    <p:sldLayoutId id="2147485544" r:id="rId21"/>
    <p:sldLayoutId id="2147485545" r:id="rId22"/>
    <p:sldLayoutId id="2147485546" r:id="rId23"/>
    <p:sldLayoutId id="2147485547" r:id="rId24"/>
    <p:sldLayoutId id="2147485548" r:id="rId25"/>
    <p:sldLayoutId id="2147485549" r:id="rId26"/>
    <p:sldLayoutId id="2147485550" r:id="rId27"/>
    <p:sldLayoutId id="2147485551" r:id="rId28"/>
    <p:sldLayoutId id="2147485552" r:id="rId29"/>
    <p:sldLayoutId id="2147485553" r:id="rId30"/>
    <p:sldLayoutId id="2147485554" r:id="rId31"/>
    <p:sldLayoutId id="2147485555" r:id="rId32"/>
    <p:sldLayoutId id="2147485556" r:id="rId33"/>
    <p:sldLayoutId id="2147485557" r:id="rId34"/>
    <p:sldLayoutId id="2147485558" r:id="rId35"/>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9.xml"/></Relationships>
</file>

<file path=ppt/slides/_rels/slide12.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svg"/><Relationship Id="rId7" Type="http://schemas.openxmlformats.org/officeDocument/2006/relationships/image" Target="../media/image41.svg"/><Relationship Id="rId2" Type="http://schemas.openxmlformats.org/officeDocument/2006/relationships/image" Target="../media/image36.png"/><Relationship Id="rId1" Type="http://schemas.openxmlformats.org/officeDocument/2006/relationships/slideLayout" Target="../slideLayouts/slideLayout20.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 Id="rId9" Type="http://schemas.openxmlformats.org/officeDocument/2006/relationships/image" Target="../media/image43.svg"/></Relationships>
</file>

<file path=ppt/slides/_rels/slide14.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openxmlformats.org/officeDocument/2006/relationships/image" Target="../media/image59.svg"/><Relationship Id="rId26" Type="http://schemas.openxmlformats.org/officeDocument/2006/relationships/image" Target="../media/image67.png"/><Relationship Id="rId3" Type="http://schemas.openxmlformats.org/officeDocument/2006/relationships/image" Target="../media/image44.png"/><Relationship Id="rId21" Type="http://schemas.openxmlformats.org/officeDocument/2006/relationships/image" Target="../media/image62.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5" Type="http://schemas.openxmlformats.org/officeDocument/2006/relationships/image" Target="../media/image66.png"/><Relationship Id="rId2" Type="http://schemas.openxmlformats.org/officeDocument/2006/relationships/notesSlide" Target="../notesSlides/notesSlide11.xml"/><Relationship Id="rId16" Type="http://schemas.openxmlformats.org/officeDocument/2006/relationships/image" Target="../media/image57.png"/><Relationship Id="rId20" Type="http://schemas.openxmlformats.org/officeDocument/2006/relationships/image" Target="../media/image61.jpeg"/><Relationship Id="rId29" Type="http://schemas.openxmlformats.org/officeDocument/2006/relationships/image" Target="../media/image70.png"/><Relationship Id="rId1" Type="http://schemas.openxmlformats.org/officeDocument/2006/relationships/slideLayout" Target="../slideLayouts/slideLayout28.xml"/><Relationship Id="rId6" Type="http://schemas.openxmlformats.org/officeDocument/2006/relationships/image" Target="../media/image47.png"/><Relationship Id="rId11" Type="http://schemas.openxmlformats.org/officeDocument/2006/relationships/image" Target="../media/image52.png"/><Relationship Id="rId24" Type="http://schemas.openxmlformats.org/officeDocument/2006/relationships/image" Target="../media/image65.svg"/><Relationship Id="rId5" Type="http://schemas.openxmlformats.org/officeDocument/2006/relationships/image" Target="../media/image46.png"/><Relationship Id="rId15" Type="http://schemas.openxmlformats.org/officeDocument/2006/relationships/image" Target="../media/image56.png"/><Relationship Id="rId23" Type="http://schemas.openxmlformats.org/officeDocument/2006/relationships/image" Target="../media/image64.png"/><Relationship Id="rId28" Type="http://schemas.openxmlformats.org/officeDocument/2006/relationships/image" Target="../media/image69.svg"/><Relationship Id="rId10" Type="http://schemas.openxmlformats.org/officeDocument/2006/relationships/image" Target="../media/image51.png"/><Relationship Id="rId19" Type="http://schemas.openxmlformats.org/officeDocument/2006/relationships/image" Target="../media/image60.jpeg"/><Relationship Id="rId31" Type="http://schemas.openxmlformats.org/officeDocument/2006/relationships/image" Target="../media/image35.tiff"/><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 Id="rId22" Type="http://schemas.openxmlformats.org/officeDocument/2006/relationships/image" Target="../media/image63.svg"/><Relationship Id="rId27" Type="http://schemas.openxmlformats.org/officeDocument/2006/relationships/image" Target="../media/image68.png"/><Relationship Id="rId30" Type="http://schemas.openxmlformats.org/officeDocument/2006/relationships/image" Target="../media/image7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jpeg"/><Relationship Id="rId12" Type="http://schemas.openxmlformats.org/officeDocument/2006/relationships/image" Target="../media/image81.svg"/><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openxmlformats.org/officeDocument/2006/relationships/image" Target="../media/image75.sv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svg"/><Relationship Id="rId4" Type="http://schemas.openxmlformats.org/officeDocument/2006/relationships/image" Target="../media/image73.svg"/><Relationship Id="rId9" Type="http://schemas.openxmlformats.org/officeDocument/2006/relationships/image" Target="../media/image7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15.xml"/><Relationship Id="rId1" Type="http://schemas.openxmlformats.org/officeDocument/2006/relationships/slideLayout" Target="../slideLayouts/slideLayout65.xml"/><Relationship Id="rId6" Type="http://schemas.openxmlformats.org/officeDocument/2006/relationships/image" Target="../media/image85.emf"/><Relationship Id="rId5" Type="http://schemas.openxmlformats.org/officeDocument/2006/relationships/image" Target="../media/image84.emf"/><Relationship Id="rId4" Type="http://schemas.openxmlformats.org/officeDocument/2006/relationships/image" Target="../media/image83.emf"/></Relationships>
</file>

<file path=ppt/slides/_rels/slide19.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image" Target="../media/image86.png"/><Relationship Id="rId7" Type="http://schemas.openxmlformats.org/officeDocument/2006/relationships/image" Target="../media/image90.emf"/><Relationship Id="rId2" Type="http://schemas.openxmlformats.org/officeDocument/2006/relationships/notesSlide" Target="../notesSlides/notesSlide16.xml"/><Relationship Id="rId1" Type="http://schemas.openxmlformats.org/officeDocument/2006/relationships/slideLayout" Target="../slideLayouts/slideLayout65.xml"/><Relationship Id="rId6" Type="http://schemas.openxmlformats.org/officeDocument/2006/relationships/image" Target="../media/image89.png"/><Relationship Id="rId5" Type="http://schemas.openxmlformats.org/officeDocument/2006/relationships/image" Target="../media/image88.emf"/><Relationship Id="rId4" Type="http://schemas.openxmlformats.org/officeDocument/2006/relationships/image" Target="../media/image87.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notesSlide" Target="../notesSlides/notesSlide18.xml"/><Relationship Id="rId7" Type="http://schemas.openxmlformats.org/officeDocument/2006/relationships/image" Target="../media/image93.svg"/><Relationship Id="rId2" Type="http://schemas.openxmlformats.org/officeDocument/2006/relationships/slideLayout" Target="../slideLayouts/slideLayout20.xml"/><Relationship Id="rId1" Type="http://schemas.openxmlformats.org/officeDocument/2006/relationships/tags" Target="../tags/tag3.xml"/><Relationship Id="rId6" Type="http://schemas.openxmlformats.org/officeDocument/2006/relationships/image" Target="../media/image92.png"/><Relationship Id="rId5" Type="http://schemas.openxmlformats.org/officeDocument/2006/relationships/image" Target="../media/image13.emf"/><Relationship Id="rId4" Type="http://schemas.openxmlformats.org/officeDocument/2006/relationships/oleObject" Target="../embeddings/oleObject2.bin"/><Relationship Id="rId9" Type="http://schemas.openxmlformats.org/officeDocument/2006/relationships/image" Target="../media/image95.sv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0.xml"/><Relationship Id="rId1" Type="http://schemas.openxmlformats.org/officeDocument/2006/relationships/tags" Target="../tags/tag4.xml"/><Relationship Id="rId5" Type="http://schemas.openxmlformats.org/officeDocument/2006/relationships/image" Target="../media/image13.emf"/><Relationship Id="rId4" Type="http://schemas.openxmlformats.org/officeDocument/2006/relationships/oleObject" Target="../embeddings/oleObject2.bin"/></Relationships>
</file>

<file path=ppt/slides/_rels/slide23.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20.xml"/><Relationship Id="rId1" Type="http://schemas.openxmlformats.org/officeDocument/2006/relationships/slideLayout" Target="../slideLayouts/slideLayout77.xml"/></Relationships>
</file>

<file path=ppt/slides/_rels/slide2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1.xml"/><Relationship Id="rId1" Type="http://schemas.openxmlformats.org/officeDocument/2006/relationships/slideLayout" Target="../slideLayouts/slideLayout36.xml"/><Relationship Id="rId4" Type="http://schemas.openxmlformats.org/officeDocument/2006/relationships/image" Target="../media/image98.sv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4.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3.emf"/><Relationship Id="rId5" Type="http://schemas.openxmlformats.org/officeDocument/2006/relationships/oleObject" Target="../embeddings/oleObject3.bin"/><Relationship Id="rId4"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slideLayout" Target="../slideLayouts/slideLayout36.xml"/><Relationship Id="rId7" Type="http://schemas.openxmlformats.org/officeDocument/2006/relationships/image" Target="../media/image101.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notesSlide" Target="../notesSlides/notesSlide24.xml"/><Relationship Id="rId9" Type="http://schemas.openxmlformats.org/officeDocument/2006/relationships/image" Target="../media/image13.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102.emf"/><Relationship Id="rId5" Type="http://schemas.openxmlformats.org/officeDocument/2006/relationships/oleObject" Target="../embeddings/oleObject5.bin"/><Relationship Id="rId4"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hyperlink" Target="https://learn.microsoft.com/en-us/azure/virtual-desktop/prerequisites" TargetMode="External"/><Relationship Id="rId2" Type="http://schemas.openxmlformats.org/officeDocument/2006/relationships/notesSlide" Target="../notesSlides/notesSlide28.xml"/><Relationship Id="rId1" Type="http://schemas.openxmlformats.org/officeDocument/2006/relationships/slideLayout" Target="../slideLayouts/slideLayout59.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hyperlink" Target="https://azure.microsoft.com/en-us/pricing/details/virtual-desktop/" TargetMode="Externa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13.emf"/><Relationship Id="rId5" Type="http://schemas.openxmlformats.org/officeDocument/2006/relationships/oleObject" Target="../embeddings/oleObject6.bin"/><Relationship Id="rId4"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hyperlink" Target="https://aka.ms/CAF/migrate" TargetMode="External"/><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8" Type="http://schemas.openxmlformats.org/officeDocument/2006/relationships/hyperlink" Target="https://docs.microsoft.com/en-us/azure/storage/files/storage-files-identity-auth-active-directory-domain-service-enable" TargetMode="External"/><Relationship Id="rId13" Type="http://schemas.openxmlformats.org/officeDocument/2006/relationships/hyperlink" Target="https://docs.microsoft.com/en-us/azure/role-based-access-control/overview" TargetMode="External"/><Relationship Id="rId3" Type="http://schemas.openxmlformats.org/officeDocument/2006/relationships/hyperlink" Target="https://azure.microsoft.com/en-us/free/" TargetMode="External"/><Relationship Id="rId7" Type="http://schemas.openxmlformats.org/officeDocument/2006/relationships/hyperlink" Target="https://docs.microsoft.com/en-us/azure/active-directory/hybrid/concept-azure-ad-connect-sync-architecture" TargetMode="External"/><Relationship Id="rId12" Type="http://schemas.openxmlformats.org/officeDocument/2006/relationships/hyperlink" Target="https://docs.microsoft.com/en-us/azure/active-directory/users-groups-roles/directory-assign-admin-roles" TargetMode="External"/><Relationship Id="rId2" Type="http://schemas.openxmlformats.org/officeDocument/2006/relationships/notesSlide" Target="../notesSlides/notesSlide33.xml"/><Relationship Id="rId1" Type="http://schemas.openxmlformats.org/officeDocument/2006/relationships/slideLayout" Target="../slideLayouts/slideLayout20.xml"/><Relationship Id="rId6" Type="http://schemas.openxmlformats.org/officeDocument/2006/relationships/hyperlink" Target="https://docs.microsoft.com/en-us/azure/active-directory/hybrid/whatis-azure-ad-connect" TargetMode="External"/><Relationship Id="rId11" Type="http://schemas.openxmlformats.org/officeDocument/2006/relationships/hyperlink" Target="https://docs.microsoft.com/en-us/azure/virtual-desktop/fslogix-containers-azure-files" TargetMode="External"/><Relationship Id="rId5" Type="http://schemas.openxmlformats.org/officeDocument/2006/relationships/hyperlink" Target="https://docs.microsoft.com/en-us/azure/active-directory/fundamentals/active-directory-access-create-new-tenant" TargetMode="External"/><Relationship Id="rId15" Type="http://schemas.openxmlformats.org/officeDocument/2006/relationships/hyperlink" Target="https://azure.microsoft.com/en-us/cloud-adoption-framework/" TargetMode="External"/><Relationship Id="rId10" Type="http://schemas.openxmlformats.org/officeDocument/2006/relationships/hyperlink" Target="https://docs.microsoft.com/en-us/azure/virtual-network/virtual-networks-overview" TargetMode="External"/><Relationship Id="rId4" Type="http://schemas.openxmlformats.org/officeDocument/2006/relationships/hyperlink" Target="https://docs.microsoft.com/en-us/azure/role-based-access-control/rbac-and-directory-admin-roles" TargetMode="External"/><Relationship Id="rId9" Type="http://schemas.openxmlformats.org/officeDocument/2006/relationships/hyperlink" Target="https://docs.microsoft.com/en-us/azure/virtual-desktop/set-up-customize-master-image" TargetMode="External"/><Relationship Id="rId14" Type="http://schemas.openxmlformats.org/officeDocument/2006/relationships/hyperlink" Target="https://azure.microsoft.com/en-us/services/virtual-desktop/"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openxmlformats.org/officeDocument/2006/relationships/image" Target="../media/image59.svg"/><Relationship Id="rId26" Type="http://schemas.openxmlformats.org/officeDocument/2006/relationships/image" Target="../media/image67.png"/><Relationship Id="rId3" Type="http://schemas.openxmlformats.org/officeDocument/2006/relationships/image" Target="../media/image44.png"/><Relationship Id="rId21" Type="http://schemas.openxmlformats.org/officeDocument/2006/relationships/image" Target="../media/image62.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5" Type="http://schemas.openxmlformats.org/officeDocument/2006/relationships/image" Target="../media/image66.png"/><Relationship Id="rId2" Type="http://schemas.openxmlformats.org/officeDocument/2006/relationships/notesSlide" Target="../notesSlides/notesSlide35.xml"/><Relationship Id="rId16" Type="http://schemas.openxmlformats.org/officeDocument/2006/relationships/image" Target="../media/image57.png"/><Relationship Id="rId20" Type="http://schemas.openxmlformats.org/officeDocument/2006/relationships/image" Target="../media/image61.jpeg"/><Relationship Id="rId29" Type="http://schemas.openxmlformats.org/officeDocument/2006/relationships/image" Target="../media/image70.png"/><Relationship Id="rId1" Type="http://schemas.openxmlformats.org/officeDocument/2006/relationships/slideLayout" Target="../slideLayouts/slideLayout28.xml"/><Relationship Id="rId6" Type="http://schemas.openxmlformats.org/officeDocument/2006/relationships/image" Target="../media/image47.png"/><Relationship Id="rId11" Type="http://schemas.openxmlformats.org/officeDocument/2006/relationships/image" Target="../media/image52.png"/><Relationship Id="rId24" Type="http://schemas.openxmlformats.org/officeDocument/2006/relationships/image" Target="../media/image65.svg"/><Relationship Id="rId5" Type="http://schemas.openxmlformats.org/officeDocument/2006/relationships/image" Target="../media/image46.png"/><Relationship Id="rId15" Type="http://schemas.openxmlformats.org/officeDocument/2006/relationships/image" Target="../media/image56.png"/><Relationship Id="rId23" Type="http://schemas.openxmlformats.org/officeDocument/2006/relationships/image" Target="../media/image64.png"/><Relationship Id="rId28" Type="http://schemas.openxmlformats.org/officeDocument/2006/relationships/image" Target="../media/image69.svg"/><Relationship Id="rId10" Type="http://schemas.openxmlformats.org/officeDocument/2006/relationships/image" Target="../media/image51.png"/><Relationship Id="rId19" Type="http://schemas.openxmlformats.org/officeDocument/2006/relationships/image" Target="../media/image60.jpeg"/><Relationship Id="rId31" Type="http://schemas.openxmlformats.org/officeDocument/2006/relationships/image" Target="../media/image35.tiff"/><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 Id="rId22" Type="http://schemas.openxmlformats.org/officeDocument/2006/relationships/image" Target="../media/image63.svg"/><Relationship Id="rId27" Type="http://schemas.openxmlformats.org/officeDocument/2006/relationships/image" Target="../media/image68.png"/><Relationship Id="rId30" Type="http://schemas.openxmlformats.org/officeDocument/2006/relationships/image" Target="../media/image71.png"/></Relationships>
</file>

<file path=ppt/slides/_rels/slide39.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notesSlide" Target="../notesSlides/notesSlide36.xml"/><Relationship Id="rId1" Type="http://schemas.openxmlformats.org/officeDocument/2006/relationships/slideLayout" Target="../slideLayouts/slideLayout20.xml"/><Relationship Id="rId6" Type="http://schemas.openxmlformats.org/officeDocument/2006/relationships/image" Target="../media/image106.svg"/><Relationship Id="rId5" Type="http://schemas.openxmlformats.org/officeDocument/2006/relationships/image" Target="../media/image105.svg"/><Relationship Id="rId4" Type="http://schemas.openxmlformats.org/officeDocument/2006/relationships/image" Target="../media/image10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4.xml"/></Relationships>
</file>

<file path=ppt/slides/_rels/slide4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8.xml"/><Relationship Id="rId1" Type="http://schemas.openxmlformats.org/officeDocument/2006/relationships/slideLayout" Target="../slideLayouts/slideLayout74.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hyperlink" Target="https://aka.ms/avdlab" TargetMode="External"/><Relationship Id="rId2" Type="http://schemas.openxmlformats.org/officeDocument/2006/relationships/notesSlide" Target="../notesSlides/notesSlide40.xml"/><Relationship Id="rId1" Type="http://schemas.openxmlformats.org/officeDocument/2006/relationships/slideLayout" Target="../slideLayouts/slideLayout5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hyperlink" Target="https://docs.microsoft.com/en-us/windows-server/remote/remote-desktop-services/remote-desktop-workloads" TargetMode="External"/><Relationship Id="rId2" Type="http://schemas.openxmlformats.org/officeDocument/2006/relationships/notesSlide" Target="../notesSlides/notesSlide42.xml"/><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4.xml"/></Relationships>
</file>

<file path=ppt/slides/_rels/slide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2.xml"/></Relationships>
</file>

<file path=ppt/slides/_rels/slide50.xml.rels><?xml version="1.0" encoding="UTF-8" standalone="yes"?>
<Relationships xmlns="http://schemas.openxmlformats.org/package/2006/relationships"><Relationship Id="rId3" Type="http://schemas.openxmlformats.org/officeDocument/2006/relationships/hyperlink" Target="https://docs.microsoft.com/en-us/azure/virtual-desktop/set-up-customize-master-image" TargetMode="External"/><Relationship Id="rId2" Type="http://schemas.openxmlformats.org/officeDocument/2006/relationships/notesSlide" Target="../notesSlides/notesSlide46.xml"/><Relationship Id="rId1" Type="http://schemas.openxmlformats.org/officeDocument/2006/relationships/slideLayout" Target="../slideLayouts/slideLayout74.xml"/></Relationships>
</file>

<file path=ppt/slides/_rels/slide5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7.xml"/><Relationship Id="rId1" Type="http://schemas.openxmlformats.org/officeDocument/2006/relationships/slideLayout" Target="../slideLayouts/slideLayout74.xml"/><Relationship Id="rId4" Type="http://schemas.openxmlformats.org/officeDocument/2006/relationships/image" Target="../media/image113.svg"/></Relationships>
</file>

<file path=ppt/slides/_rels/slide5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8.xml"/><Relationship Id="rId1" Type="http://schemas.openxmlformats.org/officeDocument/2006/relationships/slideLayout" Target="../slideLayouts/slideLayout74.xml"/><Relationship Id="rId4" Type="http://schemas.openxmlformats.org/officeDocument/2006/relationships/image" Target="../media/image115.sv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8" Type="http://schemas.openxmlformats.org/officeDocument/2006/relationships/hyperlink" Target="https://docs.microsoft.com/en-us/azure/active-directory/hybrid/concept-azure-ad-connect-sync-architecture" TargetMode="External"/><Relationship Id="rId13" Type="http://schemas.openxmlformats.org/officeDocument/2006/relationships/image" Target="../media/image13.emf"/><Relationship Id="rId18" Type="http://schemas.openxmlformats.org/officeDocument/2006/relationships/hyperlink" Target="https://docs.microsoft.com/en-us/azure/role-based-access-control/overview" TargetMode="External"/><Relationship Id="rId3" Type="http://schemas.openxmlformats.org/officeDocument/2006/relationships/notesSlide" Target="../notesSlides/notesSlide50.xml"/><Relationship Id="rId7" Type="http://schemas.openxmlformats.org/officeDocument/2006/relationships/hyperlink" Target="https://docs.microsoft.com/en-us/azure/active-directory/hybrid/whatis-azure-ad-connect" TargetMode="External"/><Relationship Id="rId12" Type="http://schemas.openxmlformats.org/officeDocument/2006/relationships/oleObject" Target="../embeddings/oleObject7.bin"/><Relationship Id="rId17" Type="http://schemas.openxmlformats.org/officeDocument/2006/relationships/hyperlink" Target="https://docs.microsoft.com/en-us/azure/active-directory/users-groups-roles/directory-assign-admin-roles" TargetMode="External"/><Relationship Id="rId2" Type="http://schemas.openxmlformats.org/officeDocument/2006/relationships/slideLayout" Target="../slideLayouts/slideLayout20.xml"/><Relationship Id="rId16" Type="http://schemas.openxmlformats.org/officeDocument/2006/relationships/hyperlink" Target="https://docs.microsoft.com/en-us/azure/virtual-desktop/fslogix-containers-azure-files" TargetMode="External"/><Relationship Id="rId1" Type="http://schemas.openxmlformats.org/officeDocument/2006/relationships/tags" Target="../tags/tag13.xml"/><Relationship Id="rId6" Type="http://schemas.openxmlformats.org/officeDocument/2006/relationships/hyperlink" Target="https://docs.microsoft.com/en-us/azure/active-directory/fundamentals/active-directory-access-create-new-tenant" TargetMode="External"/><Relationship Id="rId11" Type="http://schemas.openxmlformats.org/officeDocument/2006/relationships/hyperlink" Target="https://azure.microsoft.com/en-us/cloud-adoption-framework/" TargetMode="External"/><Relationship Id="rId5" Type="http://schemas.openxmlformats.org/officeDocument/2006/relationships/hyperlink" Target="https://docs.microsoft.com/en-us/azure/role-based-access-control/rbac-and-directory-admin-roles" TargetMode="External"/><Relationship Id="rId15" Type="http://schemas.openxmlformats.org/officeDocument/2006/relationships/hyperlink" Target="https://docs.microsoft.com/en-us/azure/virtual-network/virtual-networks-overview" TargetMode="External"/><Relationship Id="rId10" Type="http://schemas.openxmlformats.org/officeDocument/2006/relationships/hyperlink" Target="https://azure.microsoft.com/en-us/services/virtual-desktop/" TargetMode="External"/><Relationship Id="rId4" Type="http://schemas.openxmlformats.org/officeDocument/2006/relationships/hyperlink" Target="https://azure.microsoft.com/en-us/free/" TargetMode="External"/><Relationship Id="rId9" Type="http://schemas.openxmlformats.org/officeDocument/2006/relationships/hyperlink" Target="https://docs.microsoft.com/en-us/azure/storage/files/storage-files-identity-auth-active-directory-domain-service-enable" TargetMode="External"/><Relationship Id="rId14" Type="http://schemas.openxmlformats.org/officeDocument/2006/relationships/hyperlink" Target="https://docs.microsoft.com/en-us/azure/virtual-desktop/set-up-customize-master-image"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8" Type="http://schemas.openxmlformats.org/officeDocument/2006/relationships/hyperlink" Target="https://docs.microsoft.com/en-us/azure/cloud-adoption-framework/scenarios/wvd/" TargetMode="External"/><Relationship Id="rId3" Type="http://schemas.openxmlformats.org/officeDocument/2006/relationships/hyperlink" Target="http://aka.ms/WVD" TargetMode="External"/><Relationship Id="rId7" Type="http://schemas.openxmlformats.org/officeDocument/2006/relationships/hyperlink" Target="https://docs.microsoft.com/en-us/learn/paths/m365-wvd/" TargetMode="External"/><Relationship Id="rId2" Type="http://schemas.openxmlformats.org/officeDocument/2006/relationships/notesSlide" Target="../notesSlides/notesSlide52.xml"/><Relationship Id="rId1" Type="http://schemas.openxmlformats.org/officeDocument/2006/relationships/slideLayout" Target="../slideLayouts/slideLayout59.xml"/><Relationship Id="rId6" Type="http://schemas.openxmlformats.org/officeDocument/2006/relationships/hyperlink" Target="http://aka.ms/startWVD" TargetMode="External"/><Relationship Id="rId5" Type="http://schemas.openxmlformats.org/officeDocument/2006/relationships/hyperlink" Target="http://aka.ms/WVD/ExperienceEstimator" TargetMode="External"/><Relationship Id="rId10" Type="http://schemas.openxmlformats.org/officeDocument/2006/relationships/hyperlink" Target="https://azure.microsoft.com/en-us/migration/migration-program/" TargetMode="External"/><Relationship Id="rId4" Type="http://schemas.openxmlformats.org/officeDocument/2006/relationships/hyperlink" Target="https://azure.microsoft.com/en-us/services/virtual-desktop/#app-streaming" TargetMode="External"/><Relationship Id="rId9" Type="http://schemas.openxmlformats.org/officeDocument/2006/relationships/hyperlink" Target="https://www.microsoftpartnercommunity.com/t5/Azure-Virtual-Desktop/bd-p/WVD" TargetMode="External"/></Relationships>
</file>

<file path=ppt/slides/_rels/slide5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4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6.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2.xml"/></Relationships>
</file>

<file path=ppt/slides/_rels/slide6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9.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2CA53-A816-EB30-B2C9-A8B0BC98B6F8}"/>
              </a:ext>
            </a:extLst>
          </p:cNvPr>
          <p:cNvSpPr>
            <a:spLocks noGrp="1"/>
          </p:cNvSpPr>
          <p:nvPr>
            <p:ph type="title"/>
          </p:nvPr>
        </p:nvSpPr>
        <p:spPr>
          <a:xfrm>
            <a:off x="588263" y="487978"/>
            <a:ext cx="11018520" cy="492443"/>
          </a:xfrm>
        </p:spPr>
        <p:txBody>
          <a:bodyPr/>
          <a:lstStyle/>
          <a:p>
            <a:r>
              <a:rPr lang="en-US" sz="3200"/>
              <a:t>Azure Virtual Desktop Immersion Workshop – New for FY23</a:t>
            </a:r>
          </a:p>
        </p:txBody>
      </p:sp>
      <p:sp>
        <p:nvSpPr>
          <p:cNvPr id="3" name="Content Placeholder 2">
            <a:extLst>
              <a:ext uri="{FF2B5EF4-FFF2-40B4-BE49-F238E27FC236}">
                <a16:creationId xmlns:a16="http://schemas.microsoft.com/office/drawing/2014/main" id="{24EE8A74-5470-2857-A139-C0C8E2E1781B}"/>
              </a:ext>
            </a:extLst>
          </p:cNvPr>
          <p:cNvSpPr>
            <a:spLocks noGrp="1"/>
          </p:cNvSpPr>
          <p:nvPr>
            <p:ph sz="quarter" idx="10"/>
          </p:nvPr>
        </p:nvSpPr>
        <p:spPr>
          <a:xfrm>
            <a:off x="584200" y="1844675"/>
            <a:ext cx="11018838" cy="4222694"/>
          </a:xfrm>
        </p:spPr>
        <p:txBody>
          <a:bodyPr/>
          <a:lstStyle/>
          <a:p>
            <a:pPr marL="457200" indent="-457200">
              <a:buFont typeface="Arial" panose="020B0604020202020204" pitchFamily="34" charset="0"/>
              <a:buChar char="•"/>
            </a:pPr>
            <a:r>
              <a:rPr lang="en-US" sz="2000" b="1"/>
              <a:t>Updated Hands On Lab with new Labs:</a:t>
            </a:r>
          </a:p>
          <a:p>
            <a:pPr marL="914400" lvl="1" indent="-457200">
              <a:buFont typeface="Arial" panose="020B0604020202020204" pitchFamily="34" charset="0"/>
              <a:buChar char="•"/>
            </a:pPr>
            <a:r>
              <a:rPr lang="en-US" sz="1600"/>
              <a:t>Lab 8: Auto Scaling</a:t>
            </a:r>
          </a:p>
          <a:p>
            <a:pPr marL="914400" lvl="1" indent="-457200">
              <a:buFont typeface="Arial" panose="020B0604020202020204" pitchFamily="34" charset="0"/>
              <a:buChar char="•"/>
            </a:pPr>
            <a:r>
              <a:rPr lang="en-US" sz="1600"/>
              <a:t>Lab 10: Security Modules</a:t>
            </a:r>
          </a:p>
          <a:p>
            <a:pPr marL="914400" lvl="1" indent="-457200">
              <a:buFont typeface="Arial" panose="020B0604020202020204" pitchFamily="34" charset="0"/>
              <a:buChar char="•"/>
            </a:pPr>
            <a:r>
              <a:rPr lang="en-US" sz="1600"/>
              <a:t>Lab 11: Multimedia redirection for Azure Virtual Desktop</a:t>
            </a:r>
          </a:p>
          <a:p>
            <a:pPr marL="914400" lvl="1" indent="-457200">
              <a:buFont typeface="Arial" panose="020B0604020202020204" pitchFamily="34" charset="0"/>
              <a:buChar char="•"/>
            </a:pPr>
            <a:r>
              <a:rPr lang="en-US" sz="1600"/>
              <a:t>Lab 13: App Masking (Optional)</a:t>
            </a:r>
          </a:p>
          <a:p>
            <a:pPr marL="914400" lvl="1" indent="-457200">
              <a:buFont typeface="Arial" panose="020B0604020202020204" pitchFamily="34" charset="0"/>
              <a:buChar char="•"/>
            </a:pPr>
            <a:r>
              <a:rPr lang="en-US" sz="1600"/>
              <a:t>Lab 14: Migration Tools (Optional)</a:t>
            </a:r>
          </a:p>
          <a:p>
            <a:pPr marL="914400" lvl="1" indent="-457200">
              <a:buFont typeface="Arial" panose="020B0604020202020204" pitchFamily="34" charset="0"/>
              <a:buChar char="•"/>
            </a:pPr>
            <a:r>
              <a:rPr lang="en-US" sz="1600"/>
              <a:t>Lab 15: Azure Active Directory Domain Join (Read-Only)</a:t>
            </a:r>
          </a:p>
          <a:p>
            <a:pPr marL="457200" indent="-457200">
              <a:buFont typeface="Arial" panose="020B0604020202020204" pitchFamily="34" charset="0"/>
              <a:buChar char="•"/>
            </a:pPr>
            <a:endParaRPr lang="en-US" sz="2400"/>
          </a:p>
          <a:p>
            <a:pPr marL="457200" indent="-457200">
              <a:buFont typeface="Arial" panose="020B0604020202020204" pitchFamily="34" charset="0"/>
              <a:buChar char="•"/>
            </a:pPr>
            <a:r>
              <a:rPr lang="en-US" sz="2400" b="1"/>
              <a:t>New Intro to Azure Virtual Desktop section with updated customer references</a:t>
            </a:r>
          </a:p>
          <a:p>
            <a:pPr marL="457200" indent="-457200">
              <a:buFont typeface="Arial" panose="020B0604020202020204" pitchFamily="34" charset="0"/>
              <a:buChar char="•"/>
            </a:pPr>
            <a:endParaRPr lang="en-US" sz="2400"/>
          </a:p>
          <a:p>
            <a:pPr marL="457200" indent="-457200">
              <a:buFont typeface="Arial" panose="020B0604020202020204" pitchFamily="34" charset="0"/>
              <a:buChar char="•"/>
            </a:pPr>
            <a:r>
              <a:rPr lang="en-US" sz="2400" b="1"/>
              <a:t>Updated content for the deployment and best practices sections</a:t>
            </a:r>
          </a:p>
        </p:txBody>
      </p:sp>
    </p:spTree>
    <p:extLst>
      <p:ext uri="{BB962C8B-B14F-4D97-AF65-F5344CB8AC3E}">
        <p14:creationId xmlns:p14="http://schemas.microsoft.com/office/powerpoint/2010/main" val="67259079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
            <a:extLst>
              <a:ext uri="{FF2B5EF4-FFF2-40B4-BE49-F238E27FC236}">
                <a16:creationId xmlns:a16="http://schemas.microsoft.com/office/drawing/2014/main" id="{1B1E948E-5D86-8D1D-D998-383BB88F8013}"/>
              </a:ext>
            </a:extLst>
          </p:cNvPr>
          <p:cNvSpPr txBox="1">
            <a:spLocks noGrp="1"/>
          </p:cNvSpPr>
          <p:nvPr>
            <p:ph type="title" idx="4294967295"/>
          </p:nvPr>
        </p:nvSpPr>
        <p:spPr>
          <a:xfrm>
            <a:off x="444501" y="1341170"/>
            <a:ext cx="3803650" cy="270843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49" normalizeH="0" baseline="0" noProof="0">
                <a:ln w="3175">
                  <a:noFill/>
                </a:ln>
                <a:solidFill>
                  <a:srgbClr val="FFFFFF"/>
                </a:solidFill>
                <a:effectLst/>
                <a:uLnTx/>
                <a:uFillTx/>
                <a:latin typeface="Segoe UI Semibold"/>
                <a:ea typeface="+mn-ea"/>
                <a:cs typeface="Segoe UI" pitchFamily="34" charset="0"/>
              </a:rPr>
              <a:t>Get the security and reliability </a:t>
            </a:r>
            <a:br>
              <a:rPr kumimoji="0" lang="en-US" sz="4400" b="0" i="0" u="none" strike="noStrike" kern="1200" cap="none" spc="-49" normalizeH="0" baseline="0" noProof="0">
                <a:ln w="3175">
                  <a:noFill/>
                </a:ln>
                <a:solidFill>
                  <a:srgbClr val="FFFFFF"/>
                </a:solidFill>
                <a:effectLst/>
                <a:uLnTx/>
                <a:uFillTx/>
                <a:latin typeface="Segoe UI Semibold"/>
                <a:ea typeface="+mn-ea"/>
                <a:cs typeface="Segoe UI" pitchFamily="34" charset="0"/>
              </a:rPr>
            </a:br>
            <a:r>
              <a:rPr kumimoji="0" lang="en-US" sz="4400" b="0" i="0" u="none" strike="noStrike" kern="1200" cap="none" spc="-49" normalizeH="0" baseline="0" noProof="0">
                <a:ln w="3175">
                  <a:noFill/>
                </a:ln>
                <a:solidFill>
                  <a:srgbClr val="FFFFFF"/>
                </a:solidFill>
                <a:effectLst/>
                <a:uLnTx/>
                <a:uFillTx/>
                <a:latin typeface="Segoe UI Semibold"/>
                <a:ea typeface="+mn-ea"/>
                <a:cs typeface="Segoe UI" pitchFamily="34" charset="0"/>
              </a:rPr>
              <a:t>of Azure </a:t>
            </a:r>
          </a:p>
        </p:txBody>
      </p:sp>
      <p:sp>
        <p:nvSpPr>
          <p:cNvPr id="4" name="TextBox 3">
            <a:extLst>
              <a:ext uri="{FF2B5EF4-FFF2-40B4-BE49-F238E27FC236}">
                <a16:creationId xmlns:a16="http://schemas.microsoft.com/office/drawing/2014/main" id="{ADCD2BE5-8BB3-6921-C8BF-0B3B798FF8C3}"/>
              </a:ext>
            </a:extLst>
          </p:cNvPr>
          <p:cNvSpPr txBox="1"/>
          <p:nvPr/>
        </p:nvSpPr>
        <p:spPr>
          <a:xfrm>
            <a:off x="276225" y="5286972"/>
            <a:ext cx="3486149" cy="830997"/>
          </a:xfrm>
          <a:prstGeom prst="rect">
            <a:avLst/>
          </a:prstGeom>
          <a:noFill/>
        </p:spPr>
        <p:txBody>
          <a:bodyPr wrap="square" lIns="0" tIns="0" rIns="0" bIns="0">
            <a:spAutoFit/>
          </a:bodyPr>
          <a:lstStyle/>
          <a:p>
            <a:pPr marL="7701" marR="3081" lvl="0" indent="0" algn="l" defTabSz="914367" rtl="0" eaLnBrk="1" fontAlgn="auto" latinLnBrk="0" hangingPunct="1">
              <a:lnSpc>
                <a:spcPct val="100000"/>
              </a:lnSpc>
              <a:spcBef>
                <a:spcPts val="1137"/>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Semibold"/>
                <a:ea typeface="+mn-ea"/>
                <a:cs typeface="Segoe Pro"/>
              </a:rPr>
              <a:t>Unlock the powerful security, scalability, and flexibility of Microsoft Azure</a:t>
            </a:r>
          </a:p>
        </p:txBody>
      </p:sp>
      <p:grpSp>
        <p:nvGrpSpPr>
          <p:cNvPr id="7" name="Group 6" descr="Icon for deploying virtual infrastructure">
            <a:extLst>
              <a:ext uri="{FF2B5EF4-FFF2-40B4-BE49-F238E27FC236}">
                <a16:creationId xmlns:a16="http://schemas.microsoft.com/office/drawing/2014/main" id="{5509EA72-DB80-0855-2BCF-A5BBBBB6F25D}"/>
              </a:ext>
            </a:extLst>
          </p:cNvPr>
          <p:cNvGrpSpPr/>
          <p:nvPr/>
        </p:nvGrpSpPr>
        <p:grpSpPr>
          <a:xfrm>
            <a:off x="4771422" y="1586491"/>
            <a:ext cx="555204" cy="457796"/>
            <a:chOff x="2179259" y="5194149"/>
            <a:chExt cx="600135" cy="494847"/>
          </a:xfrm>
          <a:solidFill>
            <a:schemeClr val="accent4"/>
          </a:solidFill>
        </p:grpSpPr>
        <p:sp>
          <p:nvSpPr>
            <p:cNvPr id="8" name="Freeform 65">
              <a:extLst>
                <a:ext uri="{FF2B5EF4-FFF2-40B4-BE49-F238E27FC236}">
                  <a16:creationId xmlns:a16="http://schemas.microsoft.com/office/drawing/2014/main" id="{D7D50AF6-B4C7-4EF3-A525-63C4556EBBA3}"/>
                </a:ext>
              </a:extLst>
            </p:cNvPr>
            <p:cNvSpPr>
              <a:spLocks noEditPoints="1"/>
            </p:cNvSpPr>
            <p:nvPr/>
          </p:nvSpPr>
          <p:spPr bwMode="auto">
            <a:xfrm>
              <a:off x="2179259" y="5274706"/>
              <a:ext cx="600135" cy="414290"/>
            </a:xfrm>
            <a:custGeom>
              <a:avLst/>
              <a:gdLst>
                <a:gd name="T0" fmla="*/ 1454 w 2907"/>
                <a:gd name="T1" fmla="*/ 1887 h 1887"/>
                <a:gd name="T2" fmla="*/ 186 w 2907"/>
                <a:gd name="T3" fmla="*/ 1887 h 1887"/>
                <a:gd name="T4" fmla="*/ 1 w 2907"/>
                <a:gd name="T5" fmla="*/ 1704 h 1887"/>
                <a:gd name="T6" fmla="*/ 1 w 2907"/>
                <a:gd name="T7" fmla="*/ 180 h 1887"/>
                <a:gd name="T8" fmla="*/ 182 w 2907"/>
                <a:gd name="T9" fmla="*/ 0 h 1887"/>
                <a:gd name="T10" fmla="*/ 2724 w 2907"/>
                <a:gd name="T11" fmla="*/ 0 h 1887"/>
                <a:gd name="T12" fmla="*/ 2906 w 2907"/>
                <a:gd name="T13" fmla="*/ 180 h 1887"/>
                <a:gd name="T14" fmla="*/ 2906 w 2907"/>
                <a:gd name="T15" fmla="*/ 1710 h 1887"/>
                <a:gd name="T16" fmla="*/ 2728 w 2907"/>
                <a:gd name="T17" fmla="*/ 1887 h 1887"/>
                <a:gd name="T18" fmla="*/ 1454 w 2907"/>
                <a:gd name="T19" fmla="*/ 1887 h 1887"/>
                <a:gd name="T20" fmla="*/ 148 w 2907"/>
                <a:gd name="T21" fmla="*/ 1737 h 1887"/>
                <a:gd name="T22" fmla="*/ 2757 w 2907"/>
                <a:gd name="T23" fmla="*/ 1737 h 1887"/>
                <a:gd name="T24" fmla="*/ 2757 w 2907"/>
                <a:gd name="T25" fmla="*/ 148 h 1887"/>
                <a:gd name="T26" fmla="*/ 148 w 2907"/>
                <a:gd name="T27" fmla="*/ 148 h 1887"/>
                <a:gd name="T28" fmla="*/ 148 w 2907"/>
                <a:gd name="T29" fmla="*/ 1737 h 1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07" h="1887">
                  <a:moveTo>
                    <a:pt x="1454" y="1887"/>
                  </a:moveTo>
                  <a:cubicBezTo>
                    <a:pt x="1031" y="1887"/>
                    <a:pt x="608" y="1887"/>
                    <a:pt x="186" y="1887"/>
                  </a:cubicBezTo>
                  <a:cubicBezTo>
                    <a:pt x="51" y="1887"/>
                    <a:pt x="1" y="1838"/>
                    <a:pt x="1" y="1704"/>
                  </a:cubicBezTo>
                  <a:cubicBezTo>
                    <a:pt x="0" y="1196"/>
                    <a:pt x="0" y="688"/>
                    <a:pt x="1" y="180"/>
                  </a:cubicBezTo>
                  <a:cubicBezTo>
                    <a:pt x="1" y="51"/>
                    <a:pt x="52" y="0"/>
                    <a:pt x="182" y="0"/>
                  </a:cubicBezTo>
                  <a:cubicBezTo>
                    <a:pt x="1030" y="0"/>
                    <a:pt x="1877" y="0"/>
                    <a:pt x="2724" y="0"/>
                  </a:cubicBezTo>
                  <a:cubicBezTo>
                    <a:pt x="2854" y="0"/>
                    <a:pt x="2906" y="51"/>
                    <a:pt x="2906" y="180"/>
                  </a:cubicBezTo>
                  <a:cubicBezTo>
                    <a:pt x="2907" y="690"/>
                    <a:pt x="2907" y="1200"/>
                    <a:pt x="2906" y="1710"/>
                  </a:cubicBezTo>
                  <a:cubicBezTo>
                    <a:pt x="2906" y="1836"/>
                    <a:pt x="2854" y="1887"/>
                    <a:pt x="2728" y="1887"/>
                  </a:cubicBezTo>
                  <a:cubicBezTo>
                    <a:pt x="2303" y="1887"/>
                    <a:pt x="1878" y="1887"/>
                    <a:pt x="1454" y="1887"/>
                  </a:cubicBezTo>
                  <a:close/>
                  <a:moveTo>
                    <a:pt x="148" y="1737"/>
                  </a:moveTo>
                  <a:cubicBezTo>
                    <a:pt x="1019" y="1737"/>
                    <a:pt x="1888" y="1737"/>
                    <a:pt x="2757" y="1737"/>
                  </a:cubicBezTo>
                  <a:cubicBezTo>
                    <a:pt x="2757" y="1205"/>
                    <a:pt x="2757" y="676"/>
                    <a:pt x="2757" y="148"/>
                  </a:cubicBezTo>
                  <a:cubicBezTo>
                    <a:pt x="1885" y="148"/>
                    <a:pt x="1018" y="148"/>
                    <a:pt x="148" y="148"/>
                  </a:cubicBezTo>
                  <a:cubicBezTo>
                    <a:pt x="148" y="679"/>
                    <a:pt x="148" y="1206"/>
                    <a:pt x="148" y="1737"/>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67229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73A3C"/>
                </a:solidFill>
                <a:effectLst/>
                <a:uLnTx/>
                <a:uFillTx/>
                <a:latin typeface="Segoe UI"/>
                <a:ea typeface="+mn-ea"/>
                <a:cs typeface="+mn-cs"/>
              </a:endParaRPr>
            </a:p>
          </p:txBody>
        </p:sp>
        <p:sp>
          <p:nvSpPr>
            <p:cNvPr id="9" name="Freeform 66">
              <a:extLst>
                <a:ext uri="{FF2B5EF4-FFF2-40B4-BE49-F238E27FC236}">
                  <a16:creationId xmlns:a16="http://schemas.microsoft.com/office/drawing/2014/main" id="{98B86E45-5E68-F619-86CD-7A4A65ED6CD0}"/>
                </a:ext>
              </a:extLst>
            </p:cNvPr>
            <p:cNvSpPr>
              <a:spLocks noEditPoints="1"/>
            </p:cNvSpPr>
            <p:nvPr/>
          </p:nvSpPr>
          <p:spPr bwMode="auto">
            <a:xfrm>
              <a:off x="2179259" y="5194149"/>
              <a:ext cx="600135" cy="67610"/>
            </a:xfrm>
            <a:custGeom>
              <a:avLst/>
              <a:gdLst>
                <a:gd name="T0" fmla="*/ 5 w 2906"/>
                <a:gd name="T1" fmla="*/ 310 h 312"/>
                <a:gd name="T2" fmla="*/ 7 w 2906"/>
                <a:gd name="T3" fmla="*/ 117 h 312"/>
                <a:gd name="T4" fmla="*/ 125 w 2906"/>
                <a:gd name="T5" fmla="*/ 3 h 312"/>
                <a:gd name="T6" fmla="*/ 198 w 2906"/>
                <a:gd name="T7" fmla="*/ 1 h 312"/>
                <a:gd name="T8" fmla="*/ 2710 w 2906"/>
                <a:gd name="T9" fmla="*/ 1 h 312"/>
                <a:gd name="T10" fmla="*/ 2906 w 2906"/>
                <a:gd name="T11" fmla="*/ 197 h 312"/>
                <a:gd name="T12" fmla="*/ 2906 w 2906"/>
                <a:gd name="T13" fmla="*/ 312 h 312"/>
                <a:gd name="T14" fmla="*/ 2691 w 2906"/>
                <a:gd name="T15" fmla="*/ 294 h 312"/>
                <a:gd name="T16" fmla="*/ 137 w 2906"/>
                <a:gd name="T17" fmla="*/ 294 h 312"/>
                <a:gd name="T18" fmla="*/ 5 w 2906"/>
                <a:gd name="T19" fmla="*/ 310 h 312"/>
                <a:gd name="T20" fmla="*/ 2615 w 2906"/>
                <a:gd name="T21" fmla="*/ 98 h 312"/>
                <a:gd name="T22" fmla="*/ 2608 w 2906"/>
                <a:gd name="T23" fmla="*/ 106 h 312"/>
                <a:gd name="T24" fmla="*/ 2643 w 2906"/>
                <a:gd name="T25" fmla="*/ 151 h 312"/>
                <a:gd name="T26" fmla="*/ 2619 w 2906"/>
                <a:gd name="T27" fmla="*/ 184 h 312"/>
                <a:gd name="T28" fmla="*/ 2707 w 2906"/>
                <a:gd name="T29" fmla="*/ 184 h 312"/>
                <a:gd name="T30" fmla="*/ 2681 w 2906"/>
                <a:gd name="T31" fmla="*/ 150 h 312"/>
                <a:gd name="T32" fmla="*/ 2716 w 2906"/>
                <a:gd name="T33" fmla="*/ 105 h 312"/>
                <a:gd name="T34" fmla="*/ 2710 w 2906"/>
                <a:gd name="T35" fmla="*/ 99 h 312"/>
                <a:gd name="T36" fmla="*/ 2662 w 2906"/>
                <a:gd name="T37" fmla="*/ 129 h 312"/>
                <a:gd name="T38" fmla="*/ 2615 w 2906"/>
                <a:gd name="T39" fmla="*/ 98 h 312"/>
                <a:gd name="T40" fmla="*/ 2404 w 2906"/>
                <a:gd name="T41" fmla="*/ 103 h 312"/>
                <a:gd name="T42" fmla="*/ 2404 w 2906"/>
                <a:gd name="T43" fmla="*/ 193 h 312"/>
                <a:gd name="T44" fmla="*/ 2492 w 2906"/>
                <a:gd name="T45" fmla="*/ 193 h 312"/>
                <a:gd name="T46" fmla="*/ 2492 w 2906"/>
                <a:gd name="T47" fmla="*/ 103 h 312"/>
                <a:gd name="T48" fmla="*/ 2404 w 2906"/>
                <a:gd name="T49" fmla="*/ 10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06" h="312">
                  <a:moveTo>
                    <a:pt x="5" y="310"/>
                  </a:moveTo>
                  <a:cubicBezTo>
                    <a:pt x="5" y="249"/>
                    <a:pt x="0" y="182"/>
                    <a:pt x="7" y="117"/>
                  </a:cubicBezTo>
                  <a:cubicBezTo>
                    <a:pt x="13" y="55"/>
                    <a:pt x="63" y="12"/>
                    <a:pt x="125" y="3"/>
                  </a:cubicBezTo>
                  <a:cubicBezTo>
                    <a:pt x="149" y="0"/>
                    <a:pt x="174" y="1"/>
                    <a:pt x="198" y="1"/>
                  </a:cubicBezTo>
                  <a:cubicBezTo>
                    <a:pt x="1036" y="1"/>
                    <a:pt x="1873" y="1"/>
                    <a:pt x="2710" y="1"/>
                  </a:cubicBezTo>
                  <a:cubicBezTo>
                    <a:pt x="2861" y="1"/>
                    <a:pt x="2906" y="46"/>
                    <a:pt x="2906" y="197"/>
                  </a:cubicBezTo>
                  <a:cubicBezTo>
                    <a:pt x="2906" y="239"/>
                    <a:pt x="2906" y="281"/>
                    <a:pt x="2906" y="312"/>
                  </a:cubicBezTo>
                  <a:cubicBezTo>
                    <a:pt x="2832" y="305"/>
                    <a:pt x="2761" y="294"/>
                    <a:pt x="2691" y="294"/>
                  </a:cubicBezTo>
                  <a:cubicBezTo>
                    <a:pt x="1839" y="292"/>
                    <a:pt x="988" y="293"/>
                    <a:pt x="137" y="294"/>
                  </a:cubicBezTo>
                  <a:cubicBezTo>
                    <a:pt x="95" y="294"/>
                    <a:pt x="54" y="304"/>
                    <a:pt x="5" y="310"/>
                  </a:cubicBezTo>
                  <a:close/>
                  <a:moveTo>
                    <a:pt x="2615" y="98"/>
                  </a:moveTo>
                  <a:cubicBezTo>
                    <a:pt x="2613" y="101"/>
                    <a:pt x="2610" y="103"/>
                    <a:pt x="2608" y="106"/>
                  </a:cubicBezTo>
                  <a:cubicBezTo>
                    <a:pt x="2620" y="121"/>
                    <a:pt x="2632" y="136"/>
                    <a:pt x="2643" y="151"/>
                  </a:cubicBezTo>
                  <a:cubicBezTo>
                    <a:pt x="2631" y="167"/>
                    <a:pt x="2622" y="180"/>
                    <a:pt x="2619" y="184"/>
                  </a:cubicBezTo>
                  <a:cubicBezTo>
                    <a:pt x="2649" y="184"/>
                    <a:pt x="2679" y="184"/>
                    <a:pt x="2707" y="184"/>
                  </a:cubicBezTo>
                  <a:cubicBezTo>
                    <a:pt x="2703" y="178"/>
                    <a:pt x="2693" y="165"/>
                    <a:pt x="2681" y="150"/>
                  </a:cubicBezTo>
                  <a:cubicBezTo>
                    <a:pt x="2693" y="134"/>
                    <a:pt x="2705" y="120"/>
                    <a:pt x="2716" y="105"/>
                  </a:cubicBezTo>
                  <a:cubicBezTo>
                    <a:pt x="2714" y="103"/>
                    <a:pt x="2712" y="101"/>
                    <a:pt x="2710" y="99"/>
                  </a:cubicBezTo>
                  <a:cubicBezTo>
                    <a:pt x="2694" y="109"/>
                    <a:pt x="2679" y="119"/>
                    <a:pt x="2662" y="129"/>
                  </a:cubicBezTo>
                  <a:cubicBezTo>
                    <a:pt x="2647" y="119"/>
                    <a:pt x="2631" y="108"/>
                    <a:pt x="2615" y="98"/>
                  </a:cubicBezTo>
                  <a:close/>
                  <a:moveTo>
                    <a:pt x="2404" y="103"/>
                  </a:moveTo>
                  <a:cubicBezTo>
                    <a:pt x="2404" y="137"/>
                    <a:pt x="2404" y="164"/>
                    <a:pt x="2404" y="193"/>
                  </a:cubicBezTo>
                  <a:cubicBezTo>
                    <a:pt x="2436" y="193"/>
                    <a:pt x="2465" y="193"/>
                    <a:pt x="2492" y="193"/>
                  </a:cubicBezTo>
                  <a:cubicBezTo>
                    <a:pt x="2492" y="160"/>
                    <a:pt x="2492" y="131"/>
                    <a:pt x="2492" y="103"/>
                  </a:cubicBezTo>
                  <a:cubicBezTo>
                    <a:pt x="2461" y="103"/>
                    <a:pt x="2435" y="103"/>
                    <a:pt x="2404" y="103"/>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67229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73A3C"/>
                </a:solidFill>
                <a:effectLst/>
                <a:uLnTx/>
                <a:uFillTx/>
                <a:latin typeface="Segoe UI"/>
                <a:ea typeface="+mn-ea"/>
                <a:cs typeface="+mn-cs"/>
              </a:endParaRPr>
            </a:p>
          </p:txBody>
        </p:sp>
        <p:grpSp>
          <p:nvGrpSpPr>
            <p:cNvPr id="38" name="Group 37">
              <a:extLst>
                <a:ext uri="{FF2B5EF4-FFF2-40B4-BE49-F238E27FC236}">
                  <a16:creationId xmlns:a16="http://schemas.microsoft.com/office/drawing/2014/main" id="{3FCC5BEE-487E-14F3-DA35-CE7887975A23}"/>
                </a:ext>
              </a:extLst>
            </p:cNvPr>
            <p:cNvGrpSpPr/>
            <p:nvPr/>
          </p:nvGrpSpPr>
          <p:grpSpPr>
            <a:xfrm>
              <a:off x="2327672" y="5335707"/>
              <a:ext cx="337653" cy="271766"/>
              <a:chOff x="3447812" y="5350946"/>
              <a:chExt cx="1137523" cy="915555"/>
            </a:xfrm>
            <a:grpFill/>
          </p:grpSpPr>
          <p:sp>
            <p:nvSpPr>
              <p:cNvPr id="39" name="Freeform 68">
                <a:extLst>
                  <a:ext uri="{FF2B5EF4-FFF2-40B4-BE49-F238E27FC236}">
                    <a16:creationId xmlns:a16="http://schemas.microsoft.com/office/drawing/2014/main" id="{D9096B28-0F79-1268-6C89-83D2CC96C0E0}"/>
                  </a:ext>
                </a:extLst>
              </p:cNvPr>
              <p:cNvSpPr>
                <a:spLocks noEditPoints="1"/>
              </p:cNvSpPr>
              <p:nvPr/>
            </p:nvSpPr>
            <p:spPr bwMode="auto">
              <a:xfrm>
                <a:off x="3867171" y="5545633"/>
                <a:ext cx="718164" cy="720868"/>
              </a:xfrm>
              <a:custGeom>
                <a:avLst/>
                <a:gdLst>
                  <a:gd name="T0" fmla="*/ 512 w 902"/>
                  <a:gd name="T1" fmla="*/ 897 h 899"/>
                  <a:gd name="T2" fmla="*/ 437 w 902"/>
                  <a:gd name="T3" fmla="*/ 897 h 899"/>
                  <a:gd name="T4" fmla="*/ 374 w 902"/>
                  <a:gd name="T5" fmla="*/ 855 h 899"/>
                  <a:gd name="T6" fmla="*/ 215 w 902"/>
                  <a:gd name="T7" fmla="*/ 788 h 899"/>
                  <a:gd name="T8" fmla="*/ 136 w 902"/>
                  <a:gd name="T9" fmla="*/ 768 h 899"/>
                  <a:gd name="T10" fmla="*/ 112 w 902"/>
                  <a:gd name="T11" fmla="*/ 685 h 899"/>
                  <a:gd name="T12" fmla="*/ 42 w 902"/>
                  <a:gd name="T13" fmla="*/ 521 h 899"/>
                  <a:gd name="T14" fmla="*/ 7 w 902"/>
                  <a:gd name="T15" fmla="*/ 449 h 899"/>
                  <a:gd name="T16" fmla="*/ 41 w 902"/>
                  <a:gd name="T17" fmla="*/ 381 h 899"/>
                  <a:gd name="T18" fmla="*/ 110 w 902"/>
                  <a:gd name="T19" fmla="*/ 213 h 899"/>
                  <a:gd name="T20" fmla="*/ 136 w 902"/>
                  <a:gd name="T21" fmla="*/ 137 h 899"/>
                  <a:gd name="T22" fmla="*/ 206 w 902"/>
                  <a:gd name="T23" fmla="*/ 115 h 899"/>
                  <a:gd name="T24" fmla="*/ 376 w 902"/>
                  <a:gd name="T25" fmla="*/ 43 h 899"/>
                  <a:gd name="T26" fmla="*/ 447 w 902"/>
                  <a:gd name="T27" fmla="*/ 4 h 899"/>
                  <a:gd name="T28" fmla="*/ 529 w 902"/>
                  <a:gd name="T29" fmla="*/ 45 h 899"/>
                  <a:gd name="T30" fmla="*/ 693 w 902"/>
                  <a:gd name="T31" fmla="*/ 113 h 899"/>
                  <a:gd name="T32" fmla="*/ 765 w 902"/>
                  <a:gd name="T33" fmla="*/ 133 h 899"/>
                  <a:gd name="T34" fmla="*/ 793 w 902"/>
                  <a:gd name="T35" fmla="*/ 215 h 899"/>
                  <a:gd name="T36" fmla="*/ 859 w 902"/>
                  <a:gd name="T37" fmla="*/ 380 h 899"/>
                  <a:gd name="T38" fmla="*/ 898 w 902"/>
                  <a:gd name="T39" fmla="*/ 456 h 899"/>
                  <a:gd name="T40" fmla="*/ 861 w 902"/>
                  <a:gd name="T41" fmla="*/ 522 h 899"/>
                  <a:gd name="T42" fmla="*/ 792 w 902"/>
                  <a:gd name="T43" fmla="*/ 692 h 899"/>
                  <a:gd name="T44" fmla="*/ 773 w 902"/>
                  <a:gd name="T45" fmla="*/ 758 h 899"/>
                  <a:gd name="T46" fmla="*/ 706 w 902"/>
                  <a:gd name="T47" fmla="*/ 791 h 899"/>
                  <a:gd name="T48" fmla="*/ 512 w 902"/>
                  <a:gd name="T49" fmla="*/ 897 h 899"/>
                  <a:gd name="T50" fmla="*/ 453 w 902"/>
                  <a:gd name="T51" fmla="*/ 721 h 899"/>
                  <a:gd name="T52" fmla="*/ 722 w 902"/>
                  <a:gd name="T53" fmla="*/ 452 h 899"/>
                  <a:gd name="T54" fmla="*/ 448 w 902"/>
                  <a:gd name="T55" fmla="*/ 184 h 899"/>
                  <a:gd name="T56" fmla="*/ 182 w 902"/>
                  <a:gd name="T57" fmla="*/ 454 h 899"/>
                  <a:gd name="T58" fmla="*/ 453 w 902"/>
                  <a:gd name="T59" fmla="*/ 721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02" h="899">
                    <a:moveTo>
                      <a:pt x="512" y="897"/>
                    </a:moveTo>
                    <a:cubicBezTo>
                      <a:pt x="485" y="897"/>
                      <a:pt x="461" y="896"/>
                      <a:pt x="437" y="897"/>
                    </a:cubicBezTo>
                    <a:cubicBezTo>
                      <a:pt x="405" y="899"/>
                      <a:pt x="387" y="888"/>
                      <a:pt x="374" y="855"/>
                    </a:cubicBezTo>
                    <a:cubicBezTo>
                      <a:pt x="346" y="788"/>
                      <a:pt x="282" y="759"/>
                      <a:pt x="215" y="788"/>
                    </a:cubicBezTo>
                    <a:cubicBezTo>
                      <a:pt x="178" y="804"/>
                      <a:pt x="159" y="791"/>
                      <a:pt x="136" y="768"/>
                    </a:cubicBezTo>
                    <a:cubicBezTo>
                      <a:pt x="114" y="744"/>
                      <a:pt x="95" y="726"/>
                      <a:pt x="112" y="685"/>
                    </a:cubicBezTo>
                    <a:cubicBezTo>
                      <a:pt x="142" y="614"/>
                      <a:pt x="115" y="549"/>
                      <a:pt x="42" y="521"/>
                    </a:cubicBezTo>
                    <a:cubicBezTo>
                      <a:pt x="0" y="505"/>
                      <a:pt x="8" y="477"/>
                      <a:pt x="7" y="449"/>
                    </a:cubicBezTo>
                    <a:cubicBezTo>
                      <a:pt x="6" y="421"/>
                      <a:pt x="4" y="397"/>
                      <a:pt x="41" y="381"/>
                    </a:cubicBezTo>
                    <a:cubicBezTo>
                      <a:pt x="117" y="350"/>
                      <a:pt x="142" y="289"/>
                      <a:pt x="110" y="213"/>
                    </a:cubicBezTo>
                    <a:cubicBezTo>
                      <a:pt x="93" y="173"/>
                      <a:pt x="113" y="153"/>
                      <a:pt x="136" y="137"/>
                    </a:cubicBezTo>
                    <a:cubicBezTo>
                      <a:pt x="156" y="123"/>
                      <a:pt x="186" y="110"/>
                      <a:pt x="206" y="115"/>
                    </a:cubicBezTo>
                    <a:cubicBezTo>
                      <a:pt x="287" y="138"/>
                      <a:pt x="345" y="119"/>
                      <a:pt x="376" y="43"/>
                    </a:cubicBezTo>
                    <a:cubicBezTo>
                      <a:pt x="391" y="4"/>
                      <a:pt x="416" y="4"/>
                      <a:pt x="447" y="4"/>
                    </a:cubicBezTo>
                    <a:cubicBezTo>
                      <a:pt x="481" y="5"/>
                      <a:pt x="511" y="0"/>
                      <a:pt x="529" y="45"/>
                    </a:cubicBezTo>
                    <a:cubicBezTo>
                      <a:pt x="557" y="118"/>
                      <a:pt x="622" y="144"/>
                      <a:pt x="693" y="113"/>
                    </a:cubicBezTo>
                    <a:cubicBezTo>
                      <a:pt x="728" y="98"/>
                      <a:pt x="746" y="112"/>
                      <a:pt x="765" y="133"/>
                    </a:cubicBezTo>
                    <a:cubicBezTo>
                      <a:pt x="786" y="156"/>
                      <a:pt x="812" y="172"/>
                      <a:pt x="793" y="215"/>
                    </a:cubicBezTo>
                    <a:cubicBezTo>
                      <a:pt x="762" y="287"/>
                      <a:pt x="787" y="351"/>
                      <a:pt x="859" y="380"/>
                    </a:cubicBezTo>
                    <a:cubicBezTo>
                      <a:pt x="902" y="397"/>
                      <a:pt x="897" y="425"/>
                      <a:pt x="898" y="456"/>
                    </a:cubicBezTo>
                    <a:cubicBezTo>
                      <a:pt x="899" y="486"/>
                      <a:pt x="897" y="507"/>
                      <a:pt x="861" y="522"/>
                    </a:cubicBezTo>
                    <a:cubicBezTo>
                      <a:pt x="787" y="552"/>
                      <a:pt x="769" y="612"/>
                      <a:pt x="792" y="692"/>
                    </a:cubicBezTo>
                    <a:cubicBezTo>
                      <a:pt x="797" y="712"/>
                      <a:pt x="787" y="743"/>
                      <a:pt x="773" y="758"/>
                    </a:cubicBezTo>
                    <a:cubicBezTo>
                      <a:pt x="757" y="776"/>
                      <a:pt x="726" y="795"/>
                      <a:pt x="706" y="791"/>
                    </a:cubicBezTo>
                    <a:cubicBezTo>
                      <a:pt x="597" y="766"/>
                      <a:pt x="555" y="785"/>
                      <a:pt x="512" y="897"/>
                    </a:cubicBezTo>
                    <a:close/>
                    <a:moveTo>
                      <a:pt x="453" y="721"/>
                    </a:moveTo>
                    <a:cubicBezTo>
                      <a:pt x="597" y="720"/>
                      <a:pt x="722" y="595"/>
                      <a:pt x="722" y="452"/>
                    </a:cubicBezTo>
                    <a:cubicBezTo>
                      <a:pt x="722" y="303"/>
                      <a:pt x="598" y="182"/>
                      <a:pt x="448" y="184"/>
                    </a:cubicBezTo>
                    <a:cubicBezTo>
                      <a:pt x="301" y="186"/>
                      <a:pt x="180" y="309"/>
                      <a:pt x="182" y="454"/>
                    </a:cubicBezTo>
                    <a:cubicBezTo>
                      <a:pt x="183" y="597"/>
                      <a:pt x="310" y="722"/>
                      <a:pt x="453" y="721"/>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67229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73A3C"/>
                  </a:solidFill>
                  <a:effectLst/>
                  <a:uLnTx/>
                  <a:uFillTx/>
                  <a:latin typeface="Segoe UI"/>
                  <a:ea typeface="+mn-ea"/>
                  <a:cs typeface="+mn-cs"/>
                </a:endParaRPr>
              </a:p>
            </p:txBody>
          </p:sp>
          <p:sp>
            <p:nvSpPr>
              <p:cNvPr id="40" name="Freeform 71">
                <a:extLst>
                  <a:ext uri="{FF2B5EF4-FFF2-40B4-BE49-F238E27FC236}">
                    <a16:creationId xmlns:a16="http://schemas.microsoft.com/office/drawing/2014/main" id="{EC2AC5DC-51E3-CB52-BE90-CE1C10B2BC9D}"/>
                  </a:ext>
                </a:extLst>
              </p:cNvPr>
              <p:cNvSpPr>
                <a:spLocks noEditPoints="1"/>
              </p:cNvSpPr>
              <p:nvPr/>
            </p:nvSpPr>
            <p:spPr bwMode="auto">
              <a:xfrm>
                <a:off x="4076854" y="5761368"/>
                <a:ext cx="298802" cy="299926"/>
              </a:xfrm>
              <a:custGeom>
                <a:avLst/>
                <a:gdLst>
                  <a:gd name="T0" fmla="*/ 373 w 374"/>
                  <a:gd name="T1" fmla="*/ 185 h 375"/>
                  <a:gd name="T2" fmla="*/ 189 w 374"/>
                  <a:gd name="T3" fmla="*/ 374 h 375"/>
                  <a:gd name="T4" fmla="*/ 1 w 374"/>
                  <a:gd name="T5" fmla="*/ 190 h 375"/>
                  <a:gd name="T6" fmla="*/ 185 w 374"/>
                  <a:gd name="T7" fmla="*/ 2 h 375"/>
                  <a:gd name="T8" fmla="*/ 373 w 374"/>
                  <a:gd name="T9" fmla="*/ 185 h 375"/>
                  <a:gd name="T10" fmla="*/ 185 w 374"/>
                  <a:gd name="T11" fmla="*/ 280 h 375"/>
                  <a:gd name="T12" fmla="*/ 280 w 374"/>
                  <a:gd name="T13" fmla="*/ 189 h 375"/>
                  <a:gd name="T14" fmla="*/ 189 w 374"/>
                  <a:gd name="T15" fmla="*/ 94 h 375"/>
                  <a:gd name="T16" fmla="*/ 94 w 374"/>
                  <a:gd name="T17" fmla="*/ 185 h 375"/>
                  <a:gd name="T18" fmla="*/ 185 w 374"/>
                  <a:gd name="T19" fmla="*/ 28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4" h="375">
                    <a:moveTo>
                      <a:pt x="373" y="185"/>
                    </a:moveTo>
                    <a:cubicBezTo>
                      <a:pt x="374" y="288"/>
                      <a:pt x="292" y="372"/>
                      <a:pt x="189" y="374"/>
                    </a:cubicBezTo>
                    <a:cubicBezTo>
                      <a:pt x="88" y="375"/>
                      <a:pt x="2" y="292"/>
                      <a:pt x="1" y="190"/>
                    </a:cubicBezTo>
                    <a:cubicBezTo>
                      <a:pt x="0" y="86"/>
                      <a:pt x="81" y="3"/>
                      <a:pt x="185" y="2"/>
                    </a:cubicBezTo>
                    <a:cubicBezTo>
                      <a:pt x="288" y="0"/>
                      <a:pt x="371" y="82"/>
                      <a:pt x="373" y="185"/>
                    </a:cubicBezTo>
                    <a:close/>
                    <a:moveTo>
                      <a:pt x="185" y="280"/>
                    </a:moveTo>
                    <a:cubicBezTo>
                      <a:pt x="236" y="281"/>
                      <a:pt x="279" y="240"/>
                      <a:pt x="280" y="189"/>
                    </a:cubicBezTo>
                    <a:cubicBezTo>
                      <a:pt x="281" y="138"/>
                      <a:pt x="240" y="95"/>
                      <a:pt x="189" y="94"/>
                    </a:cubicBezTo>
                    <a:cubicBezTo>
                      <a:pt x="139" y="93"/>
                      <a:pt x="96" y="134"/>
                      <a:pt x="94" y="185"/>
                    </a:cubicBezTo>
                    <a:cubicBezTo>
                      <a:pt x="93" y="237"/>
                      <a:pt x="134" y="279"/>
                      <a:pt x="185" y="280"/>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67229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73A3C"/>
                  </a:solidFill>
                  <a:effectLst/>
                  <a:uLnTx/>
                  <a:uFillTx/>
                  <a:latin typeface="Segoe UI"/>
                  <a:ea typeface="+mn-ea"/>
                  <a:cs typeface="+mn-cs"/>
                </a:endParaRPr>
              </a:p>
            </p:txBody>
          </p:sp>
          <p:grpSp>
            <p:nvGrpSpPr>
              <p:cNvPr id="41" name="Group 40">
                <a:extLst>
                  <a:ext uri="{FF2B5EF4-FFF2-40B4-BE49-F238E27FC236}">
                    <a16:creationId xmlns:a16="http://schemas.microsoft.com/office/drawing/2014/main" id="{BFF24FF5-E252-1C20-672B-C0CEE85313FD}"/>
                  </a:ext>
                </a:extLst>
              </p:cNvPr>
              <p:cNvGrpSpPr/>
              <p:nvPr/>
            </p:nvGrpSpPr>
            <p:grpSpPr>
              <a:xfrm>
                <a:off x="3447812" y="5350946"/>
                <a:ext cx="471785" cy="489350"/>
                <a:chOff x="3447812" y="5350946"/>
                <a:chExt cx="471785" cy="489350"/>
              </a:xfrm>
              <a:grpFill/>
            </p:grpSpPr>
            <p:sp>
              <p:nvSpPr>
                <p:cNvPr id="42" name="Freeform 69">
                  <a:extLst>
                    <a:ext uri="{FF2B5EF4-FFF2-40B4-BE49-F238E27FC236}">
                      <a16:creationId xmlns:a16="http://schemas.microsoft.com/office/drawing/2014/main" id="{81FC2BDF-994C-DBB5-AE0D-B6BC8E89C349}"/>
                    </a:ext>
                  </a:extLst>
                </p:cNvPr>
                <p:cNvSpPr>
                  <a:spLocks noEditPoints="1"/>
                </p:cNvSpPr>
                <p:nvPr/>
              </p:nvSpPr>
              <p:spPr bwMode="auto">
                <a:xfrm>
                  <a:off x="3447812" y="5350946"/>
                  <a:ext cx="471785" cy="489350"/>
                </a:xfrm>
                <a:custGeom>
                  <a:avLst/>
                  <a:gdLst>
                    <a:gd name="T0" fmla="*/ 542 w 595"/>
                    <a:gd name="T1" fmla="*/ 120 h 611"/>
                    <a:gd name="T2" fmla="*/ 587 w 595"/>
                    <a:gd name="T3" fmla="*/ 268 h 611"/>
                    <a:gd name="T4" fmla="*/ 574 w 595"/>
                    <a:gd name="T5" fmla="*/ 347 h 611"/>
                    <a:gd name="T6" fmla="*/ 528 w 595"/>
                    <a:gd name="T7" fmla="*/ 460 h 611"/>
                    <a:gd name="T8" fmla="*/ 461 w 595"/>
                    <a:gd name="T9" fmla="*/ 525 h 611"/>
                    <a:gd name="T10" fmla="*/ 355 w 595"/>
                    <a:gd name="T11" fmla="*/ 572 h 611"/>
                    <a:gd name="T12" fmla="*/ 256 w 595"/>
                    <a:gd name="T13" fmla="*/ 570 h 611"/>
                    <a:gd name="T14" fmla="*/ 150 w 595"/>
                    <a:gd name="T15" fmla="*/ 526 h 611"/>
                    <a:gd name="T16" fmla="*/ 84 w 595"/>
                    <a:gd name="T17" fmla="*/ 459 h 611"/>
                    <a:gd name="T18" fmla="*/ 41 w 595"/>
                    <a:gd name="T19" fmla="*/ 351 h 611"/>
                    <a:gd name="T20" fmla="*/ 40 w 595"/>
                    <a:gd name="T21" fmla="*/ 258 h 611"/>
                    <a:gd name="T22" fmla="*/ 84 w 595"/>
                    <a:gd name="T23" fmla="*/ 151 h 611"/>
                    <a:gd name="T24" fmla="*/ 149 w 595"/>
                    <a:gd name="T25" fmla="*/ 85 h 611"/>
                    <a:gd name="T26" fmla="*/ 256 w 595"/>
                    <a:gd name="T27" fmla="*/ 40 h 611"/>
                    <a:gd name="T28" fmla="*/ 356 w 595"/>
                    <a:gd name="T29" fmla="*/ 40 h 611"/>
                    <a:gd name="T30" fmla="*/ 469 w 595"/>
                    <a:gd name="T31" fmla="*/ 85 h 611"/>
                    <a:gd name="T32" fmla="*/ 542 w 595"/>
                    <a:gd name="T33" fmla="*/ 120 h 611"/>
                    <a:gd name="T34" fmla="*/ 303 w 595"/>
                    <a:gd name="T35" fmla="*/ 480 h 611"/>
                    <a:gd name="T36" fmla="*/ 483 w 595"/>
                    <a:gd name="T37" fmla="*/ 309 h 611"/>
                    <a:gd name="T38" fmla="*/ 306 w 595"/>
                    <a:gd name="T39" fmla="*/ 128 h 611"/>
                    <a:gd name="T40" fmla="*/ 131 w 595"/>
                    <a:gd name="T41" fmla="*/ 303 h 611"/>
                    <a:gd name="T42" fmla="*/ 303 w 595"/>
                    <a:gd name="T43" fmla="*/ 480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5" h="611">
                      <a:moveTo>
                        <a:pt x="542" y="120"/>
                      </a:moveTo>
                      <a:cubicBezTo>
                        <a:pt x="507" y="197"/>
                        <a:pt x="528" y="237"/>
                        <a:pt x="587" y="268"/>
                      </a:cubicBezTo>
                      <a:cubicBezTo>
                        <a:pt x="595" y="273"/>
                        <a:pt x="590" y="335"/>
                        <a:pt x="574" y="347"/>
                      </a:cubicBezTo>
                      <a:cubicBezTo>
                        <a:pt x="533" y="378"/>
                        <a:pt x="514" y="408"/>
                        <a:pt x="528" y="460"/>
                      </a:cubicBezTo>
                      <a:cubicBezTo>
                        <a:pt x="541" y="503"/>
                        <a:pt x="507" y="536"/>
                        <a:pt x="461" y="525"/>
                      </a:cubicBezTo>
                      <a:cubicBezTo>
                        <a:pt x="412" y="512"/>
                        <a:pt x="380" y="529"/>
                        <a:pt x="355" y="572"/>
                      </a:cubicBezTo>
                      <a:cubicBezTo>
                        <a:pt x="333" y="611"/>
                        <a:pt x="280" y="610"/>
                        <a:pt x="256" y="570"/>
                      </a:cubicBezTo>
                      <a:cubicBezTo>
                        <a:pt x="231" y="527"/>
                        <a:pt x="198" y="512"/>
                        <a:pt x="150" y="526"/>
                      </a:cubicBezTo>
                      <a:cubicBezTo>
                        <a:pt x="106" y="537"/>
                        <a:pt x="72" y="502"/>
                        <a:pt x="84" y="459"/>
                      </a:cubicBezTo>
                      <a:cubicBezTo>
                        <a:pt x="97" y="411"/>
                        <a:pt x="84" y="377"/>
                        <a:pt x="41" y="351"/>
                      </a:cubicBezTo>
                      <a:cubicBezTo>
                        <a:pt x="0" y="326"/>
                        <a:pt x="0" y="283"/>
                        <a:pt x="40" y="258"/>
                      </a:cubicBezTo>
                      <a:cubicBezTo>
                        <a:pt x="83" y="233"/>
                        <a:pt x="97" y="199"/>
                        <a:pt x="84" y="151"/>
                      </a:cubicBezTo>
                      <a:cubicBezTo>
                        <a:pt x="72" y="108"/>
                        <a:pt x="106" y="74"/>
                        <a:pt x="149" y="85"/>
                      </a:cubicBezTo>
                      <a:cubicBezTo>
                        <a:pt x="198" y="97"/>
                        <a:pt x="231" y="83"/>
                        <a:pt x="256" y="40"/>
                      </a:cubicBezTo>
                      <a:cubicBezTo>
                        <a:pt x="280" y="0"/>
                        <a:pt x="332" y="1"/>
                        <a:pt x="356" y="40"/>
                      </a:cubicBezTo>
                      <a:cubicBezTo>
                        <a:pt x="383" y="84"/>
                        <a:pt x="417" y="95"/>
                        <a:pt x="469" y="85"/>
                      </a:cubicBezTo>
                      <a:cubicBezTo>
                        <a:pt x="491" y="81"/>
                        <a:pt x="519" y="108"/>
                        <a:pt x="542" y="120"/>
                      </a:cubicBezTo>
                      <a:close/>
                      <a:moveTo>
                        <a:pt x="303" y="480"/>
                      </a:moveTo>
                      <a:cubicBezTo>
                        <a:pt x="398" y="482"/>
                        <a:pt x="479" y="404"/>
                        <a:pt x="483" y="309"/>
                      </a:cubicBezTo>
                      <a:cubicBezTo>
                        <a:pt x="487" y="216"/>
                        <a:pt x="401" y="128"/>
                        <a:pt x="306" y="128"/>
                      </a:cubicBezTo>
                      <a:cubicBezTo>
                        <a:pt x="212" y="128"/>
                        <a:pt x="131" y="208"/>
                        <a:pt x="131" y="303"/>
                      </a:cubicBezTo>
                      <a:cubicBezTo>
                        <a:pt x="130" y="398"/>
                        <a:pt x="208" y="479"/>
                        <a:pt x="303" y="480"/>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67229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73A3C"/>
                    </a:solidFill>
                    <a:effectLst/>
                    <a:uLnTx/>
                    <a:uFillTx/>
                    <a:latin typeface="Segoe UI"/>
                    <a:ea typeface="+mn-ea"/>
                    <a:cs typeface="+mn-cs"/>
                  </a:endParaRPr>
                </a:p>
              </p:txBody>
            </p:sp>
            <p:sp>
              <p:nvSpPr>
                <p:cNvPr id="43" name="Freeform 71">
                  <a:extLst>
                    <a:ext uri="{FF2B5EF4-FFF2-40B4-BE49-F238E27FC236}">
                      <a16:creationId xmlns:a16="http://schemas.microsoft.com/office/drawing/2014/main" id="{9CACF3C8-FE55-5D09-F876-FCB36BC97B59}"/>
                    </a:ext>
                  </a:extLst>
                </p:cNvPr>
                <p:cNvSpPr>
                  <a:spLocks noEditPoints="1"/>
                </p:cNvSpPr>
                <p:nvPr/>
              </p:nvSpPr>
              <p:spPr bwMode="auto">
                <a:xfrm>
                  <a:off x="3584411" y="5490218"/>
                  <a:ext cx="210017" cy="210807"/>
                </a:xfrm>
                <a:custGeom>
                  <a:avLst/>
                  <a:gdLst>
                    <a:gd name="T0" fmla="*/ 373 w 374"/>
                    <a:gd name="T1" fmla="*/ 185 h 375"/>
                    <a:gd name="T2" fmla="*/ 189 w 374"/>
                    <a:gd name="T3" fmla="*/ 374 h 375"/>
                    <a:gd name="T4" fmla="*/ 1 w 374"/>
                    <a:gd name="T5" fmla="*/ 190 h 375"/>
                    <a:gd name="T6" fmla="*/ 185 w 374"/>
                    <a:gd name="T7" fmla="*/ 2 h 375"/>
                    <a:gd name="T8" fmla="*/ 373 w 374"/>
                    <a:gd name="T9" fmla="*/ 185 h 375"/>
                    <a:gd name="T10" fmla="*/ 185 w 374"/>
                    <a:gd name="T11" fmla="*/ 280 h 375"/>
                    <a:gd name="T12" fmla="*/ 280 w 374"/>
                    <a:gd name="T13" fmla="*/ 189 h 375"/>
                    <a:gd name="T14" fmla="*/ 189 w 374"/>
                    <a:gd name="T15" fmla="*/ 94 h 375"/>
                    <a:gd name="T16" fmla="*/ 94 w 374"/>
                    <a:gd name="T17" fmla="*/ 185 h 375"/>
                    <a:gd name="T18" fmla="*/ 185 w 374"/>
                    <a:gd name="T19" fmla="*/ 28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4" h="375">
                      <a:moveTo>
                        <a:pt x="373" y="185"/>
                      </a:moveTo>
                      <a:cubicBezTo>
                        <a:pt x="374" y="288"/>
                        <a:pt x="292" y="372"/>
                        <a:pt x="189" y="374"/>
                      </a:cubicBezTo>
                      <a:cubicBezTo>
                        <a:pt x="88" y="375"/>
                        <a:pt x="2" y="292"/>
                        <a:pt x="1" y="190"/>
                      </a:cubicBezTo>
                      <a:cubicBezTo>
                        <a:pt x="0" y="86"/>
                        <a:pt x="81" y="3"/>
                        <a:pt x="185" y="2"/>
                      </a:cubicBezTo>
                      <a:cubicBezTo>
                        <a:pt x="288" y="0"/>
                        <a:pt x="371" y="82"/>
                        <a:pt x="373" y="185"/>
                      </a:cubicBezTo>
                      <a:close/>
                      <a:moveTo>
                        <a:pt x="185" y="280"/>
                      </a:moveTo>
                      <a:cubicBezTo>
                        <a:pt x="236" y="281"/>
                        <a:pt x="279" y="240"/>
                        <a:pt x="280" y="189"/>
                      </a:cubicBezTo>
                      <a:cubicBezTo>
                        <a:pt x="281" y="138"/>
                        <a:pt x="240" y="95"/>
                        <a:pt x="189" y="94"/>
                      </a:cubicBezTo>
                      <a:cubicBezTo>
                        <a:pt x="139" y="93"/>
                        <a:pt x="96" y="134"/>
                        <a:pt x="94" y="185"/>
                      </a:cubicBezTo>
                      <a:cubicBezTo>
                        <a:pt x="93" y="237"/>
                        <a:pt x="134" y="279"/>
                        <a:pt x="185" y="280"/>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67229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73A3C"/>
                    </a:solidFill>
                    <a:effectLst/>
                    <a:uLnTx/>
                    <a:uFillTx/>
                    <a:latin typeface="Segoe UI"/>
                    <a:ea typeface="+mn-ea"/>
                    <a:cs typeface="+mn-cs"/>
                  </a:endParaRPr>
                </a:p>
              </p:txBody>
            </p:sp>
          </p:grpSp>
        </p:grpSp>
      </p:grpSp>
      <p:sp>
        <p:nvSpPr>
          <p:cNvPr id="10" name="TextBox 9">
            <a:extLst>
              <a:ext uri="{FF2B5EF4-FFF2-40B4-BE49-F238E27FC236}">
                <a16:creationId xmlns:a16="http://schemas.microsoft.com/office/drawing/2014/main" id="{0A9F6214-8BE4-B2E2-0A2C-778F3472894A}"/>
              </a:ext>
            </a:extLst>
          </p:cNvPr>
          <p:cNvSpPr txBox="1"/>
          <p:nvPr/>
        </p:nvSpPr>
        <p:spPr>
          <a:xfrm>
            <a:off x="5860137" y="1536585"/>
            <a:ext cx="4693556" cy="553998"/>
          </a:xfrm>
          <a:prstGeom prst="rect">
            <a:avLst/>
          </a:prstGeom>
          <a:noFill/>
        </p:spPr>
        <p:txBody>
          <a:bodyPr wrap="square" lIns="0" tIns="0" rIns="0" bIns="0">
            <a:spAutoFit/>
          </a:bodyPr>
          <a:lstStyle/>
          <a:p>
            <a:pPr marL="7701" marR="3081" lvl="0" indent="0" algn="l" defTabSz="914367" rtl="0" eaLnBrk="1" fontAlgn="auto" latinLnBrk="0" hangingPunct="1">
              <a:lnSpc>
                <a:spcPct val="100000"/>
              </a:lnSpc>
              <a:spcBef>
                <a:spcPts val="1137"/>
              </a:spcBef>
              <a:spcAft>
                <a:spcPts val="0"/>
              </a:spcAft>
              <a:buClrTx/>
              <a:buSzTx/>
              <a:buFontTx/>
              <a:buNone/>
              <a:tabLst/>
              <a:defRPr/>
            </a:pPr>
            <a:r>
              <a:rPr kumimoji="0" lang="en-US" sz="1800" b="0" i="0" u="none" strike="noStrike" kern="1200" cap="none" spc="0" normalizeH="0" baseline="0" noProof="0">
                <a:ln>
                  <a:noFill/>
                </a:ln>
                <a:solidFill>
                  <a:schemeClr val="accent4"/>
                </a:solidFill>
                <a:effectLst/>
                <a:uLnTx/>
                <a:uFillTx/>
                <a:latin typeface="Segoe UI Semibold"/>
                <a:ea typeface="+mn-ea"/>
                <a:cs typeface="Segoe Pro"/>
              </a:rPr>
              <a:t>Deploy your virtual infrastructure </a:t>
            </a:r>
            <a:r>
              <a:rPr kumimoji="0" lang="en-US" sz="1800" b="0" i="0" u="none" strike="noStrike" kern="1200" cap="none" spc="0" normalizeH="0" baseline="0" noProof="0">
                <a:ln>
                  <a:noFill/>
                </a:ln>
                <a:solidFill>
                  <a:srgbClr val="000000"/>
                </a:solidFill>
                <a:effectLst/>
                <a:uLnTx/>
                <a:uFillTx/>
                <a:latin typeface="Segoe UI"/>
                <a:ea typeface="+mn-ea"/>
                <a:cs typeface="Segoe Pro"/>
              </a:rPr>
              <a:t>in Azure Datacenters around the world </a:t>
            </a:r>
          </a:p>
        </p:txBody>
      </p:sp>
      <p:grpSp>
        <p:nvGrpSpPr>
          <p:cNvPr id="44" name="Group 43" descr="Icon for Azure Active Directory and Multi-Factor Authentication">
            <a:extLst>
              <a:ext uri="{FF2B5EF4-FFF2-40B4-BE49-F238E27FC236}">
                <a16:creationId xmlns:a16="http://schemas.microsoft.com/office/drawing/2014/main" id="{F364830D-F9DA-FAB6-6B39-10E1A65286B1}"/>
              </a:ext>
            </a:extLst>
          </p:cNvPr>
          <p:cNvGrpSpPr/>
          <p:nvPr/>
        </p:nvGrpSpPr>
        <p:grpSpPr>
          <a:xfrm>
            <a:off x="4789749" y="2938842"/>
            <a:ext cx="518552" cy="556754"/>
            <a:chOff x="6481479" y="5567956"/>
            <a:chExt cx="394303" cy="423355"/>
          </a:xfrm>
          <a:solidFill>
            <a:schemeClr val="accent4"/>
          </a:solidFill>
        </p:grpSpPr>
        <p:sp>
          <p:nvSpPr>
            <p:cNvPr id="45" name="Oval 1124">
              <a:extLst>
                <a:ext uri="{FF2B5EF4-FFF2-40B4-BE49-F238E27FC236}">
                  <a16:creationId xmlns:a16="http://schemas.microsoft.com/office/drawing/2014/main" id="{66560037-7B9D-8F44-5A9B-A9878B160ADA}"/>
                </a:ext>
              </a:extLst>
            </p:cNvPr>
            <p:cNvSpPr>
              <a:spLocks noChangeArrowheads="1"/>
            </p:cNvSpPr>
            <p:nvPr/>
          </p:nvSpPr>
          <p:spPr bwMode="auto">
            <a:xfrm>
              <a:off x="6610148" y="5725676"/>
              <a:ext cx="132817" cy="132817"/>
            </a:xfrm>
            <a:prstGeom prst="ellipse">
              <a:avLst/>
            </a:prstGeom>
            <a:grp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46" name="Freeform 1125">
              <a:extLst>
                <a:ext uri="{FF2B5EF4-FFF2-40B4-BE49-F238E27FC236}">
                  <a16:creationId xmlns:a16="http://schemas.microsoft.com/office/drawing/2014/main" id="{C97657BF-9E1A-C540-7594-9C091B87EAD2}"/>
                </a:ext>
              </a:extLst>
            </p:cNvPr>
            <p:cNvSpPr>
              <a:spLocks/>
            </p:cNvSpPr>
            <p:nvPr/>
          </p:nvSpPr>
          <p:spPr bwMode="auto">
            <a:xfrm>
              <a:off x="6564490" y="5875096"/>
              <a:ext cx="228281" cy="116215"/>
            </a:xfrm>
            <a:custGeom>
              <a:avLst/>
              <a:gdLst>
                <a:gd name="T0" fmla="*/ 35 w 69"/>
                <a:gd name="T1" fmla="*/ 0 h 35"/>
                <a:gd name="T2" fmla="*/ 0 w 69"/>
                <a:gd name="T3" fmla="*/ 35 h 35"/>
                <a:gd name="T4" fmla="*/ 69 w 69"/>
                <a:gd name="T5" fmla="*/ 35 h 35"/>
                <a:gd name="T6" fmla="*/ 35 w 69"/>
                <a:gd name="T7" fmla="*/ 0 h 35"/>
              </a:gdLst>
              <a:ahLst/>
              <a:cxnLst>
                <a:cxn ang="0">
                  <a:pos x="T0" y="T1"/>
                </a:cxn>
                <a:cxn ang="0">
                  <a:pos x="T2" y="T3"/>
                </a:cxn>
                <a:cxn ang="0">
                  <a:pos x="T4" y="T5"/>
                </a:cxn>
                <a:cxn ang="0">
                  <a:pos x="T6" y="T7"/>
                </a:cxn>
              </a:cxnLst>
              <a:rect l="0" t="0" r="r" b="b"/>
              <a:pathLst>
                <a:path w="69" h="35">
                  <a:moveTo>
                    <a:pt x="35" y="0"/>
                  </a:moveTo>
                  <a:cubicBezTo>
                    <a:pt x="16" y="0"/>
                    <a:pt x="0" y="16"/>
                    <a:pt x="0" y="35"/>
                  </a:cubicBezTo>
                  <a:cubicBezTo>
                    <a:pt x="69" y="35"/>
                    <a:pt x="69" y="35"/>
                    <a:pt x="69" y="35"/>
                  </a:cubicBezTo>
                  <a:cubicBezTo>
                    <a:pt x="69" y="16"/>
                    <a:pt x="54" y="0"/>
                    <a:pt x="35" y="0"/>
                  </a:cubicBezTo>
                  <a:close/>
                </a:path>
              </a:pathLst>
            </a:custGeom>
            <a:grp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47" name="Oval 1126">
              <a:extLst>
                <a:ext uri="{FF2B5EF4-FFF2-40B4-BE49-F238E27FC236}">
                  <a16:creationId xmlns:a16="http://schemas.microsoft.com/office/drawing/2014/main" id="{D3D744A9-4D77-78A9-DFDD-E11F52FB7014}"/>
                </a:ext>
              </a:extLst>
            </p:cNvPr>
            <p:cNvSpPr>
              <a:spLocks noChangeArrowheads="1"/>
            </p:cNvSpPr>
            <p:nvPr/>
          </p:nvSpPr>
          <p:spPr bwMode="auto">
            <a:xfrm>
              <a:off x="6772016" y="5609462"/>
              <a:ext cx="66410" cy="66410"/>
            </a:xfrm>
            <a:prstGeom prst="ellipse">
              <a:avLst/>
            </a:prstGeom>
            <a:grp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48" name="Oval 1127">
              <a:extLst>
                <a:ext uri="{FF2B5EF4-FFF2-40B4-BE49-F238E27FC236}">
                  <a16:creationId xmlns:a16="http://schemas.microsoft.com/office/drawing/2014/main" id="{A8B078A6-42F9-F87B-987F-ABD3EED33DE0}"/>
                </a:ext>
              </a:extLst>
            </p:cNvPr>
            <p:cNvSpPr>
              <a:spLocks noChangeArrowheads="1"/>
            </p:cNvSpPr>
            <p:nvPr/>
          </p:nvSpPr>
          <p:spPr bwMode="auto">
            <a:xfrm>
              <a:off x="6481479" y="5742279"/>
              <a:ext cx="37356" cy="37356"/>
            </a:xfrm>
            <a:prstGeom prst="ellipse">
              <a:avLst/>
            </a:prstGeom>
            <a:grp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49" name="Oval 1128">
              <a:extLst>
                <a:ext uri="{FF2B5EF4-FFF2-40B4-BE49-F238E27FC236}">
                  <a16:creationId xmlns:a16="http://schemas.microsoft.com/office/drawing/2014/main" id="{94CA7581-60DF-27A8-44A0-2306B25311CD}"/>
                </a:ext>
              </a:extLst>
            </p:cNvPr>
            <p:cNvSpPr>
              <a:spLocks noChangeArrowheads="1"/>
            </p:cNvSpPr>
            <p:nvPr/>
          </p:nvSpPr>
          <p:spPr bwMode="auto">
            <a:xfrm>
              <a:off x="6531285" y="5621912"/>
              <a:ext cx="53959" cy="53959"/>
            </a:xfrm>
            <a:prstGeom prst="ellipse">
              <a:avLst/>
            </a:prstGeom>
            <a:grp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50" name="Oval 1129">
              <a:extLst>
                <a:ext uri="{FF2B5EF4-FFF2-40B4-BE49-F238E27FC236}">
                  <a16:creationId xmlns:a16="http://schemas.microsoft.com/office/drawing/2014/main" id="{7BCF108E-B6ED-2F16-7001-2FD2A3ACCF7F}"/>
                </a:ext>
              </a:extLst>
            </p:cNvPr>
            <p:cNvSpPr>
              <a:spLocks noChangeArrowheads="1"/>
            </p:cNvSpPr>
            <p:nvPr/>
          </p:nvSpPr>
          <p:spPr bwMode="auto">
            <a:xfrm>
              <a:off x="6651652" y="5567956"/>
              <a:ext cx="53959" cy="53959"/>
            </a:xfrm>
            <a:prstGeom prst="ellipse">
              <a:avLst/>
            </a:prstGeom>
            <a:grp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51" name="Oval 1130">
              <a:extLst>
                <a:ext uri="{FF2B5EF4-FFF2-40B4-BE49-F238E27FC236}">
                  <a16:creationId xmlns:a16="http://schemas.microsoft.com/office/drawing/2014/main" id="{1176CF20-FC7B-4E41-2F28-9B992D0E0760}"/>
                </a:ext>
              </a:extLst>
            </p:cNvPr>
            <p:cNvSpPr>
              <a:spLocks noChangeArrowheads="1"/>
            </p:cNvSpPr>
            <p:nvPr/>
          </p:nvSpPr>
          <p:spPr bwMode="auto">
            <a:xfrm>
              <a:off x="6838426" y="5725676"/>
              <a:ext cx="37356" cy="41506"/>
            </a:xfrm>
            <a:prstGeom prst="ellipse">
              <a:avLst/>
            </a:prstGeom>
            <a:grp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52" name="Oval 1131">
              <a:extLst>
                <a:ext uri="{FF2B5EF4-FFF2-40B4-BE49-F238E27FC236}">
                  <a16:creationId xmlns:a16="http://schemas.microsoft.com/office/drawing/2014/main" id="{4FFD81C6-CAC9-610E-46ED-D00661930056}"/>
                </a:ext>
              </a:extLst>
            </p:cNvPr>
            <p:cNvSpPr>
              <a:spLocks noChangeArrowheads="1"/>
            </p:cNvSpPr>
            <p:nvPr/>
          </p:nvSpPr>
          <p:spPr bwMode="auto">
            <a:xfrm>
              <a:off x="6531285" y="5846042"/>
              <a:ext cx="29054" cy="24903"/>
            </a:xfrm>
            <a:prstGeom prst="ellipse">
              <a:avLst/>
            </a:prstGeom>
            <a:grp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53" name="Oval 1132">
              <a:extLst>
                <a:ext uri="{FF2B5EF4-FFF2-40B4-BE49-F238E27FC236}">
                  <a16:creationId xmlns:a16="http://schemas.microsoft.com/office/drawing/2014/main" id="{3A43EE7A-F5E7-3736-9175-FC1C65400290}"/>
                </a:ext>
              </a:extLst>
            </p:cNvPr>
            <p:cNvSpPr>
              <a:spLocks noChangeArrowheads="1"/>
            </p:cNvSpPr>
            <p:nvPr/>
          </p:nvSpPr>
          <p:spPr bwMode="auto">
            <a:xfrm>
              <a:off x="6796920" y="5846042"/>
              <a:ext cx="24903" cy="24903"/>
            </a:xfrm>
            <a:prstGeom prst="ellipse">
              <a:avLst/>
            </a:prstGeom>
            <a:grp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sp>
        <p:nvSpPr>
          <p:cNvPr id="11" name="TextBox 10">
            <a:extLst>
              <a:ext uri="{FF2B5EF4-FFF2-40B4-BE49-F238E27FC236}">
                <a16:creationId xmlns:a16="http://schemas.microsoft.com/office/drawing/2014/main" id="{2464DC58-4251-4638-F1D4-660C4E36F18C}"/>
              </a:ext>
            </a:extLst>
          </p:cNvPr>
          <p:cNvSpPr txBox="1"/>
          <p:nvPr/>
        </p:nvSpPr>
        <p:spPr>
          <a:xfrm>
            <a:off x="5860137" y="2938415"/>
            <a:ext cx="4693556" cy="553998"/>
          </a:xfrm>
          <a:prstGeom prst="rect">
            <a:avLst/>
          </a:prstGeom>
          <a:noFill/>
        </p:spPr>
        <p:txBody>
          <a:bodyPr wrap="square" lIns="0" tIns="0" rIns="0" bIns="0">
            <a:spAutoFit/>
          </a:bodyPr>
          <a:lstStyle/>
          <a:p>
            <a:pPr marL="7701" marR="3081" lvl="0" indent="0" algn="l" defTabSz="914367" rtl="0" eaLnBrk="1" fontAlgn="auto" latinLnBrk="0" hangingPunct="1">
              <a:lnSpc>
                <a:spcPct val="100000"/>
              </a:lnSpc>
              <a:spcBef>
                <a:spcPts val="1137"/>
              </a:spcBef>
              <a:spcAft>
                <a:spcPts val="0"/>
              </a:spcAft>
              <a:buClrTx/>
              <a:buSzTx/>
              <a:buFontTx/>
              <a:buNone/>
              <a:tabLst/>
              <a:defRPr/>
            </a:pPr>
            <a:r>
              <a:rPr kumimoji="0" lang="en-US" sz="1800" b="0" i="0" u="none" strike="noStrike" kern="1200" cap="none" spc="0" normalizeH="0" baseline="0" noProof="0">
                <a:ln>
                  <a:noFill/>
                </a:ln>
                <a:solidFill>
                  <a:schemeClr val="accent4"/>
                </a:solidFill>
                <a:effectLst/>
                <a:uLnTx/>
                <a:uFillTx/>
                <a:latin typeface="Segoe UI Semibold"/>
                <a:ea typeface="+mn-ea"/>
                <a:cs typeface="Segoe Pro"/>
              </a:rPr>
              <a:t>Use Azure Active Directory </a:t>
            </a:r>
            <a:r>
              <a:rPr kumimoji="0" lang="en-US" sz="1800" b="0" i="0" u="none" strike="noStrike" kern="1200" cap="none" spc="0" normalizeH="0" baseline="0" noProof="0">
                <a:ln>
                  <a:noFill/>
                </a:ln>
                <a:solidFill>
                  <a:srgbClr val="000000"/>
                </a:solidFill>
                <a:effectLst/>
                <a:uLnTx/>
                <a:uFillTx/>
                <a:latin typeface="Segoe UI"/>
                <a:ea typeface="+mn-ea"/>
                <a:cs typeface="Segoe Pro"/>
              </a:rPr>
              <a:t>and Multi-Factor Authentication to secure your virtual desktops</a:t>
            </a:r>
          </a:p>
        </p:txBody>
      </p:sp>
      <p:grpSp>
        <p:nvGrpSpPr>
          <p:cNvPr id="54" name="Group 53" descr="Icon for management customization">
            <a:extLst>
              <a:ext uri="{FF2B5EF4-FFF2-40B4-BE49-F238E27FC236}">
                <a16:creationId xmlns:a16="http://schemas.microsoft.com/office/drawing/2014/main" id="{F6F7A470-47EC-5131-7539-9EB99FC012A7}"/>
              </a:ext>
            </a:extLst>
          </p:cNvPr>
          <p:cNvGrpSpPr/>
          <p:nvPr/>
        </p:nvGrpSpPr>
        <p:grpSpPr>
          <a:xfrm>
            <a:off x="4793794" y="4321131"/>
            <a:ext cx="510460" cy="510464"/>
            <a:chOff x="8448274" y="942706"/>
            <a:chExt cx="634216" cy="634216"/>
          </a:xfrm>
          <a:solidFill>
            <a:schemeClr val="accent4"/>
          </a:solidFill>
        </p:grpSpPr>
        <p:sp>
          <p:nvSpPr>
            <p:cNvPr id="55" name="Freeform: Shape 54">
              <a:extLst>
                <a:ext uri="{FF2B5EF4-FFF2-40B4-BE49-F238E27FC236}">
                  <a16:creationId xmlns:a16="http://schemas.microsoft.com/office/drawing/2014/main" id="{E86858FF-C969-9302-F107-9A10C29166CE}"/>
                </a:ext>
                <a:ext uri="{C183D7F6-B498-43B3-948B-1728B52AA6E4}">
                  <adec:decorative xmlns:adec="http://schemas.microsoft.com/office/drawing/2017/decorative" val="1"/>
                </a:ext>
              </a:extLst>
            </p:cNvPr>
            <p:cNvSpPr/>
            <p:nvPr/>
          </p:nvSpPr>
          <p:spPr>
            <a:xfrm>
              <a:off x="8651628" y="1170259"/>
              <a:ext cx="238372" cy="200424"/>
            </a:xfrm>
            <a:custGeom>
              <a:avLst/>
              <a:gdLst>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201939 w 1065307"/>
                <a:gd name="connsiteY5" fmla="*/ 524193 h 895726"/>
                <a:gd name="connsiteX6" fmla="*/ 281349 w 1065307"/>
                <a:gd name="connsiteY6" fmla="*/ 524193 h 895726"/>
                <a:gd name="connsiteX7" fmla="*/ 306835 w 1065307"/>
                <a:gd name="connsiteY7" fmla="*/ 508437 h 895726"/>
                <a:gd name="connsiteX8" fmla="*/ 354481 w 1065307"/>
                <a:gd name="connsiteY8" fmla="*/ 382761 h 895726"/>
                <a:gd name="connsiteX9" fmla="*/ 357805 w 1065307"/>
                <a:gd name="connsiteY9" fmla="*/ 650235 h 895726"/>
                <a:gd name="connsiteX10" fmla="*/ 415054 w 1065307"/>
                <a:gd name="connsiteY10" fmla="*/ 735241 h 895726"/>
                <a:gd name="connsiteX11" fmla="*/ 475259 w 1065307"/>
                <a:gd name="connsiteY11" fmla="*/ 716188 h 895726"/>
                <a:gd name="connsiteX12" fmla="*/ 570552 w 1065307"/>
                <a:gd name="connsiteY12" fmla="*/ 524193 h 895726"/>
                <a:gd name="connsiteX13" fmla="*/ 875267 w 1065307"/>
                <a:gd name="connsiteY13" fmla="*/ 524193 h 895726"/>
                <a:gd name="connsiteX14" fmla="*/ 868988 w 1065307"/>
                <a:gd name="connsiteY14" fmla="*/ 451645 h 895726"/>
                <a:gd name="connsiteX15" fmla="*/ 849781 w 1065307"/>
                <a:gd name="connsiteY15" fmla="*/ 432592 h 895726"/>
                <a:gd name="connsiteX16" fmla="*/ 510347 w 1065307"/>
                <a:gd name="connsiteY16" fmla="*/ 435889 h 895726"/>
                <a:gd name="connsiteX17" fmla="*/ 484862 w 1065307"/>
                <a:gd name="connsiteY17" fmla="*/ 467400 h 895726"/>
                <a:gd name="connsiteX18" fmla="*/ 446819 w 1065307"/>
                <a:gd name="connsiteY18" fmla="*/ 577687 h 895726"/>
                <a:gd name="connsiteX19" fmla="*/ 443495 w 1065307"/>
                <a:gd name="connsiteY19" fmla="*/ 247190 h 895726"/>
                <a:gd name="connsiteX20" fmla="*/ 399172 w 1065307"/>
                <a:gd name="connsiteY20" fmla="*/ 177940 h 895726"/>
                <a:gd name="connsiteX21" fmla="*/ 335644 w 1065307"/>
                <a:gd name="connsiteY21" fmla="*/ 209451 h 895726"/>
                <a:gd name="connsiteX22" fmla="*/ 227793 w 1065307"/>
                <a:gd name="connsiteY22" fmla="*/ 432958 h 895726"/>
                <a:gd name="connsiteX23" fmla="*/ 170544 w 1065307"/>
                <a:gd name="connsiteY23" fmla="*/ 432958 h 895726"/>
                <a:gd name="connsiteX24" fmla="*/ 59369 w 1065307"/>
                <a:gd name="connsiteY24" fmla="*/ 436256 h 895726"/>
                <a:gd name="connsiteX25" fmla="*/ 71927 w 1065307"/>
                <a:gd name="connsiteY25" fmla="*/ 64722 h 895726"/>
                <a:gd name="connsiteX26" fmla="*/ 222281 w 1065307"/>
                <a:gd name="connsiteY26" fmla="*/ 5 h 89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65307" h="895726">
                  <a:moveTo>
                    <a:pt x="222281" y="5"/>
                  </a:moveTo>
                  <a:cubicBezTo>
                    <a:pt x="318666" y="-653"/>
                    <a:pt x="431029" y="57943"/>
                    <a:pt x="532139" y="177940"/>
                  </a:cubicBezTo>
                  <a:cubicBezTo>
                    <a:pt x="659196" y="-1231"/>
                    <a:pt x="878221" y="-48497"/>
                    <a:pt x="986072" y="64722"/>
                  </a:cubicBezTo>
                  <a:cubicBezTo>
                    <a:pt x="1284508" y="385692"/>
                    <a:pt x="652917" y="845528"/>
                    <a:pt x="525491" y="895726"/>
                  </a:cubicBezTo>
                  <a:cubicBezTo>
                    <a:pt x="439801" y="867513"/>
                    <a:pt x="258819" y="716188"/>
                    <a:pt x="112925" y="524193"/>
                  </a:cubicBezTo>
                  <a:lnTo>
                    <a:pt x="201939" y="524193"/>
                  </a:lnTo>
                  <a:lnTo>
                    <a:pt x="281349" y="524193"/>
                  </a:lnTo>
                  <a:cubicBezTo>
                    <a:pt x="290952" y="520895"/>
                    <a:pt x="303510" y="517964"/>
                    <a:pt x="306835" y="508437"/>
                  </a:cubicBezTo>
                  <a:lnTo>
                    <a:pt x="354481" y="382761"/>
                  </a:lnTo>
                  <a:lnTo>
                    <a:pt x="357805" y="650235"/>
                  </a:lnTo>
                  <a:cubicBezTo>
                    <a:pt x="361129" y="665991"/>
                    <a:pt x="364453" y="729012"/>
                    <a:pt x="415054" y="735241"/>
                  </a:cubicBezTo>
                  <a:cubicBezTo>
                    <a:pt x="424658" y="735241"/>
                    <a:pt x="465656" y="731943"/>
                    <a:pt x="475259" y="716188"/>
                  </a:cubicBezTo>
                  <a:lnTo>
                    <a:pt x="570552" y="524193"/>
                  </a:lnTo>
                  <a:lnTo>
                    <a:pt x="875267" y="524193"/>
                  </a:lnTo>
                  <a:cubicBezTo>
                    <a:pt x="891149" y="524193"/>
                    <a:pt x="868988" y="467400"/>
                    <a:pt x="868988" y="451645"/>
                  </a:cubicBezTo>
                  <a:cubicBezTo>
                    <a:pt x="868988" y="435889"/>
                    <a:pt x="865663" y="432592"/>
                    <a:pt x="849781" y="432592"/>
                  </a:cubicBezTo>
                  <a:lnTo>
                    <a:pt x="510347" y="435889"/>
                  </a:lnTo>
                  <a:cubicBezTo>
                    <a:pt x="497420" y="435889"/>
                    <a:pt x="488186" y="454942"/>
                    <a:pt x="484862" y="467400"/>
                  </a:cubicBezTo>
                  <a:lnTo>
                    <a:pt x="446819" y="577687"/>
                  </a:lnTo>
                  <a:lnTo>
                    <a:pt x="443495" y="247190"/>
                  </a:lnTo>
                  <a:cubicBezTo>
                    <a:pt x="440540" y="231435"/>
                    <a:pt x="440540" y="177940"/>
                    <a:pt x="399172" y="177940"/>
                  </a:cubicBezTo>
                  <a:cubicBezTo>
                    <a:pt x="386245" y="174643"/>
                    <a:pt x="338968" y="196993"/>
                    <a:pt x="335644" y="209451"/>
                  </a:cubicBezTo>
                  <a:lnTo>
                    <a:pt x="227793" y="432958"/>
                  </a:lnTo>
                  <a:lnTo>
                    <a:pt x="170544" y="432958"/>
                  </a:lnTo>
                  <a:lnTo>
                    <a:pt x="59369" y="436256"/>
                  </a:lnTo>
                  <a:cubicBezTo>
                    <a:pt x="-7484" y="323037"/>
                    <a:pt x="-35924" y="184535"/>
                    <a:pt x="71927" y="64722"/>
                  </a:cubicBezTo>
                  <a:cubicBezTo>
                    <a:pt x="112371" y="22127"/>
                    <a:pt x="164450" y="401"/>
                    <a:pt x="222281" y="5"/>
                  </a:cubicBezTo>
                  <a:close/>
                </a:path>
              </a:pathLst>
            </a:custGeom>
            <a:grpFill/>
            <a:ln w="15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56" name="Group 55">
              <a:extLst>
                <a:ext uri="{FF2B5EF4-FFF2-40B4-BE49-F238E27FC236}">
                  <a16:creationId xmlns:a16="http://schemas.microsoft.com/office/drawing/2014/main" id="{3D8372B8-B993-A258-04FA-DDAFDA7A22C5}"/>
                </a:ext>
              </a:extLst>
            </p:cNvPr>
            <p:cNvGrpSpPr/>
            <p:nvPr/>
          </p:nvGrpSpPr>
          <p:grpSpPr>
            <a:xfrm>
              <a:off x="8448274" y="942706"/>
              <a:ext cx="634216" cy="634216"/>
              <a:chOff x="5524498" y="2857498"/>
              <a:chExt cx="1143002" cy="1143002"/>
            </a:xfrm>
            <a:grpFill/>
          </p:grpSpPr>
          <p:sp>
            <p:nvSpPr>
              <p:cNvPr id="57" name="Freeform: Shape 56">
                <a:extLst>
                  <a:ext uri="{FF2B5EF4-FFF2-40B4-BE49-F238E27FC236}">
                    <a16:creationId xmlns:a16="http://schemas.microsoft.com/office/drawing/2014/main" id="{5FF6B059-4E5C-1558-48B6-08B8EA53427B}"/>
                  </a:ext>
                </a:extLst>
              </p:cNvPr>
              <p:cNvSpPr/>
              <p:nvPr/>
            </p:nvSpPr>
            <p:spPr>
              <a:xfrm>
                <a:off x="5524498" y="2857498"/>
                <a:ext cx="1143002" cy="1143002"/>
              </a:xfrm>
              <a:custGeom>
                <a:avLst/>
                <a:gdLst>
                  <a:gd name="connsiteX0" fmla="*/ 922734 w 922734"/>
                  <a:gd name="connsiteY0" fmla="*/ 461367 h 922734"/>
                  <a:gd name="connsiteX1" fmla="*/ 822156 w 922734"/>
                  <a:gd name="connsiteY1" fmla="*/ 311378 h 922734"/>
                  <a:gd name="connsiteX2" fmla="*/ 787598 w 922734"/>
                  <a:gd name="connsiteY2" fmla="*/ 135136 h 922734"/>
                  <a:gd name="connsiteX3" fmla="*/ 611356 w 922734"/>
                  <a:gd name="connsiteY3" fmla="*/ 100578 h 922734"/>
                  <a:gd name="connsiteX4" fmla="*/ 461367 w 922734"/>
                  <a:gd name="connsiteY4" fmla="*/ 0 h 922734"/>
                  <a:gd name="connsiteX5" fmla="*/ 311304 w 922734"/>
                  <a:gd name="connsiteY5" fmla="*/ 100712 h 922734"/>
                  <a:gd name="connsiteX6" fmla="*/ 203508 w 922734"/>
                  <a:gd name="connsiteY6" fmla="*/ 98762 h 922734"/>
                  <a:gd name="connsiteX7" fmla="*/ 148828 w 922734"/>
                  <a:gd name="connsiteY7" fmla="*/ 74414 h 922734"/>
                  <a:gd name="connsiteX8" fmla="*/ 74414 w 922734"/>
                  <a:gd name="connsiteY8" fmla="*/ 148828 h 922734"/>
                  <a:gd name="connsiteX9" fmla="*/ 98762 w 922734"/>
                  <a:gd name="connsiteY9" fmla="*/ 203508 h 922734"/>
                  <a:gd name="connsiteX10" fmla="*/ 100891 w 922734"/>
                  <a:gd name="connsiteY10" fmla="*/ 311185 h 922734"/>
                  <a:gd name="connsiteX11" fmla="*/ 0 w 922734"/>
                  <a:gd name="connsiteY11" fmla="*/ 461367 h 922734"/>
                  <a:gd name="connsiteX12" fmla="*/ 100578 w 922734"/>
                  <a:gd name="connsiteY12" fmla="*/ 611356 h 922734"/>
                  <a:gd name="connsiteX13" fmla="*/ 135136 w 922734"/>
                  <a:gd name="connsiteY13" fmla="*/ 787598 h 922734"/>
                  <a:gd name="connsiteX14" fmla="*/ 249183 w 922734"/>
                  <a:gd name="connsiteY14" fmla="*/ 829389 h 922734"/>
                  <a:gd name="connsiteX15" fmla="*/ 311289 w 922734"/>
                  <a:gd name="connsiteY15" fmla="*/ 822022 h 922734"/>
                  <a:gd name="connsiteX16" fmla="*/ 461367 w 922734"/>
                  <a:gd name="connsiteY16" fmla="*/ 922734 h 922734"/>
                  <a:gd name="connsiteX17" fmla="*/ 611535 w 922734"/>
                  <a:gd name="connsiteY17" fmla="*/ 821888 h 922734"/>
                  <a:gd name="connsiteX18" fmla="*/ 674206 w 922734"/>
                  <a:gd name="connsiteY18" fmla="*/ 829181 h 922734"/>
                  <a:gd name="connsiteX19" fmla="*/ 719405 w 922734"/>
                  <a:gd name="connsiteY19" fmla="*/ 824195 h 922734"/>
                  <a:gd name="connsiteX20" fmla="*/ 773906 w 922734"/>
                  <a:gd name="connsiteY20" fmla="*/ 848320 h 922734"/>
                  <a:gd name="connsiteX21" fmla="*/ 848320 w 922734"/>
                  <a:gd name="connsiteY21" fmla="*/ 773906 h 922734"/>
                  <a:gd name="connsiteX22" fmla="*/ 823972 w 922734"/>
                  <a:gd name="connsiteY22" fmla="*/ 719227 h 922734"/>
                  <a:gd name="connsiteX23" fmla="*/ 821844 w 922734"/>
                  <a:gd name="connsiteY23" fmla="*/ 611550 h 922734"/>
                  <a:gd name="connsiteX24" fmla="*/ 922734 w 922734"/>
                  <a:gd name="connsiteY24" fmla="*/ 461367 h 922734"/>
                  <a:gd name="connsiteX25" fmla="*/ 673551 w 922734"/>
                  <a:gd name="connsiteY25" fmla="*/ 123066 h 922734"/>
                  <a:gd name="connsiteX26" fmla="*/ 766554 w 922734"/>
                  <a:gd name="connsiteY26" fmla="*/ 156195 h 922734"/>
                  <a:gd name="connsiteX27" fmla="*/ 794846 w 922734"/>
                  <a:gd name="connsiteY27" fmla="*/ 295379 h 922734"/>
                  <a:gd name="connsiteX28" fmla="*/ 673611 w 922734"/>
                  <a:gd name="connsiteY28" fmla="*/ 249138 h 922734"/>
                  <a:gd name="connsiteX29" fmla="*/ 627236 w 922734"/>
                  <a:gd name="connsiteY29" fmla="*/ 127665 h 922734"/>
                  <a:gd name="connsiteX30" fmla="*/ 673551 w 922734"/>
                  <a:gd name="connsiteY30" fmla="*/ 123066 h 922734"/>
                  <a:gd name="connsiteX31" fmla="*/ 669727 w 922734"/>
                  <a:gd name="connsiteY31" fmla="*/ 461367 h 922734"/>
                  <a:gd name="connsiteX32" fmla="*/ 665485 w 922734"/>
                  <a:gd name="connsiteY32" fmla="*/ 546170 h 922734"/>
                  <a:gd name="connsiteX33" fmla="*/ 608692 w 922734"/>
                  <a:gd name="connsiteY33" fmla="*/ 608707 h 922734"/>
                  <a:gd name="connsiteX34" fmla="*/ 546155 w 922734"/>
                  <a:gd name="connsiteY34" fmla="*/ 665500 h 922734"/>
                  <a:gd name="connsiteX35" fmla="*/ 461367 w 922734"/>
                  <a:gd name="connsiteY35" fmla="*/ 669727 h 922734"/>
                  <a:gd name="connsiteX36" fmla="*/ 376848 w 922734"/>
                  <a:gd name="connsiteY36" fmla="*/ 665515 h 922734"/>
                  <a:gd name="connsiteX37" fmla="*/ 314027 w 922734"/>
                  <a:gd name="connsiteY37" fmla="*/ 608707 h 922734"/>
                  <a:gd name="connsiteX38" fmla="*/ 257220 w 922734"/>
                  <a:gd name="connsiteY38" fmla="*/ 545902 h 922734"/>
                  <a:gd name="connsiteX39" fmla="*/ 253008 w 922734"/>
                  <a:gd name="connsiteY39" fmla="*/ 461367 h 922734"/>
                  <a:gd name="connsiteX40" fmla="*/ 257249 w 922734"/>
                  <a:gd name="connsiteY40" fmla="*/ 376565 h 922734"/>
                  <a:gd name="connsiteX41" fmla="*/ 314042 w 922734"/>
                  <a:gd name="connsiteY41" fmla="*/ 314027 h 922734"/>
                  <a:gd name="connsiteX42" fmla="*/ 376580 w 922734"/>
                  <a:gd name="connsiteY42" fmla="*/ 257235 h 922734"/>
                  <a:gd name="connsiteX43" fmla="*/ 461367 w 922734"/>
                  <a:gd name="connsiteY43" fmla="*/ 253008 h 922734"/>
                  <a:gd name="connsiteX44" fmla="*/ 545961 w 922734"/>
                  <a:gd name="connsiteY44" fmla="*/ 257235 h 922734"/>
                  <a:gd name="connsiteX45" fmla="*/ 608692 w 922734"/>
                  <a:gd name="connsiteY45" fmla="*/ 314042 h 922734"/>
                  <a:gd name="connsiteX46" fmla="*/ 665500 w 922734"/>
                  <a:gd name="connsiteY46" fmla="*/ 376848 h 922734"/>
                  <a:gd name="connsiteX47" fmla="*/ 669727 w 922734"/>
                  <a:gd name="connsiteY47" fmla="*/ 461367 h 922734"/>
                  <a:gd name="connsiteX48" fmla="*/ 629736 w 922734"/>
                  <a:gd name="connsiteY48" fmla="*/ 292998 h 922734"/>
                  <a:gd name="connsiteX49" fmla="*/ 599896 w 922734"/>
                  <a:gd name="connsiteY49" fmla="*/ 264542 h 922734"/>
                  <a:gd name="connsiteX50" fmla="*/ 648370 w 922734"/>
                  <a:gd name="connsiteY50" fmla="*/ 274380 h 922734"/>
                  <a:gd name="connsiteX51" fmla="*/ 658207 w 922734"/>
                  <a:gd name="connsiteY51" fmla="*/ 322883 h 922734"/>
                  <a:gd name="connsiteX52" fmla="*/ 629736 w 922734"/>
                  <a:gd name="connsiteY52" fmla="*/ 292998 h 922734"/>
                  <a:gd name="connsiteX53" fmla="*/ 557213 w 922734"/>
                  <a:gd name="connsiteY53" fmla="*/ 228198 h 922734"/>
                  <a:gd name="connsiteX54" fmla="*/ 490225 w 922734"/>
                  <a:gd name="connsiteY54" fmla="*/ 179725 h 922734"/>
                  <a:gd name="connsiteX55" fmla="*/ 577691 w 922734"/>
                  <a:gd name="connsiteY55" fmla="*/ 140613 h 922734"/>
                  <a:gd name="connsiteX56" fmla="*/ 596027 w 922734"/>
                  <a:gd name="connsiteY56" fmla="*/ 135151 h 922734"/>
                  <a:gd name="connsiteX57" fmla="*/ 639500 w 922734"/>
                  <a:gd name="connsiteY57" fmla="*/ 241042 h 922734"/>
                  <a:gd name="connsiteX58" fmla="*/ 557213 w 922734"/>
                  <a:gd name="connsiteY58" fmla="*/ 228198 h 922734"/>
                  <a:gd name="connsiteX59" fmla="*/ 503262 w 922734"/>
                  <a:gd name="connsiteY59" fmla="*/ 224224 h 922734"/>
                  <a:gd name="connsiteX60" fmla="*/ 461367 w 922734"/>
                  <a:gd name="connsiteY60" fmla="*/ 223242 h 922734"/>
                  <a:gd name="connsiteX61" fmla="*/ 419800 w 922734"/>
                  <a:gd name="connsiteY61" fmla="*/ 224210 h 922734"/>
                  <a:gd name="connsiteX62" fmla="*/ 461605 w 922734"/>
                  <a:gd name="connsiteY62" fmla="*/ 196438 h 922734"/>
                  <a:gd name="connsiteX63" fmla="*/ 503262 w 922734"/>
                  <a:gd name="connsiteY63" fmla="*/ 224224 h 922734"/>
                  <a:gd name="connsiteX64" fmla="*/ 365269 w 922734"/>
                  <a:gd name="connsiteY64" fmla="*/ 228228 h 922734"/>
                  <a:gd name="connsiteX65" fmla="*/ 283250 w 922734"/>
                  <a:gd name="connsiteY65" fmla="*/ 241057 h 922734"/>
                  <a:gd name="connsiteX66" fmla="*/ 326946 w 922734"/>
                  <a:gd name="connsiteY66" fmla="*/ 134749 h 922734"/>
                  <a:gd name="connsiteX67" fmla="*/ 432569 w 922734"/>
                  <a:gd name="connsiteY67" fmla="*/ 179412 h 922734"/>
                  <a:gd name="connsiteX68" fmla="*/ 365269 w 922734"/>
                  <a:gd name="connsiteY68" fmla="*/ 228228 h 922734"/>
                  <a:gd name="connsiteX69" fmla="*/ 322883 w 922734"/>
                  <a:gd name="connsiteY69" fmla="*/ 264527 h 922734"/>
                  <a:gd name="connsiteX70" fmla="*/ 292998 w 922734"/>
                  <a:gd name="connsiteY70" fmla="*/ 292983 h 922734"/>
                  <a:gd name="connsiteX71" fmla="*/ 264542 w 922734"/>
                  <a:gd name="connsiteY71" fmla="*/ 322868 h 922734"/>
                  <a:gd name="connsiteX72" fmla="*/ 274380 w 922734"/>
                  <a:gd name="connsiteY72" fmla="*/ 274365 h 922734"/>
                  <a:gd name="connsiteX73" fmla="*/ 322883 w 922734"/>
                  <a:gd name="connsiteY73" fmla="*/ 264527 h 922734"/>
                  <a:gd name="connsiteX74" fmla="*/ 228228 w 922734"/>
                  <a:gd name="connsiteY74" fmla="*/ 365269 h 922734"/>
                  <a:gd name="connsiteX75" fmla="*/ 179502 w 922734"/>
                  <a:gd name="connsiteY75" fmla="*/ 432420 h 922734"/>
                  <a:gd name="connsiteX76" fmla="*/ 134928 w 922734"/>
                  <a:gd name="connsiteY76" fmla="*/ 326856 h 922734"/>
                  <a:gd name="connsiteX77" fmla="*/ 241057 w 922734"/>
                  <a:gd name="connsiteY77" fmla="*/ 283250 h 922734"/>
                  <a:gd name="connsiteX78" fmla="*/ 228228 w 922734"/>
                  <a:gd name="connsiteY78" fmla="*/ 365269 h 922734"/>
                  <a:gd name="connsiteX79" fmla="*/ 224210 w 922734"/>
                  <a:gd name="connsiteY79" fmla="*/ 419800 h 922734"/>
                  <a:gd name="connsiteX80" fmla="*/ 223242 w 922734"/>
                  <a:gd name="connsiteY80" fmla="*/ 461367 h 922734"/>
                  <a:gd name="connsiteX81" fmla="*/ 224224 w 922734"/>
                  <a:gd name="connsiteY81" fmla="*/ 503158 h 922734"/>
                  <a:gd name="connsiteX82" fmla="*/ 196528 w 922734"/>
                  <a:gd name="connsiteY82" fmla="*/ 461457 h 922734"/>
                  <a:gd name="connsiteX83" fmla="*/ 224210 w 922734"/>
                  <a:gd name="connsiteY83" fmla="*/ 419800 h 922734"/>
                  <a:gd name="connsiteX84" fmla="*/ 228198 w 922734"/>
                  <a:gd name="connsiteY84" fmla="*/ 557138 h 922734"/>
                  <a:gd name="connsiteX85" fmla="*/ 241057 w 922734"/>
                  <a:gd name="connsiteY85" fmla="*/ 639485 h 922734"/>
                  <a:gd name="connsiteX86" fmla="*/ 135270 w 922734"/>
                  <a:gd name="connsiteY86" fmla="*/ 596072 h 922734"/>
                  <a:gd name="connsiteX87" fmla="*/ 140613 w 922734"/>
                  <a:gd name="connsiteY87" fmla="*/ 577691 h 922734"/>
                  <a:gd name="connsiteX88" fmla="*/ 179755 w 922734"/>
                  <a:gd name="connsiteY88" fmla="*/ 490151 h 922734"/>
                  <a:gd name="connsiteX89" fmla="*/ 228198 w 922734"/>
                  <a:gd name="connsiteY89" fmla="*/ 557138 h 922734"/>
                  <a:gd name="connsiteX90" fmla="*/ 264527 w 922734"/>
                  <a:gd name="connsiteY90" fmla="*/ 599867 h 922734"/>
                  <a:gd name="connsiteX91" fmla="*/ 292983 w 922734"/>
                  <a:gd name="connsiteY91" fmla="*/ 629751 h 922734"/>
                  <a:gd name="connsiteX92" fmla="*/ 322972 w 922734"/>
                  <a:gd name="connsiteY92" fmla="*/ 658237 h 922734"/>
                  <a:gd name="connsiteX93" fmla="*/ 274365 w 922734"/>
                  <a:gd name="connsiteY93" fmla="*/ 648370 h 922734"/>
                  <a:gd name="connsiteX94" fmla="*/ 264527 w 922734"/>
                  <a:gd name="connsiteY94" fmla="*/ 599867 h 922734"/>
                  <a:gd name="connsiteX95" fmla="*/ 365239 w 922734"/>
                  <a:gd name="connsiteY95" fmla="*/ 694506 h 922734"/>
                  <a:gd name="connsiteX96" fmla="*/ 432584 w 922734"/>
                  <a:gd name="connsiteY96" fmla="*/ 742965 h 922734"/>
                  <a:gd name="connsiteX97" fmla="*/ 345028 w 922734"/>
                  <a:gd name="connsiteY97" fmla="*/ 782122 h 922734"/>
                  <a:gd name="connsiteX98" fmla="*/ 326633 w 922734"/>
                  <a:gd name="connsiteY98" fmla="*/ 787465 h 922734"/>
                  <a:gd name="connsiteX99" fmla="*/ 283220 w 922734"/>
                  <a:gd name="connsiteY99" fmla="*/ 681678 h 922734"/>
                  <a:gd name="connsiteX100" fmla="*/ 365239 w 922734"/>
                  <a:gd name="connsiteY100" fmla="*/ 694506 h 922734"/>
                  <a:gd name="connsiteX101" fmla="*/ 419576 w 922734"/>
                  <a:gd name="connsiteY101" fmla="*/ 698510 h 922734"/>
                  <a:gd name="connsiteX102" fmla="*/ 461367 w 922734"/>
                  <a:gd name="connsiteY102" fmla="*/ 699492 h 922734"/>
                  <a:gd name="connsiteX103" fmla="*/ 502935 w 922734"/>
                  <a:gd name="connsiteY103" fmla="*/ 698525 h 922734"/>
                  <a:gd name="connsiteX104" fmla="*/ 461263 w 922734"/>
                  <a:gd name="connsiteY104" fmla="*/ 726222 h 922734"/>
                  <a:gd name="connsiteX105" fmla="*/ 419576 w 922734"/>
                  <a:gd name="connsiteY105" fmla="*/ 698510 h 922734"/>
                  <a:gd name="connsiteX106" fmla="*/ 557466 w 922734"/>
                  <a:gd name="connsiteY106" fmla="*/ 694506 h 922734"/>
                  <a:gd name="connsiteX107" fmla="*/ 639485 w 922734"/>
                  <a:gd name="connsiteY107" fmla="*/ 681678 h 922734"/>
                  <a:gd name="connsiteX108" fmla="*/ 595878 w 922734"/>
                  <a:gd name="connsiteY108" fmla="*/ 787822 h 922734"/>
                  <a:gd name="connsiteX109" fmla="*/ 490314 w 922734"/>
                  <a:gd name="connsiteY109" fmla="*/ 743233 h 922734"/>
                  <a:gd name="connsiteX110" fmla="*/ 557466 w 922734"/>
                  <a:gd name="connsiteY110" fmla="*/ 694506 h 922734"/>
                  <a:gd name="connsiteX111" fmla="*/ 599852 w 922734"/>
                  <a:gd name="connsiteY111" fmla="*/ 658207 h 922734"/>
                  <a:gd name="connsiteX112" fmla="*/ 629736 w 922734"/>
                  <a:gd name="connsiteY112" fmla="*/ 629751 h 922734"/>
                  <a:gd name="connsiteX113" fmla="*/ 658192 w 922734"/>
                  <a:gd name="connsiteY113" fmla="*/ 599867 h 922734"/>
                  <a:gd name="connsiteX114" fmla="*/ 648355 w 922734"/>
                  <a:gd name="connsiteY114" fmla="*/ 648370 h 922734"/>
                  <a:gd name="connsiteX115" fmla="*/ 599852 w 922734"/>
                  <a:gd name="connsiteY115" fmla="*/ 658207 h 922734"/>
                  <a:gd name="connsiteX116" fmla="*/ 694506 w 922734"/>
                  <a:gd name="connsiteY116" fmla="*/ 557466 h 922734"/>
                  <a:gd name="connsiteX117" fmla="*/ 743233 w 922734"/>
                  <a:gd name="connsiteY117" fmla="*/ 490314 h 922734"/>
                  <a:gd name="connsiteX118" fmla="*/ 787807 w 922734"/>
                  <a:gd name="connsiteY118" fmla="*/ 595893 h 922734"/>
                  <a:gd name="connsiteX119" fmla="*/ 681678 w 922734"/>
                  <a:gd name="connsiteY119" fmla="*/ 639500 h 922734"/>
                  <a:gd name="connsiteX120" fmla="*/ 694506 w 922734"/>
                  <a:gd name="connsiteY120" fmla="*/ 557466 h 922734"/>
                  <a:gd name="connsiteX121" fmla="*/ 698525 w 922734"/>
                  <a:gd name="connsiteY121" fmla="*/ 502935 h 922734"/>
                  <a:gd name="connsiteX122" fmla="*/ 699492 w 922734"/>
                  <a:gd name="connsiteY122" fmla="*/ 461367 h 922734"/>
                  <a:gd name="connsiteX123" fmla="*/ 698510 w 922734"/>
                  <a:gd name="connsiteY123" fmla="*/ 419576 h 922734"/>
                  <a:gd name="connsiteX124" fmla="*/ 726207 w 922734"/>
                  <a:gd name="connsiteY124" fmla="*/ 461278 h 922734"/>
                  <a:gd name="connsiteX125" fmla="*/ 698525 w 922734"/>
                  <a:gd name="connsiteY125" fmla="*/ 502935 h 922734"/>
                  <a:gd name="connsiteX126" fmla="*/ 694536 w 922734"/>
                  <a:gd name="connsiteY126" fmla="*/ 365581 h 922734"/>
                  <a:gd name="connsiteX127" fmla="*/ 681678 w 922734"/>
                  <a:gd name="connsiteY127" fmla="*/ 283235 h 922734"/>
                  <a:gd name="connsiteX128" fmla="*/ 787465 w 922734"/>
                  <a:gd name="connsiteY128" fmla="*/ 326648 h 922734"/>
                  <a:gd name="connsiteX129" fmla="*/ 782122 w 922734"/>
                  <a:gd name="connsiteY129" fmla="*/ 345028 h 922734"/>
                  <a:gd name="connsiteX130" fmla="*/ 742980 w 922734"/>
                  <a:gd name="connsiteY130" fmla="*/ 432554 h 922734"/>
                  <a:gd name="connsiteX131" fmla="*/ 694536 w 922734"/>
                  <a:gd name="connsiteY131" fmla="*/ 365581 h 922734"/>
                  <a:gd name="connsiteX132" fmla="*/ 461367 w 922734"/>
                  <a:gd name="connsiteY132" fmla="*/ 29766 h 922734"/>
                  <a:gd name="connsiteX133" fmla="*/ 579745 w 922734"/>
                  <a:gd name="connsiteY133" fmla="*/ 108823 h 922734"/>
                  <a:gd name="connsiteX134" fmla="*/ 568285 w 922734"/>
                  <a:gd name="connsiteY134" fmla="*/ 112395 h 922734"/>
                  <a:gd name="connsiteX135" fmla="*/ 461055 w 922734"/>
                  <a:gd name="connsiteY135" fmla="*/ 161851 h 922734"/>
                  <a:gd name="connsiteX136" fmla="*/ 342840 w 922734"/>
                  <a:gd name="connsiteY136" fmla="*/ 109046 h 922734"/>
                  <a:gd name="connsiteX137" fmla="*/ 461367 w 922734"/>
                  <a:gd name="connsiteY137" fmla="*/ 29766 h 922734"/>
                  <a:gd name="connsiteX138" fmla="*/ 148828 w 922734"/>
                  <a:gd name="connsiteY138" fmla="*/ 104180 h 922734"/>
                  <a:gd name="connsiteX139" fmla="*/ 193477 w 922734"/>
                  <a:gd name="connsiteY139" fmla="*/ 148828 h 922734"/>
                  <a:gd name="connsiteX140" fmla="*/ 148828 w 922734"/>
                  <a:gd name="connsiteY140" fmla="*/ 193477 h 922734"/>
                  <a:gd name="connsiteX141" fmla="*/ 104180 w 922734"/>
                  <a:gd name="connsiteY141" fmla="*/ 148828 h 922734"/>
                  <a:gd name="connsiteX142" fmla="*/ 148828 w 922734"/>
                  <a:gd name="connsiteY142" fmla="*/ 104180 h 922734"/>
                  <a:gd name="connsiteX143" fmla="*/ 125715 w 922734"/>
                  <a:gd name="connsiteY143" fmla="*/ 219194 h 922734"/>
                  <a:gd name="connsiteX144" fmla="*/ 148828 w 922734"/>
                  <a:gd name="connsiteY144" fmla="*/ 223242 h 922734"/>
                  <a:gd name="connsiteX145" fmla="*/ 223242 w 922734"/>
                  <a:gd name="connsiteY145" fmla="*/ 148828 h 922734"/>
                  <a:gd name="connsiteX146" fmla="*/ 219135 w 922734"/>
                  <a:gd name="connsiteY146" fmla="*/ 125537 h 922734"/>
                  <a:gd name="connsiteX147" fmla="*/ 295588 w 922734"/>
                  <a:gd name="connsiteY147" fmla="*/ 127471 h 922734"/>
                  <a:gd name="connsiteX148" fmla="*/ 249123 w 922734"/>
                  <a:gd name="connsiteY148" fmla="*/ 249123 h 922734"/>
                  <a:gd name="connsiteX149" fmla="*/ 127575 w 922734"/>
                  <a:gd name="connsiteY149" fmla="*/ 295528 h 922734"/>
                  <a:gd name="connsiteX150" fmla="*/ 125715 w 922734"/>
                  <a:gd name="connsiteY150" fmla="*/ 219194 h 922734"/>
                  <a:gd name="connsiteX151" fmla="*/ 29766 w 922734"/>
                  <a:gd name="connsiteY151" fmla="*/ 461367 h 922734"/>
                  <a:gd name="connsiteX152" fmla="*/ 109091 w 922734"/>
                  <a:gd name="connsiteY152" fmla="*/ 342811 h 922734"/>
                  <a:gd name="connsiteX153" fmla="*/ 161895 w 922734"/>
                  <a:gd name="connsiteY153" fmla="*/ 460965 h 922734"/>
                  <a:gd name="connsiteX154" fmla="*/ 112395 w 922734"/>
                  <a:gd name="connsiteY154" fmla="*/ 568270 h 922734"/>
                  <a:gd name="connsiteX155" fmla="*/ 108838 w 922734"/>
                  <a:gd name="connsiteY155" fmla="*/ 579730 h 922734"/>
                  <a:gd name="connsiteX156" fmla="*/ 29766 w 922734"/>
                  <a:gd name="connsiteY156" fmla="*/ 461367 h 922734"/>
                  <a:gd name="connsiteX157" fmla="*/ 156180 w 922734"/>
                  <a:gd name="connsiteY157" fmla="*/ 766554 h 922734"/>
                  <a:gd name="connsiteX158" fmla="*/ 127888 w 922734"/>
                  <a:gd name="connsiteY158" fmla="*/ 627370 h 922734"/>
                  <a:gd name="connsiteX159" fmla="*/ 249123 w 922734"/>
                  <a:gd name="connsiteY159" fmla="*/ 673611 h 922734"/>
                  <a:gd name="connsiteX160" fmla="*/ 295349 w 922734"/>
                  <a:gd name="connsiteY160" fmla="*/ 794831 h 922734"/>
                  <a:gd name="connsiteX161" fmla="*/ 156180 w 922734"/>
                  <a:gd name="connsiteY161" fmla="*/ 766554 h 922734"/>
                  <a:gd name="connsiteX162" fmla="*/ 461367 w 922734"/>
                  <a:gd name="connsiteY162" fmla="*/ 892969 h 922734"/>
                  <a:gd name="connsiteX163" fmla="*/ 342900 w 922734"/>
                  <a:gd name="connsiteY163" fmla="*/ 813777 h 922734"/>
                  <a:gd name="connsiteX164" fmla="*/ 354449 w 922734"/>
                  <a:gd name="connsiteY164" fmla="*/ 810339 h 922734"/>
                  <a:gd name="connsiteX165" fmla="*/ 461709 w 922734"/>
                  <a:gd name="connsiteY165" fmla="*/ 760869 h 922734"/>
                  <a:gd name="connsiteX166" fmla="*/ 579968 w 922734"/>
                  <a:gd name="connsiteY166" fmla="*/ 813569 h 922734"/>
                  <a:gd name="connsiteX167" fmla="*/ 461367 w 922734"/>
                  <a:gd name="connsiteY167" fmla="*/ 892969 h 922734"/>
                  <a:gd name="connsiteX168" fmla="*/ 773906 w 922734"/>
                  <a:gd name="connsiteY168" fmla="*/ 818555 h 922734"/>
                  <a:gd name="connsiteX169" fmla="*/ 729258 w 922734"/>
                  <a:gd name="connsiteY169" fmla="*/ 773906 h 922734"/>
                  <a:gd name="connsiteX170" fmla="*/ 773906 w 922734"/>
                  <a:gd name="connsiteY170" fmla="*/ 729258 h 922734"/>
                  <a:gd name="connsiteX171" fmla="*/ 818555 w 922734"/>
                  <a:gd name="connsiteY171" fmla="*/ 773906 h 922734"/>
                  <a:gd name="connsiteX172" fmla="*/ 773906 w 922734"/>
                  <a:gd name="connsiteY172" fmla="*/ 818555 h 922734"/>
                  <a:gd name="connsiteX173" fmla="*/ 797019 w 922734"/>
                  <a:gd name="connsiteY173" fmla="*/ 703540 h 922734"/>
                  <a:gd name="connsiteX174" fmla="*/ 773906 w 922734"/>
                  <a:gd name="connsiteY174" fmla="*/ 699492 h 922734"/>
                  <a:gd name="connsiteX175" fmla="*/ 699492 w 922734"/>
                  <a:gd name="connsiteY175" fmla="*/ 773906 h 922734"/>
                  <a:gd name="connsiteX176" fmla="*/ 703540 w 922734"/>
                  <a:gd name="connsiteY176" fmla="*/ 797019 h 922734"/>
                  <a:gd name="connsiteX177" fmla="*/ 627191 w 922734"/>
                  <a:gd name="connsiteY177" fmla="*/ 795174 h 922734"/>
                  <a:gd name="connsiteX178" fmla="*/ 673611 w 922734"/>
                  <a:gd name="connsiteY178" fmla="*/ 673611 h 922734"/>
                  <a:gd name="connsiteX179" fmla="*/ 795159 w 922734"/>
                  <a:gd name="connsiteY179" fmla="*/ 627206 h 922734"/>
                  <a:gd name="connsiteX180" fmla="*/ 797019 w 922734"/>
                  <a:gd name="connsiteY180" fmla="*/ 703540 h 922734"/>
                  <a:gd name="connsiteX181" fmla="*/ 813643 w 922734"/>
                  <a:gd name="connsiteY181" fmla="*/ 579924 h 922734"/>
                  <a:gd name="connsiteX182" fmla="*/ 760839 w 922734"/>
                  <a:gd name="connsiteY182" fmla="*/ 461769 h 922734"/>
                  <a:gd name="connsiteX183" fmla="*/ 810339 w 922734"/>
                  <a:gd name="connsiteY183" fmla="*/ 354464 h 922734"/>
                  <a:gd name="connsiteX184" fmla="*/ 813896 w 922734"/>
                  <a:gd name="connsiteY184" fmla="*/ 343004 h 922734"/>
                  <a:gd name="connsiteX185" fmla="*/ 892969 w 922734"/>
                  <a:gd name="connsiteY185" fmla="*/ 461367 h 922734"/>
                  <a:gd name="connsiteX186" fmla="*/ 813643 w 922734"/>
                  <a:gd name="connsiteY186" fmla="*/ 579924 h 92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922734" h="922734">
                    <a:moveTo>
                      <a:pt x="922734" y="461367"/>
                    </a:moveTo>
                    <a:cubicBezTo>
                      <a:pt x="922734" y="404024"/>
                      <a:pt x="885289" y="352053"/>
                      <a:pt x="822156" y="311378"/>
                    </a:cubicBezTo>
                    <a:cubicBezTo>
                      <a:pt x="838483" y="235922"/>
                      <a:pt x="826740" y="174263"/>
                      <a:pt x="787598" y="135136"/>
                    </a:cubicBezTo>
                    <a:cubicBezTo>
                      <a:pt x="748472" y="96009"/>
                      <a:pt x="686797" y="84252"/>
                      <a:pt x="611356" y="100578"/>
                    </a:cubicBezTo>
                    <a:cubicBezTo>
                      <a:pt x="570667" y="37445"/>
                      <a:pt x="518711" y="0"/>
                      <a:pt x="461367" y="0"/>
                    </a:cubicBezTo>
                    <a:cubicBezTo>
                      <a:pt x="403994" y="0"/>
                      <a:pt x="351993" y="37505"/>
                      <a:pt x="311304" y="100712"/>
                    </a:cubicBezTo>
                    <a:cubicBezTo>
                      <a:pt x="271745" y="92139"/>
                      <a:pt x="235238" y="91380"/>
                      <a:pt x="203508" y="98762"/>
                    </a:cubicBezTo>
                    <a:cubicBezTo>
                      <a:pt x="189890" y="83909"/>
                      <a:pt x="170512" y="74414"/>
                      <a:pt x="148828" y="74414"/>
                    </a:cubicBezTo>
                    <a:cubicBezTo>
                      <a:pt x="107796" y="74414"/>
                      <a:pt x="74414" y="107796"/>
                      <a:pt x="74414" y="148828"/>
                    </a:cubicBezTo>
                    <a:cubicBezTo>
                      <a:pt x="74414" y="170512"/>
                      <a:pt x="83909" y="189890"/>
                      <a:pt x="98762" y="203508"/>
                    </a:cubicBezTo>
                    <a:cubicBezTo>
                      <a:pt x="91410" y="235148"/>
                      <a:pt x="92303" y="271671"/>
                      <a:pt x="100891" y="311185"/>
                    </a:cubicBezTo>
                    <a:cubicBezTo>
                      <a:pt x="37564" y="351889"/>
                      <a:pt x="0" y="403934"/>
                      <a:pt x="0" y="461367"/>
                    </a:cubicBezTo>
                    <a:cubicBezTo>
                      <a:pt x="0" y="518711"/>
                      <a:pt x="37445" y="570681"/>
                      <a:pt x="100578" y="611356"/>
                    </a:cubicBezTo>
                    <a:cubicBezTo>
                      <a:pt x="84252" y="686812"/>
                      <a:pt x="95994" y="748472"/>
                      <a:pt x="135136" y="787598"/>
                    </a:cubicBezTo>
                    <a:cubicBezTo>
                      <a:pt x="162878" y="815340"/>
                      <a:pt x="201915" y="829389"/>
                      <a:pt x="249183" y="829389"/>
                    </a:cubicBezTo>
                    <a:cubicBezTo>
                      <a:pt x="268531" y="829389"/>
                      <a:pt x="289396" y="826740"/>
                      <a:pt x="311289" y="822022"/>
                    </a:cubicBezTo>
                    <a:cubicBezTo>
                      <a:pt x="351979" y="885230"/>
                      <a:pt x="403994" y="922734"/>
                      <a:pt x="461367" y="922734"/>
                    </a:cubicBezTo>
                    <a:cubicBezTo>
                      <a:pt x="518785" y="922734"/>
                      <a:pt x="570830" y="885185"/>
                      <a:pt x="611535" y="821888"/>
                    </a:cubicBezTo>
                    <a:cubicBezTo>
                      <a:pt x="633413" y="826651"/>
                      <a:pt x="654442" y="829181"/>
                      <a:pt x="674206" y="829181"/>
                    </a:cubicBezTo>
                    <a:cubicBezTo>
                      <a:pt x="690161" y="829181"/>
                      <a:pt x="705267" y="827484"/>
                      <a:pt x="719405" y="824195"/>
                    </a:cubicBezTo>
                    <a:cubicBezTo>
                      <a:pt x="733008" y="838929"/>
                      <a:pt x="752311" y="848320"/>
                      <a:pt x="773906" y="848320"/>
                    </a:cubicBezTo>
                    <a:cubicBezTo>
                      <a:pt x="814938" y="848320"/>
                      <a:pt x="848320" y="814938"/>
                      <a:pt x="848320" y="773906"/>
                    </a:cubicBezTo>
                    <a:cubicBezTo>
                      <a:pt x="848320" y="752222"/>
                      <a:pt x="838825" y="732845"/>
                      <a:pt x="823972" y="719227"/>
                    </a:cubicBezTo>
                    <a:cubicBezTo>
                      <a:pt x="831324" y="687586"/>
                      <a:pt x="830431" y="651064"/>
                      <a:pt x="821844" y="611550"/>
                    </a:cubicBezTo>
                    <a:cubicBezTo>
                      <a:pt x="885170" y="570845"/>
                      <a:pt x="922734" y="518800"/>
                      <a:pt x="922734" y="461367"/>
                    </a:cubicBezTo>
                    <a:close/>
                    <a:moveTo>
                      <a:pt x="673551" y="123066"/>
                    </a:moveTo>
                    <a:cubicBezTo>
                      <a:pt x="712738" y="123066"/>
                      <a:pt x="744542" y="134169"/>
                      <a:pt x="766554" y="156195"/>
                    </a:cubicBezTo>
                    <a:cubicBezTo>
                      <a:pt x="796662" y="186288"/>
                      <a:pt x="806023" y="234866"/>
                      <a:pt x="794846" y="295379"/>
                    </a:cubicBezTo>
                    <a:cubicBezTo>
                      <a:pt x="759961" y="276701"/>
                      <a:pt x="719078" y="261045"/>
                      <a:pt x="673611" y="249138"/>
                    </a:cubicBezTo>
                    <a:cubicBezTo>
                      <a:pt x="661675" y="203567"/>
                      <a:pt x="645988" y="162595"/>
                      <a:pt x="627236" y="127665"/>
                    </a:cubicBezTo>
                    <a:cubicBezTo>
                      <a:pt x="643592" y="124614"/>
                      <a:pt x="659085" y="123066"/>
                      <a:pt x="673551" y="123066"/>
                    </a:cubicBezTo>
                    <a:close/>
                    <a:moveTo>
                      <a:pt x="669727" y="461367"/>
                    </a:moveTo>
                    <a:cubicBezTo>
                      <a:pt x="669727" y="490299"/>
                      <a:pt x="668253" y="518651"/>
                      <a:pt x="665485" y="546170"/>
                    </a:cubicBezTo>
                    <a:cubicBezTo>
                      <a:pt x="647923" y="567497"/>
                      <a:pt x="628963" y="588437"/>
                      <a:pt x="608692" y="608707"/>
                    </a:cubicBezTo>
                    <a:cubicBezTo>
                      <a:pt x="588422" y="628977"/>
                      <a:pt x="567482" y="647938"/>
                      <a:pt x="546155" y="665500"/>
                    </a:cubicBezTo>
                    <a:cubicBezTo>
                      <a:pt x="518651" y="668253"/>
                      <a:pt x="490299" y="669727"/>
                      <a:pt x="461367" y="669727"/>
                    </a:cubicBezTo>
                    <a:cubicBezTo>
                      <a:pt x="432539" y="669727"/>
                      <a:pt x="404277" y="668268"/>
                      <a:pt x="376848" y="665515"/>
                    </a:cubicBezTo>
                    <a:cubicBezTo>
                      <a:pt x="355506" y="647968"/>
                      <a:pt x="334447" y="629111"/>
                      <a:pt x="314027" y="608707"/>
                    </a:cubicBezTo>
                    <a:cubicBezTo>
                      <a:pt x="293623" y="588303"/>
                      <a:pt x="274766" y="567244"/>
                      <a:pt x="257220" y="545902"/>
                    </a:cubicBezTo>
                    <a:cubicBezTo>
                      <a:pt x="254466" y="518473"/>
                      <a:pt x="253008" y="490195"/>
                      <a:pt x="253008" y="461367"/>
                    </a:cubicBezTo>
                    <a:cubicBezTo>
                      <a:pt x="253008" y="432435"/>
                      <a:pt x="254481" y="404083"/>
                      <a:pt x="257249" y="376565"/>
                    </a:cubicBezTo>
                    <a:cubicBezTo>
                      <a:pt x="274811" y="355238"/>
                      <a:pt x="293772" y="334298"/>
                      <a:pt x="314042" y="314027"/>
                    </a:cubicBezTo>
                    <a:cubicBezTo>
                      <a:pt x="334313" y="293757"/>
                      <a:pt x="355253" y="274796"/>
                      <a:pt x="376580" y="257235"/>
                    </a:cubicBezTo>
                    <a:cubicBezTo>
                      <a:pt x="404083" y="254481"/>
                      <a:pt x="432435" y="253008"/>
                      <a:pt x="461367" y="253008"/>
                    </a:cubicBezTo>
                    <a:cubicBezTo>
                      <a:pt x="490225" y="253008"/>
                      <a:pt x="518517" y="254466"/>
                      <a:pt x="545961" y="257235"/>
                    </a:cubicBezTo>
                    <a:cubicBezTo>
                      <a:pt x="567258" y="274781"/>
                      <a:pt x="588288" y="293638"/>
                      <a:pt x="608692" y="314042"/>
                    </a:cubicBezTo>
                    <a:cubicBezTo>
                      <a:pt x="629097" y="334447"/>
                      <a:pt x="647953" y="355506"/>
                      <a:pt x="665500" y="376848"/>
                    </a:cubicBezTo>
                    <a:cubicBezTo>
                      <a:pt x="668268" y="404262"/>
                      <a:pt x="669727" y="432539"/>
                      <a:pt x="669727" y="461367"/>
                    </a:cubicBezTo>
                    <a:close/>
                    <a:moveTo>
                      <a:pt x="629736" y="292998"/>
                    </a:moveTo>
                    <a:cubicBezTo>
                      <a:pt x="619929" y="283190"/>
                      <a:pt x="609957" y="273725"/>
                      <a:pt x="599896" y="264542"/>
                    </a:cubicBezTo>
                    <a:cubicBezTo>
                      <a:pt x="616491" y="267355"/>
                      <a:pt x="632698" y="270629"/>
                      <a:pt x="648370" y="274380"/>
                    </a:cubicBezTo>
                    <a:cubicBezTo>
                      <a:pt x="652120" y="290066"/>
                      <a:pt x="655394" y="306273"/>
                      <a:pt x="658207" y="322883"/>
                    </a:cubicBezTo>
                    <a:cubicBezTo>
                      <a:pt x="649010" y="312792"/>
                      <a:pt x="639559" y="302806"/>
                      <a:pt x="629736" y="292998"/>
                    </a:cubicBezTo>
                    <a:close/>
                    <a:moveTo>
                      <a:pt x="557213" y="228198"/>
                    </a:moveTo>
                    <a:cubicBezTo>
                      <a:pt x="535112" y="210488"/>
                      <a:pt x="512713" y="194236"/>
                      <a:pt x="490225" y="179725"/>
                    </a:cubicBezTo>
                    <a:cubicBezTo>
                      <a:pt x="519663" y="163562"/>
                      <a:pt x="549027" y="150182"/>
                      <a:pt x="577691" y="140613"/>
                    </a:cubicBezTo>
                    <a:cubicBezTo>
                      <a:pt x="583942" y="138529"/>
                      <a:pt x="589970" y="136862"/>
                      <a:pt x="596027" y="135151"/>
                    </a:cubicBezTo>
                    <a:cubicBezTo>
                      <a:pt x="613038" y="165497"/>
                      <a:pt x="627787" y="201245"/>
                      <a:pt x="639500" y="241042"/>
                    </a:cubicBezTo>
                    <a:cubicBezTo>
                      <a:pt x="613261" y="235535"/>
                      <a:pt x="585758" y="231204"/>
                      <a:pt x="557213" y="228198"/>
                    </a:cubicBezTo>
                    <a:close/>
                    <a:moveTo>
                      <a:pt x="503262" y="224224"/>
                    </a:moveTo>
                    <a:cubicBezTo>
                      <a:pt x="489481" y="223614"/>
                      <a:pt x="475521" y="223242"/>
                      <a:pt x="461367" y="223242"/>
                    </a:cubicBezTo>
                    <a:cubicBezTo>
                      <a:pt x="447318" y="223242"/>
                      <a:pt x="433477" y="223614"/>
                      <a:pt x="419800" y="224210"/>
                    </a:cubicBezTo>
                    <a:cubicBezTo>
                      <a:pt x="433670" y="214283"/>
                      <a:pt x="447615" y="205055"/>
                      <a:pt x="461605" y="196438"/>
                    </a:cubicBezTo>
                    <a:cubicBezTo>
                      <a:pt x="475491" y="205055"/>
                      <a:pt x="489392" y="214253"/>
                      <a:pt x="503262" y="224224"/>
                    </a:cubicBezTo>
                    <a:close/>
                    <a:moveTo>
                      <a:pt x="365269" y="228228"/>
                    </a:moveTo>
                    <a:cubicBezTo>
                      <a:pt x="336813" y="231219"/>
                      <a:pt x="309399" y="235550"/>
                      <a:pt x="283250" y="241057"/>
                    </a:cubicBezTo>
                    <a:cubicBezTo>
                      <a:pt x="295022" y="201067"/>
                      <a:pt x="309830" y="165184"/>
                      <a:pt x="326946" y="134749"/>
                    </a:cubicBezTo>
                    <a:cubicBezTo>
                      <a:pt x="360581" y="144214"/>
                      <a:pt x="396225" y="159306"/>
                      <a:pt x="432569" y="179412"/>
                    </a:cubicBezTo>
                    <a:cubicBezTo>
                      <a:pt x="409888" y="194072"/>
                      <a:pt x="387385" y="210428"/>
                      <a:pt x="365269" y="228228"/>
                    </a:cubicBezTo>
                    <a:close/>
                    <a:moveTo>
                      <a:pt x="322883" y="264527"/>
                    </a:moveTo>
                    <a:cubicBezTo>
                      <a:pt x="312792" y="273754"/>
                      <a:pt x="302806" y="283190"/>
                      <a:pt x="292998" y="292983"/>
                    </a:cubicBezTo>
                    <a:cubicBezTo>
                      <a:pt x="283190" y="302791"/>
                      <a:pt x="273754" y="312777"/>
                      <a:pt x="264542" y="322868"/>
                    </a:cubicBezTo>
                    <a:cubicBezTo>
                      <a:pt x="267355" y="306259"/>
                      <a:pt x="270629" y="290036"/>
                      <a:pt x="274380" y="274365"/>
                    </a:cubicBezTo>
                    <a:cubicBezTo>
                      <a:pt x="290051" y="270614"/>
                      <a:pt x="306259" y="267340"/>
                      <a:pt x="322883" y="264527"/>
                    </a:cubicBezTo>
                    <a:close/>
                    <a:moveTo>
                      <a:pt x="228228" y="365269"/>
                    </a:moveTo>
                    <a:cubicBezTo>
                      <a:pt x="210473" y="387340"/>
                      <a:pt x="194146" y="409783"/>
                      <a:pt x="179502" y="432420"/>
                    </a:cubicBezTo>
                    <a:cubicBezTo>
                      <a:pt x="159454" y="396106"/>
                      <a:pt x="144393" y="360477"/>
                      <a:pt x="134928" y="326856"/>
                    </a:cubicBezTo>
                    <a:cubicBezTo>
                      <a:pt x="165318" y="309786"/>
                      <a:pt x="201156" y="294992"/>
                      <a:pt x="241057" y="283250"/>
                    </a:cubicBezTo>
                    <a:cubicBezTo>
                      <a:pt x="235550" y="309399"/>
                      <a:pt x="231234" y="336798"/>
                      <a:pt x="228228" y="365269"/>
                    </a:cubicBezTo>
                    <a:close/>
                    <a:moveTo>
                      <a:pt x="224210" y="419800"/>
                    </a:moveTo>
                    <a:cubicBezTo>
                      <a:pt x="223614" y="433477"/>
                      <a:pt x="223242" y="447318"/>
                      <a:pt x="223242" y="461367"/>
                    </a:cubicBezTo>
                    <a:cubicBezTo>
                      <a:pt x="223242" y="475491"/>
                      <a:pt x="223614" y="489406"/>
                      <a:pt x="224224" y="503158"/>
                    </a:cubicBezTo>
                    <a:cubicBezTo>
                      <a:pt x="214268" y="489272"/>
                      <a:pt x="205130" y="475357"/>
                      <a:pt x="196528" y="461457"/>
                    </a:cubicBezTo>
                    <a:cubicBezTo>
                      <a:pt x="205130" y="447526"/>
                      <a:pt x="214313" y="433626"/>
                      <a:pt x="224210" y="419800"/>
                    </a:cubicBezTo>
                    <a:close/>
                    <a:moveTo>
                      <a:pt x="228198" y="557138"/>
                    </a:moveTo>
                    <a:cubicBezTo>
                      <a:pt x="231204" y="585713"/>
                      <a:pt x="235535" y="613231"/>
                      <a:pt x="241057" y="639485"/>
                    </a:cubicBezTo>
                    <a:cubicBezTo>
                      <a:pt x="201305" y="627787"/>
                      <a:pt x="165601" y="613068"/>
                      <a:pt x="135270" y="596072"/>
                    </a:cubicBezTo>
                    <a:cubicBezTo>
                      <a:pt x="136996" y="589970"/>
                      <a:pt x="138529" y="583972"/>
                      <a:pt x="140613" y="577691"/>
                    </a:cubicBezTo>
                    <a:cubicBezTo>
                      <a:pt x="150182" y="548997"/>
                      <a:pt x="163577" y="519604"/>
                      <a:pt x="179755" y="490151"/>
                    </a:cubicBezTo>
                    <a:cubicBezTo>
                      <a:pt x="194250" y="512653"/>
                      <a:pt x="210517" y="535052"/>
                      <a:pt x="228198" y="557138"/>
                    </a:cubicBezTo>
                    <a:close/>
                    <a:moveTo>
                      <a:pt x="264527" y="599867"/>
                    </a:moveTo>
                    <a:cubicBezTo>
                      <a:pt x="273725" y="609957"/>
                      <a:pt x="283175" y="619944"/>
                      <a:pt x="292983" y="629751"/>
                    </a:cubicBezTo>
                    <a:cubicBezTo>
                      <a:pt x="302821" y="639589"/>
                      <a:pt x="312866" y="649010"/>
                      <a:pt x="322972" y="658237"/>
                    </a:cubicBezTo>
                    <a:cubicBezTo>
                      <a:pt x="306318" y="655409"/>
                      <a:pt x="290081" y="652135"/>
                      <a:pt x="274365" y="648370"/>
                    </a:cubicBezTo>
                    <a:cubicBezTo>
                      <a:pt x="270614" y="632683"/>
                      <a:pt x="267355" y="616476"/>
                      <a:pt x="264527" y="599867"/>
                    </a:cubicBezTo>
                    <a:close/>
                    <a:moveTo>
                      <a:pt x="365239" y="694506"/>
                    </a:moveTo>
                    <a:cubicBezTo>
                      <a:pt x="387429" y="712291"/>
                      <a:pt x="409992" y="728410"/>
                      <a:pt x="432584" y="742965"/>
                    </a:cubicBezTo>
                    <a:cubicBezTo>
                      <a:pt x="403131" y="759157"/>
                      <a:pt x="373722" y="772552"/>
                      <a:pt x="345028" y="782122"/>
                    </a:cubicBezTo>
                    <a:cubicBezTo>
                      <a:pt x="338733" y="784220"/>
                      <a:pt x="332735" y="785753"/>
                      <a:pt x="326633" y="787465"/>
                    </a:cubicBezTo>
                    <a:cubicBezTo>
                      <a:pt x="309637" y="757148"/>
                      <a:pt x="294918" y="721444"/>
                      <a:pt x="283220" y="681678"/>
                    </a:cubicBezTo>
                    <a:cubicBezTo>
                      <a:pt x="309384" y="687184"/>
                      <a:pt x="336783" y="691500"/>
                      <a:pt x="365239" y="694506"/>
                    </a:cubicBezTo>
                    <a:close/>
                    <a:moveTo>
                      <a:pt x="419576" y="698510"/>
                    </a:moveTo>
                    <a:cubicBezTo>
                      <a:pt x="433343" y="699120"/>
                      <a:pt x="447258" y="699492"/>
                      <a:pt x="461367" y="699492"/>
                    </a:cubicBezTo>
                    <a:cubicBezTo>
                      <a:pt x="475417" y="699492"/>
                      <a:pt x="489258" y="699120"/>
                      <a:pt x="502935" y="698525"/>
                    </a:cubicBezTo>
                    <a:cubicBezTo>
                      <a:pt x="489109" y="708422"/>
                      <a:pt x="475208" y="717619"/>
                      <a:pt x="461263" y="726222"/>
                    </a:cubicBezTo>
                    <a:cubicBezTo>
                      <a:pt x="447377" y="717605"/>
                      <a:pt x="433462" y="708467"/>
                      <a:pt x="419576" y="698510"/>
                    </a:cubicBezTo>
                    <a:close/>
                    <a:moveTo>
                      <a:pt x="557466" y="694506"/>
                    </a:moveTo>
                    <a:cubicBezTo>
                      <a:pt x="585921" y="691515"/>
                      <a:pt x="613336" y="687184"/>
                      <a:pt x="639485" y="681678"/>
                    </a:cubicBezTo>
                    <a:cubicBezTo>
                      <a:pt x="627742" y="721593"/>
                      <a:pt x="612949" y="757416"/>
                      <a:pt x="595878" y="787822"/>
                    </a:cubicBezTo>
                    <a:cubicBezTo>
                      <a:pt x="562258" y="778341"/>
                      <a:pt x="526628" y="763280"/>
                      <a:pt x="490314" y="743233"/>
                    </a:cubicBezTo>
                    <a:cubicBezTo>
                      <a:pt x="512951" y="728588"/>
                      <a:pt x="535394" y="712262"/>
                      <a:pt x="557466" y="694506"/>
                    </a:cubicBezTo>
                    <a:close/>
                    <a:moveTo>
                      <a:pt x="599852" y="658207"/>
                    </a:moveTo>
                    <a:cubicBezTo>
                      <a:pt x="609942" y="648980"/>
                      <a:pt x="619929" y="639544"/>
                      <a:pt x="629736" y="629751"/>
                    </a:cubicBezTo>
                    <a:cubicBezTo>
                      <a:pt x="639544" y="619944"/>
                      <a:pt x="648980" y="609957"/>
                      <a:pt x="658192" y="599867"/>
                    </a:cubicBezTo>
                    <a:cubicBezTo>
                      <a:pt x="655380" y="616476"/>
                      <a:pt x="652105" y="632698"/>
                      <a:pt x="648355" y="648370"/>
                    </a:cubicBezTo>
                    <a:cubicBezTo>
                      <a:pt x="632683" y="652120"/>
                      <a:pt x="616476" y="655394"/>
                      <a:pt x="599852" y="658207"/>
                    </a:cubicBezTo>
                    <a:close/>
                    <a:moveTo>
                      <a:pt x="694506" y="557466"/>
                    </a:moveTo>
                    <a:cubicBezTo>
                      <a:pt x="712262" y="535394"/>
                      <a:pt x="728588" y="512951"/>
                      <a:pt x="743233" y="490314"/>
                    </a:cubicBezTo>
                    <a:cubicBezTo>
                      <a:pt x="763280" y="526628"/>
                      <a:pt x="778341" y="562258"/>
                      <a:pt x="787807" y="595893"/>
                    </a:cubicBezTo>
                    <a:cubicBezTo>
                      <a:pt x="757416" y="612964"/>
                      <a:pt x="721578" y="627757"/>
                      <a:pt x="681678" y="639500"/>
                    </a:cubicBezTo>
                    <a:cubicBezTo>
                      <a:pt x="687184" y="613336"/>
                      <a:pt x="691500" y="585936"/>
                      <a:pt x="694506" y="557466"/>
                    </a:cubicBezTo>
                    <a:close/>
                    <a:moveTo>
                      <a:pt x="698525" y="502935"/>
                    </a:moveTo>
                    <a:cubicBezTo>
                      <a:pt x="699120" y="489258"/>
                      <a:pt x="699492" y="475417"/>
                      <a:pt x="699492" y="461367"/>
                    </a:cubicBezTo>
                    <a:cubicBezTo>
                      <a:pt x="699492" y="447243"/>
                      <a:pt x="699120" y="433328"/>
                      <a:pt x="698510" y="419576"/>
                    </a:cubicBezTo>
                    <a:cubicBezTo>
                      <a:pt x="708467" y="433462"/>
                      <a:pt x="717605" y="447377"/>
                      <a:pt x="726207" y="461278"/>
                    </a:cubicBezTo>
                    <a:cubicBezTo>
                      <a:pt x="717619" y="475208"/>
                      <a:pt x="708422" y="489109"/>
                      <a:pt x="698525" y="502935"/>
                    </a:cubicBezTo>
                    <a:close/>
                    <a:moveTo>
                      <a:pt x="694536" y="365581"/>
                    </a:moveTo>
                    <a:cubicBezTo>
                      <a:pt x="691530" y="337006"/>
                      <a:pt x="687199" y="309488"/>
                      <a:pt x="681678" y="283235"/>
                    </a:cubicBezTo>
                    <a:cubicBezTo>
                      <a:pt x="721429" y="294933"/>
                      <a:pt x="757133" y="309652"/>
                      <a:pt x="787465" y="326648"/>
                    </a:cubicBezTo>
                    <a:cubicBezTo>
                      <a:pt x="785738" y="332750"/>
                      <a:pt x="784205" y="338748"/>
                      <a:pt x="782122" y="345028"/>
                    </a:cubicBezTo>
                    <a:cubicBezTo>
                      <a:pt x="772552" y="373722"/>
                      <a:pt x="759157" y="403116"/>
                      <a:pt x="742980" y="432554"/>
                    </a:cubicBezTo>
                    <a:cubicBezTo>
                      <a:pt x="728484" y="410081"/>
                      <a:pt x="712217" y="387682"/>
                      <a:pt x="694536" y="365581"/>
                    </a:cubicBezTo>
                    <a:close/>
                    <a:moveTo>
                      <a:pt x="461367" y="29766"/>
                    </a:moveTo>
                    <a:cubicBezTo>
                      <a:pt x="504929" y="29766"/>
                      <a:pt x="545857" y="59263"/>
                      <a:pt x="579745" y="108823"/>
                    </a:cubicBezTo>
                    <a:cubicBezTo>
                      <a:pt x="575935" y="109984"/>
                      <a:pt x="572140" y="111100"/>
                      <a:pt x="568285" y="112395"/>
                    </a:cubicBezTo>
                    <a:cubicBezTo>
                      <a:pt x="533102" y="124123"/>
                      <a:pt x="497026" y="140881"/>
                      <a:pt x="461055" y="161851"/>
                    </a:cubicBezTo>
                    <a:cubicBezTo>
                      <a:pt x="420782" y="138470"/>
                      <a:pt x="380836" y="120610"/>
                      <a:pt x="342840" y="109046"/>
                    </a:cubicBezTo>
                    <a:cubicBezTo>
                      <a:pt x="376744" y="59353"/>
                      <a:pt x="417731" y="29766"/>
                      <a:pt x="461367" y="29766"/>
                    </a:cubicBezTo>
                    <a:close/>
                    <a:moveTo>
                      <a:pt x="148828" y="104180"/>
                    </a:moveTo>
                    <a:cubicBezTo>
                      <a:pt x="173444" y="104180"/>
                      <a:pt x="193477" y="124212"/>
                      <a:pt x="193477" y="148828"/>
                    </a:cubicBezTo>
                    <a:cubicBezTo>
                      <a:pt x="193477" y="173444"/>
                      <a:pt x="173444" y="193477"/>
                      <a:pt x="148828" y="193477"/>
                    </a:cubicBezTo>
                    <a:cubicBezTo>
                      <a:pt x="124212" y="193477"/>
                      <a:pt x="104180" y="173444"/>
                      <a:pt x="104180" y="148828"/>
                    </a:cubicBezTo>
                    <a:cubicBezTo>
                      <a:pt x="104180" y="124212"/>
                      <a:pt x="124212" y="104180"/>
                      <a:pt x="148828" y="104180"/>
                    </a:cubicBezTo>
                    <a:close/>
                    <a:moveTo>
                      <a:pt x="125715" y="219194"/>
                    </a:moveTo>
                    <a:cubicBezTo>
                      <a:pt x="133037" y="221605"/>
                      <a:pt x="140717" y="223242"/>
                      <a:pt x="148828" y="223242"/>
                    </a:cubicBezTo>
                    <a:cubicBezTo>
                      <a:pt x="189860" y="223242"/>
                      <a:pt x="223242" y="189860"/>
                      <a:pt x="223242" y="148828"/>
                    </a:cubicBezTo>
                    <a:cubicBezTo>
                      <a:pt x="223242" y="140643"/>
                      <a:pt x="221590" y="132904"/>
                      <a:pt x="219135" y="125537"/>
                    </a:cubicBezTo>
                    <a:cubicBezTo>
                      <a:pt x="242128" y="121518"/>
                      <a:pt x="267980" y="122471"/>
                      <a:pt x="295588" y="127471"/>
                    </a:cubicBezTo>
                    <a:cubicBezTo>
                      <a:pt x="276805" y="162446"/>
                      <a:pt x="261074" y="203478"/>
                      <a:pt x="249123" y="249123"/>
                    </a:cubicBezTo>
                    <a:cubicBezTo>
                      <a:pt x="203522" y="261059"/>
                      <a:pt x="162535" y="276776"/>
                      <a:pt x="127575" y="295528"/>
                    </a:cubicBezTo>
                    <a:cubicBezTo>
                      <a:pt x="122560" y="267920"/>
                      <a:pt x="121741" y="242158"/>
                      <a:pt x="125715" y="219194"/>
                    </a:cubicBezTo>
                    <a:close/>
                    <a:moveTo>
                      <a:pt x="29766" y="461367"/>
                    </a:moveTo>
                    <a:cubicBezTo>
                      <a:pt x="29766" y="417716"/>
                      <a:pt x="59368" y="376729"/>
                      <a:pt x="109091" y="342811"/>
                    </a:cubicBezTo>
                    <a:cubicBezTo>
                      <a:pt x="120670" y="380792"/>
                      <a:pt x="138574" y="420737"/>
                      <a:pt x="161895" y="460965"/>
                    </a:cubicBezTo>
                    <a:cubicBezTo>
                      <a:pt x="140910" y="496967"/>
                      <a:pt x="124123" y="533073"/>
                      <a:pt x="112395" y="568270"/>
                    </a:cubicBezTo>
                    <a:cubicBezTo>
                      <a:pt x="111100" y="572140"/>
                      <a:pt x="109984" y="575935"/>
                      <a:pt x="108838" y="579730"/>
                    </a:cubicBezTo>
                    <a:cubicBezTo>
                      <a:pt x="59263" y="545857"/>
                      <a:pt x="29766" y="504929"/>
                      <a:pt x="29766" y="461367"/>
                    </a:cubicBezTo>
                    <a:close/>
                    <a:moveTo>
                      <a:pt x="156180" y="766554"/>
                    </a:moveTo>
                    <a:cubicBezTo>
                      <a:pt x="126072" y="736461"/>
                      <a:pt x="116711" y="687884"/>
                      <a:pt x="127888" y="627370"/>
                    </a:cubicBezTo>
                    <a:cubicBezTo>
                      <a:pt x="162773" y="646048"/>
                      <a:pt x="203656" y="661705"/>
                      <a:pt x="249123" y="673611"/>
                    </a:cubicBezTo>
                    <a:cubicBezTo>
                      <a:pt x="261030" y="719078"/>
                      <a:pt x="276672" y="759946"/>
                      <a:pt x="295349" y="794831"/>
                    </a:cubicBezTo>
                    <a:cubicBezTo>
                      <a:pt x="234851" y="805994"/>
                      <a:pt x="186273" y="796647"/>
                      <a:pt x="156180" y="766554"/>
                    </a:cubicBezTo>
                    <a:close/>
                    <a:moveTo>
                      <a:pt x="461367" y="892969"/>
                    </a:moveTo>
                    <a:cubicBezTo>
                      <a:pt x="417761" y="892969"/>
                      <a:pt x="376803" y="863412"/>
                      <a:pt x="342900" y="813777"/>
                    </a:cubicBezTo>
                    <a:cubicBezTo>
                      <a:pt x="346770" y="812602"/>
                      <a:pt x="350535" y="811649"/>
                      <a:pt x="354449" y="810339"/>
                    </a:cubicBezTo>
                    <a:cubicBezTo>
                      <a:pt x="389632" y="798612"/>
                      <a:pt x="425723" y="781839"/>
                      <a:pt x="461709" y="760869"/>
                    </a:cubicBezTo>
                    <a:cubicBezTo>
                      <a:pt x="501982" y="784235"/>
                      <a:pt x="541958" y="801990"/>
                      <a:pt x="579968" y="813569"/>
                    </a:cubicBezTo>
                    <a:cubicBezTo>
                      <a:pt x="546050" y="863322"/>
                      <a:pt x="505033" y="892969"/>
                      <a:pt x="461367" y="892969"/>
                    </a:cubicBezTo>
                    <a:close/>
                    <a:moveTo>
                      <a:pt x="773906" y="818555"/>
                    </a:moveTo>
                    <a:cubicBezTo>
                      <a:pt x="749290" y="818555"/>
                      <a:pt x="729258" y="798522"/>
                      <a:pt x="729258" y="773906"/>
                    </a:cubicBezTo>
                    <a:cubicBezTo>
                      <a:pt x="729258" y="749290"/>
                      <a:pt x="749290" y="729258"/>
                      <a:pt x="773906" y="729258"/>
                    </a:cubicBezTo>
                    <a:cubicBezTo>
                      <a:pt x="798522" y="729258"/>
                      <a:pt x="818555" y="749290"/>
                      <a:pt x="818555" y="773906"/>
                    </a:cubicBezTo>
                    <a:cubicBezTo>
                      <a:pt x="818555" y="798522"/>
                      <a:pt x="798522" y="818555"/>
                      <a:pt x="773906" y="818555"/>
                    </a:cubicBezTo>
                    <a:close/>
                    <a:moveTo>
                      <a:pt x="797019" y="703540"/>
                    </a:moveTo>
                    <a:cubicBezTo>
                      <a:pt x="789697" y="701129"/>
                      <a:pt x="782017" y="699492"/>
                      <a:pt x="773906" y="699492"/>
                    </a:cubicBezTo>
                    <a:cubicBezTo>
                      <a:pt x="732874" y="699492"/>
                      <a:pt x="699492" y="732874"/>
                      <a:pt x="699492" y="773906"/>
                    </a:cubicBezTo>
                    <a:cubicBezTo>
                      <a:pt x="699492" y="782017"/>
                      <a:pt x="701129" y="789697"/>
                      <a:pt x="703540" y="797019"/>
                    </a:cubicBezTo>
                    <a:cubicBezTo>
                      <a:pt x="680576" y="801008"/>
                      <a:pt x="654814" y="800189"/>
                      <a:pt x="627191" y="795174"/>
                    </a:cubicBezTo>
                    <a:cubicBezTo>
                      <a:pt x="645959" y="760214"/>
                      <a:pt x="661660" y="719227"/>
                      <a:pt x="673611" y="673611"/>
                    </a:cubicBezTo>
                    <a:cubicBezTo>
                      <a:pt x="719212" y="661675"/>
                      <a:pt x="760199" y="645959"/>
                      <a:pt x="795159" y="627206"/>
                    </a:cubicBezTo>
                    <a:cubicBezTo>
                      <a:pt x="800174" y="654814"/>
                      <a:pt x="800993" y="680576"/>
                      <a:pt x="797019" y="703540"/>
                    </a:cubicBezTo>
                    <a:close/>
                    <a:moveTo>
                      <a:pt x="813643" y="579924"/>
                    </a:moveTo>
                    <a:cubicBezTo>
                      <a:pt x="802079" y="541943"/>
                      <a:pt x="784161" y="501982"/>
                      <a:pt x="760839" y="461769"/>
                    </a:cubicBezTo>
                    <a:cubicBezTo>
                      <a:pt x="781824" y="425768"/>
                      <a:pt x="798612" y="389662"/>
                      <a:pt x="810339" y="354464"/>
                    </a:cubicBezTo>
                    <a:cubicBezTo>
                      <a:pt x="811634" y="350594"/>
                      <a:pt x="812750" y="346799"/>
                      <a:pt x="813896" y="343004"/>
                    </a:cubicBezTo>
                    <a:cubicBezTo>
                      <a:pt x="863471" y="376877"/>
                      <a:pt x="892969" y="417805"/>
                      <a:pt x="892969" y="461367"/>
                    </a:cubicBezTo>
                    <a:cubicBezTo>
                      <a:pt x="892969" y="505018"/>
                      <a:pt x="863367" y="546006"/>
                      <a:pt x="813643" y="579924"/>
                    </a:cubicBez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58" name="Oval 57">
                <a:extLst>
                  <a:ext uri="{FF2B5EF4-FFF2-40B4-BE49-F238E27FC236}">
                    <a16:creationId xmlns:a16="http://schemas.microsoft.com/office/drawing/2014/main" id="{4EAD8CF7-672B-3A58-4DFF-16455EEC4AC1}"/>
                  </a:ext>
                </a:extLst>
              </p:cNvPr>
              <p:cNvSpPr/>
              <p:nvPr/>
            </p:nvSpPr>
            <p:spPr bwMode="auto">
              <a:xfrm flipH="1">
                <a:off x="5594494" y="2941300"/>
                <a:ext cx="206374" cy="20637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2478B89F-2FE0-EB6E-44C8-0E902A27AAC5}"/>
                  </a:ext>
                </a:extLst>
              </p:cNvPr>
              <p:cNvSpPr/>
              <p:nvPr/>
            </p:nvSpPr>
            <p:spPr bwMode="auto">
              <a:xfrm flipH="1">
                <a:off x="6391172" y="3721702"/>
                <a:ext cx="184148" cy="18414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2" name="TextBox 11">
            <a:extLst>
              <a:ext uri="{FF2B5EF4-FFF2-40B4-BE49-F238E27FC236}">
                <a16:creationId xmlns:a16="http://schemas.microsoft.com/office/drawing/2014/main" id="{2B244880-01B9-CC99-7633-6C6122CE9706}"/>
              </a:ext>
            </a:extLst>
          </p:cNvPr>
          <p:cNvSpPr txBox="1"/>
          <p:nvPr/>
        </p:nvSpPr>
        <p:spPr>
          <a:xfrm>
            <a:off x="5860137" y="4297559"/>
            <a:ext cx="4693556" cy="830997"/>
          </a:xfrm>
          <a:prstGeom prst="rect">
            <a:avLst/>
          </a:prstGeom>
          <a:noFill/>
        </p:spPr>
        <p:txBody>
          <a:bodyPr wrap="square" lIns="0" tIns="0" rIns="0" bIns="0">
            <a:spAutoFit/>
          </a:bodyPr>
          <a:lstStyle/>
          <a:p>
            <a:pPr marL="7701" marR="3081" lvl="0" indent="0" algn="l" defTabSz="914367" rtl="0" eaLnBrk="1" fontAlgn="auto" latinLnBrk="0" hangingPunct="1">
              <a:lnSpc>
                <a:spcPct val="100000"/>
              </a:lnSpc>
              <a:spcBef>
                <a:spcPts val="1137"/>
              </a:spcBef>
              <a:spcAft>
                <a:spcPts val="0"/>
              </a:spcAft>
              <a:buClrTx/>
              <a:buSzTx/>
              <a:buFontTx/>
              <a:buNone/>
              <a:tabLst/>
              <a:defRPr/>
            </a:pPr>
            <a:r>
              <a:rPr kumimoji="0" lang="en-US" sz="1800" b="0" i="0" u="none" strike="noStrike" kern="1200" cap="none" spc="0" normalizeH="0" baseline="0" noProof="0">
                <a:ln>
                  <a:noFill/>
                </a:ln>
                <a:solidFill>
                  <a:schemeClr val="accent4"/>
                </a:solidFill>
                <a:effectLst/>
                <a:uLnTx/>
                <a:uFillTx/>
                <a:latin typeface="Segoe UI Semibold"/>
                <a:ea typeface="+mn-ea"/>
                <a:cs typeface="Segoe Pro"/>
              </a:rPr>
              <a:t>Provide management and customization options </a:t>
            </a:r>
            <a:r>
              <a:rPr kumimoji="0" lang="en-US" sz="1800" b="0" i="0" u="none" strike="noStrike" kern="1200" cap="none" spc="0" normalizeH="0" baseline="0" noProof="0">
                <a:ln>
                  <a:noFill/>
                </a:ln>
                <a:solidFill>
                  <a:srgbClr val="000000"/>
                </a:solidFill>
                <a:effectLst/>
                <a:uLnTx/>
                <a:uFillTx/>
                <a:latin typeface="Segoe UI"/>
                <a:ea typeface="+mn-ea"/>
                <a:cs typeface="Segoe Pro"/>
              </a:rPr>
              <a:t>for IT by leveraging Azure services like Azure Monitor</a:t>
            </a:r>
          </a:p>
        </p:txBody>
      </p:sp>
    </p:spTree>
    <p:extLst>
      <p:ext uri="{BB962C8B-B14F-4D97-AF65-F5344CB8AC3E}">
        <p14:creationId xmlns:p14="http://schemas.microsoft.com/office/powerpoint/2010/main" val="143177147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
            <a:extLst>
              <a:ext uri="{FF2B5EF4-FFF2-40B4-BE49-F238E27FC236}">
                <a16:creationId xmlns:a16="http://schemas.microsoft.com/office/drawing/2014/main" id="{1B1E948E-5D86-8D1D-D998-383BB88F8013}"/>
              </a:ext>
            </a:extLst>
          </p:cNvPr>
          <p:cNvSpPr txBox="1">
            <a:spLocks noGrp="1"/>
          </p:cNvSpPr>
          <p:nvPr>
            <p:ph type="title" idx="4294967295"/>
          </p:nvPr>
        </p:nvSpPr>
        <p:spPr>
          <a:xfrm>
            <a:off x="444501" y="938047"/>
            <a:ext cx="3803650" cy="338554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49" normalizeH="0" baseline="0" noProof="0">
                <a:ln w="3175">
                  <a:noFill/>
                </a:ln>
                <a:solidFill>
                  <a:srgbClr val="FFFFFF"/>
                </a:solidFill>
                <a:effectLst/>
                <a:uLnTx/>
                <a:uFillTx/>
                <a:latin typeface="Segoe UI Semibold"/>
                <a:ea typeface="+mn-ea"/>
                <a:cs typeface="Segoe UI" pitchFamily="34" charset="0"/>
              </a:rPr>
              <a:t>Optimize cost with multi-session and pay for only what you use</a:t>
            </a:r>
          </a:p>
        </p:txBody>
      </p:sp>
      <p:sp>
        <p:nvSpPr>
          <p:cNvPr id="4" name="TextBox 3">
            <a:extLst>
              <a:ext uri="{FF2B5EF4-FFF2-40B4-BE49-F238E27FC236}">
                <a16:creationId xmlns:a16="http://schemas.microsoft.com/office/drawing/2014/main" id="{ADCD2BE5-8BB3-6921-C8BF-0B3B798FF8C3}"/>
              </a:ext>
            </a:extLst>
          </p:cNvPr>
          <p:cNvSpPr txBox="1"/>
          <p:nvPr/>
        </p:nvSpPr>
        <p:spPr>
          <a:xfrm>
            <a:off x="444501" y="5060830"/>
            <a:ext cx="3486149" cy="553998"/>
          </a:xfrm>
          <a:prstGeom prst="rect">
            <a:avLst/>
          </a:prstGeom>
          <a:noFill/>
        </p:spPr>
        <p:txBody>
          <a:bodyPr wrap="square" lIns="0" tIns="0" rIns="0" bIns="0">
            <a:spAutoFit/>
          </a:bodyPr>
          <a:lstStyle/>
          <a:p>
            <a:pPr marL="7701" marR="3081" lvl="0" indent="0" algn="l" defTabSz="914367" rtl="0" eaLnBrk="1" fontAlgn="auto" latinLnBrk="0" hangingPunct="1">
              <a:lnSpc>
                <a:spcPct val="100000"/>
              </a:lnSpc>
              <a:spcBef>
                <a:spcPts val="1137"/>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Semibold"/>
                <a:ea typeface="+mn-ea"/>
                <a:cs typeface="Segoe Pro"/>
              </a:rPr>
              <a:t>Make your virtualization infrastructure cost-efficient</a:t>
            </a:r>
          </a:p>
        </p:txBody>
      </p:sp>
      <p:grpSp>
        <p:nvGrpSpPr>
          <p:cNvPr id="7" name="Group 6" descr="Icon for multiple desktop sessions">
            <a:extLst>
              <a:ext uri="{FF2B5EF4-FFF2-40B4-BE49-F238E27FC236}">
                <a16:creationId xmlns:a16="http://schemas.microsoft.com/office/drawing/2014/main" id="{5509EA72-DB80-0855-2BCF-A5BBBBB6F25D}"/>
              </a:ext>
            </a:extLst>
          </p:cNvPr>
          <p:cNvGrpSpPr/>
          <p:nvPr/>
        </p:nvGrpSpPr>
        <p:grpSpPr>
          <a:xfrm>
            <a:off x="4771422" y="1586491"/>
            <a:ext cx="555204" cy="457796"/>
            <a:chOff x="2179259" y="5194149"/>
            <a:chExt cx="600135" cy="494847"/>
          </a:xfrm>
          <a:solidFill>
            <a:schemeClr val="accent4"/>
          </a:solidFill>
        </p:grpSpPr>
        <p:sp>
          <p:nvSpPr>
            <p:cNvPr id="8" name="Freeform 65">
              <a:extLst>
                <a:ext uri="{FF2B5EF4-FFF2-40B4-BE49-F238E27FC236}">
                  <a16:creationId xmlns:a16="http://schemas.microsoft.com/office/drawing/2014/main" id="{D7D50AF6-B4C7-4EF3-A525-63C4556EBBA3}"/>
                </a:ext>
              </a:extLst>
            </p:cNvPr>
            <p:cNvSpPr>
              <a:spLocks noEditPoints="1"/>
            </p:cNvSpPr>
            <p:nvPr/>
          </p:nvSpPr>
          <p:spPr bwMode="auto">
            <a:xfrm>
              <a:off x="2179259" y="5274706"/>
              <a:ext cx="600135" cy="414290"/>
            </a:xfrm>
            <a:custGeom>
              <a:avLst/>
              <a:gdLst>
                <a:gd name="T0" fmla="*/ 1454 w 2907"/>
                <a:gd name="T1" fmla="*/ 1887 h 1887"/>
                <a:gd name="T2" fmla="*/ 186 w 2907"/>
                <a:gd name="T3" fmla="*/ 1887 h 1887"/>
                <a:gd name="T4" fmla="*/ 1 w 2907"/>
                <a:gd name="T5" fmla="*/ 1704 h 1887"/>
                <a:gd name="T6" fmla="*/ 1 w 2907"/>
                <a:gd name="T7" fmla="*/ 180 h 1887"/>
                <a:gd name="T8" fmla="*/ 182 w 2907"/>
                <a:gd name="T9" fmla="*/ 0 h 1887"/>
                <a:gd name="T10" fmla="*/ 2724 w 2907"/>
                <a:gd name="T11" fmla="*/ 0 h 1887"/>
                <a:gd name="T12" fmla="*/ 2906 w 2907"/>
                <a:gd name="T13" fmla="*/ 180 h 1887"/>
                <a:gd name="T14" fmla="*/ 2906 w 2907"/>
                <a:gd name="T15" fmla="*/ 1710 h 1887"/>
                <a:gd name="T16" fmla="*/ 2728 w 2907"/>
                <a:gd name="T17" fmla="*/ 1887 h 1887"/>
                <a:gd name="T18" fmla="*/ 1454 w 2907"/>
                <a:gd name="T19" fmla="*/ 1887 h 1887"/>
                <a:gd name="T20" fmla="*/ 148 w 2907"/>
                <a:gd name="T21" fmla="*/ 1737 h 1887"/>
                <a:gd name="T22" fmla="*/ 2757 w 2907"/>
                <a:gd name="T23" fmla="*/ 1737 h 1887"/>
                <a:gd name="T24" fmla="*/ 2757 w 2907"/>
                <a:gd name="T25" fmla="*/ 148 h 1887"/>
                <a:gd name="T26" fmla="*/ 148 w 2907"/>
                <a:gd name="T27" fmla="*/ 148 h 1887"/>
                <a:gd name="T28" fmla="*/ 148 w 2907"/>
                <a:gd name="T29" fmla="*/ 1737 h 1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07" h="1887">
                  <a:moveTo>
                    <a:pt x="1454" y="1887"/>
                  </a:moveTo>
                  <a:cubicBezTo>
                    <a:pt x="1031" y="1887"/>
                    <a:pt x="608" y="1887"/>
                    <a:pt x="186" y="1887"/>
                  </a:cubicBezTo>
                  <a:cubicBezTo>
                    <a:pt x="51" y="1887"/>
                    <a:pt x="1" y="1838"/>
                    <a:pt x="1" y="1704"/>
                  </a:cubicBezTo>
                  <a:cubicBezTo>
                    <a:pt x="0" y="1196"/>
                    <a:pt x="0" y="688"/>
                    <a:pt x="1" y="180"/>
                  </a:cubicBezTo>
                  <a:cubicBezTo>
                    <a:pt x="1" y="51"/>
                    <a:pt x="52" y="0"/>
                    <a:pt x="182" y="0"/>
                  </a:cubicBezTo>
                  <a:cubicBezTo>
                    <a:pt x="1030" y="0"/>
                    <a:pt x="1877" y="0"/>
                    <a:pt x="2724" y="0"/>
                  </a:cubicBezTo>
                  <a:cubicBezTo>
                    <a:pt x="2854" y="0"/>
                    <a:pt x="2906" y="51"/>
                    <a:pt x="2906" y="180"/>
                  </a:cubicBezTo>
                  <a:cubicBezTo>
                    <a:pt x="2907" y="690"/>
                    <a:pt x="2907" y="1200"/>
                    <a:pt x="2906" y="1710"/>
                  </a:cubicBezTo>
                  <a:cubicBezTo>
                    <a:pt x="2906" y="1836"/>
                    <a:pt x="2854" y="1887"/>
                    <a:pt x="2728" y="1887"/>
                  </a:cubicBezTo>
                  <a:cubicBezTo>
                    <a:pt x="2303" y="1887"/>
                    <a:pt x="1878" y="1887"/>
                    <a:pt x="1454" y="1887"/>
                  </a:cubicBezTo>
                  <a:close/>
                  <a:moveTo>
                    <a:pt x="148" y="1737"/>
                  </a:moveTo>
                  <a:cubicBezTo>
                    <a:pt x="1019" y="1737"/>
                    <a:pt x="1888" y="1737"/>
                    <a:pt x="2757" y="1737"/>
                  </a:cubicBezTo>
                  <a:cubicBezTo>
                    <a:pt x="2757" y="1205"/>
                    <a:pt x="2757" y="676"/>
                    <a:pt x="2757" y="148"/>
                  </a:cubicBezTo>
                  <a:cubicBezTo>
                    <a:pt x="1885" y="148"/>
                    <a:pt x="1018" y="148"/>
                    <a:pt x="148" y="148"/>
                  </a:cubicBezTo>
                  <a:cubicBezTo>
                    <a:pt x="148" y="679"/>
                    <a:pt x="148" y="1206"/>
                    <a:pt x="148" y="1737"/>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67229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73A3C"/>
                </a:solidFill>
                <a:effectLst/>
                <a:uLnTx/>
                <a:uFillTx/>
                <a:latin typeface="Segoe UI"/>
                <a:ea typeface="+mn-ea"/>
                <a:cs typeface="+mn-cs"/>
              </a:endParaRPr>
            </a:p>
          </p:txBody>
        </p:sp>
        <p:sp>
          <p:nvSpPr>
            <p:cNvPr id="9" name="Freeform 66">
              <a:extLst>
                <a:ext uri="{FF2B5EF4-FFF2-40B4-BE49-F238E27FC236}">
                  <a16:creationId xmlns:a16="http://schemas.microsoft.com/office/drawing/2014/main" id="{98B86E45-5E68-F619-86CD-7A4A65ED6CD0}"/>
                </a:ext>
              </a:extLst>
            </p:cNvPr>
            <p:cNvSpPr>
              <a:spLocks noEditPoints="1"/>
            </p:cNvSpPr>
            <p:nvPr/>
          </p:nvSpPr>
          <p:spPr bwMode="auto">
            <a:xfrm>
              <a:off x="2179259" y="5194149"/>
              <a:ext cx="600135" cy="67610"/>
            </a:xfrm>
            <a:custGeom>
              <a:avLst/>
              <a:gdLst>
                <a:gd name="T0" fmla="*/ 5 w 2906"/>
                <a:gd name="T1" fmla="*/ 310 h 312"/>
                <a:gd name="T2" fmla="*/ 7 w 2906"/>
                <a:gd name="T3" fmla="*/ 117 h 312"/>
                <a:gd name="T4" fmla="*/ 125 w 2906"/>
                <a:gd name="T5" fmla="*/ 3 h 312"/>
                <a:gd name="T6" fmla="*/ 198 w 2906"/>
                <a:gd name="T7" fmla="*/ 1 h 312"/>
                <a:gd name="T8" fmla="*/ 2710 w 2906"/>
                <a:gd name="T9" fmla="*/ 1 h 312"/>
                <a:gd name="T10" fmla="*/ 2906 w 2906"/>
                <a:gd name="T11" fmla="*/ 197 h 312"/>
                <a:gd name="T12" fmla="*/ 2906 w 2906"/>
                <a:gd name="T13" fmla="*/ 312 h 312"/>
                <a:gd name="T14" fmla="*/ 2691 w 2906"/>
                <a:gd name="T15" fmla="*/ 294 h 312"/>
                <a:gd name="T16" fmla="*/ 137 w 2906"/>
                <a:gd name="T17" fmla="*/ 294 h 312"/>
                <a:gd name="T18" fmla="*/ 5 w 2906"/>
                <a:gd name="T19" fmla="*/ 310 h 312"/>
                <a:gd name="T20" fmla="*/ 2615 w 2906"/>
                <a:gd name="T21" fmla="*/ 98 h 312"/>
                <a:gd name="T22" fmla="*/ 2608 w 2906"/>
                <a:gd name="T23" fmla="*/ 106 h 312"/>
                <a:gd name="T24" fmla="*/ 2643 w 2906"/>
                <a:gd name="T25" fmla="*/ 151 h 312"/>
                <a:gd name="T26" fmla="*/ 2619 w 2906"/>
                <a:gd name="T27" fmla="*/ 184 h 312"/>
                <a:gd name="T28" fmla="*/ 2707 w 2906"/>
                <a:gd name="T29" fmla="*/ 184 h 312"/>
                <a:gd name="T30" fmla="*/ 2681 w 2906"/>
                <a:gd name="T31" fmla="*/ 150 h 312"/>
                <a:gd name="T32" fmla="*/ 2716 w 2906"/>
                <a:gd name="T33" fmla="*/ 105 h 312"/>
                <a:gd name="T34" fmla="*/ 2710 w 2906"/>
                <a:gd name="T35" fmla="*/ 99 h 312"/>
                <a:gd name="T36" fmla="*/ 2662 w 2906"/>
                <a:gd name="T37" fmla="*/ 129 h 312"/>
                <a:gd name="T38" fmla="*/ 2615 w 2906"/>
                <a:gd name="T39" fmla="*/ 98 h 312"/>
                <a:gd name="T40" fmla="*/ 2404 w 2906"/>
                <a:gd name="T41" fmla="*/ 103 h 312"/>
                <a:gd name="T42" fmla="*/ 2404 w 2906"/>
                <a:gd name="T43" fmla="*/ 193 h 312"/>
                <a:gd name="T44" fmla="*/ 2492 w 2906"/>
                <a:gd name="T45" fmla="*/ 193 h 312"/>
                <a:gd name="T46" fmla="*/ 2492 w 2906"/>
                <a:gd name="T47" fmla="*/ 103 h 312"/>
                <a:gd name="T48" fmla="*/ 2404 w 2906"/>
                <a:gd name="T49" fmla="*/ 10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06" h="312">
                  <a:moveTo>
                    <a:pt x="5" y="310"/>
                  </a:moveTo>
                  <a:cubicBezTo>
                    <a:pt x="5" y="249"/>
                    <a:pt x="0" y="182"/>
                    <a:pt x="7" y="117"/>
                  </a:cubicBezTo>
                  <a:cubicBezTo>
                    <a:pt x="13" y="55"/>
                    <a:pt x="63" y="12"/>
                    <a:pt x="125" y="3"/>
                  </a:cubicBezTo>
                  <a:cubicBezTo>
                    <a:pt x="149" y="0"/>
                    <a:pt x="174" y="1"/>
                    <a:pt x="198" y="1"/>
                  </a:cubicBezTo>
                  <a:cubicBezTo>
                    <a:pt x="1036" y="1"/>
                    <a:pt x="1873" y="1"/>
                    <a:pt x="2710" y="1"/>
                  </a:cubicBezTo>
                  <a:cubicBezTo>
                    <a:pt x="2861" y="1"/>
                    <a:pt x="2906" y="46"/>
                    <a:pt x="2906" y="197"/>
                  </a:cubicBezTo>
                  <a:cubicBezTo>
                    <a:pt x="2906" y="239"/>
                    <a:pt x="2906" y="281"/>
                    <a:pt x="2906" y="312"/>
                  </a:cubicBezTo>
                  <a:cubicBezTo>
                    <a:pt x="2832" y="305"/>
                    <a:pt x="2761" y="294"/>
                    <a:pt x="2691" y="294"/>
                  </a:cubicBezTo>
                  <a:cubicBezTo>
                    <a:pt x="1839" y="292"/>
                    <a:pt x="988" y="293"/>
                    <a:pt x="137" y="294"/>
                  </a:cubicBezTo>
                  <a:cubicBezTo>
                    <a:pt x="95" y="294"/>
                    <a:pt x="54" y="304"/>
                    <a:pt x="5" y="310"/>
                  </a:cubicBezTo>
                  <a:close/>
                  <a:moveTo>
                    <a:pt x="2615" y="98"/>
                  </a:moveTo>
                  <a:cubicBezTo>
                    <a:pt x="2613" y="101"/>
                    <a:pt x="2610" y="103"/>
                    <a:pt x="2608" y="106"/>
                  </a:cubicBezTo>
                  <a:cubicBezTo>
                    <a:pt x="2620" y="121"/>
                    <a:pt x="2632" y="136"/>
                    <a:pt x="2643" y="151"/>
                  </a:cubicBezTo>
                  <a:cubicBezTo>
                    <a:pt x="2631" y="167"/>
                    <a:pt x="2622" y="180"/>
                    <a:pt x="2619" y="184"/>
                  </a:cubicBezTo>
                  <a:cubicBezTo>
                    <a:pt x="2649" y="184"/>
                    <a:pt x="2679" y="184"/>
                    <a:pt x="2707" y="184"/>
                  </a:cubicBezTo>
                  <a:cubicBezTo>
                    <a:pt x="2703" y="178"/>
                    <a:pt x="2693" y="165"/>
                    <a:pt x="2681" y="150"/>
                  </a:cubicBezTo>
                  <a:cubicBezTo>
                    <a:pt x="2693" y="134"/>
                    <a:pt x="2705" y="120"/>
                    <a:pt x="2716" y="105"/>
                  </a:cubicBezTo>
                  <a:cubicBezTo>
                    <a:pt x="2714" y="103"/>
                    <a:pt x="2712" y="101"/>
                    <a:pt x="2710" y="99"/>
                  </a:cubicBezTo>
                  <a:cubicBezTo>
                    <a:pt x="2694" y="109"/>
                    <a:pt x="2679" y="119"/>
                    <a:pt x="2662" y="129"/>
                  </a:cubicBezTo>
                  <a:cubicBezTo>
                    <a:pt x="2647" y="119"/>
                    <a:pt x="2631" y="108"/>
                    <a:pt x="2615" y="98"/>
                  </a:cubicBezTo>
                  <a:close/>
                  <a:moveTo>
                    <a:pt x="2404" y="103"/>
                  </a:moveTo>
                  <a:cubicBezTo>
                    <a:pt x="2404" y="137"/>
                    <a:pt x="2404" y="164"/>
                    <a:pt x="2404" y="193"/>
                  </a:cubicBezTo>
                  <a:cubicBezTo>
                    <a:pt x="2436" y="193"/>
                    <a:pt x="2465" y="193"/>
                    <a:pt x="2492" y="193"/>
                  </a:cubicBezTo>
                  <a:cubicBezTo>
                    <a:pt x="2492" y="160"/>
                    <a:pt x="2492" y="131"/>
                    <a:pt x="2492" y="103"/>
                  </a:cubicBezTo>
                  <a:cubicBezTo>
                    <a:pt x="2461" y="103"/>
                    <a:pt x="2435" y="103"/>
                    <a:pt x="2404" y="103"/>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67229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73A3C"/>
                </a:solidFill>
                <a:effectLst/>
                <a:uLnTx/>
                <a:uFillTx/>
                <a:latin typeface="Segoe UI"/>
                <a:ea typeface="+mn-ea"/>
                <a:cs typeface="+mn-cs"/>
              </a:endParaRPr>
            </a:p>
          </p:txBody>
        </p:sp>
        <p:grpSp>
          <p:nvGrpSpPr>
            <p:cNvPr id="38" name="Group 37">
              <a:extLst>
                <a:ext uri="{FF2B5EF4-FFF2-40B4-BE49-F238E27FC236}">
                  <a16:creationId xmlns:a16="http://schemas.microsoft.com/office/drawing/2014/main" id="{3FCC5BEE-487E-14F3-DA35-CE7887975A23}"/>
                </a:ext>
              </a:extLst>
            </p:cNvPr>
            <p:cNvGrpSpPr/>
            <p:nvPr/>
          </p:nvGrpSpPr>
          <p:grpSpPr>
            <a:xfrm>
              <a:off x="2327672" y="5335707"/>
              <a:ext cx="337653" cy="271766"/>
              <a:chOff x="3447812" y="5350946"/>
              <a:chExt cx="1137523" cy="915555"/>
            </a:xfrm>
            <a:grpFill/>
          </p:grpSpPr>
          <p:sp>
            <p:nvSpPr>
              <p:cNvPr id="39" name="Freeform 68">
                <a:extLst>
                  <a:ext uri="{FF2B5EF4-FFF2-40B4-BE49-F238E27FC236}">
                    <a16:creationId xmlns:a16="http://schemas.microsoft.com/office/drawing/2014/main" id="{D9096B28-0F79-1268-6C89-83D2CC96C0E0}"/>
                  </a:ext>
                </a:extLst>
              </p:cNvPr>
              <p:cNvSpPr>
                <a:spLocks noEditPoints="1"/>
              </p:cNvSpPr>
              <p:nvPr/>
            </p:nvSpPr>
            <p:spPr bwMode="auto">
              <a:xfrm>
                <a:off x="3867171" y="5545633"/>
                <a:ext cx="718164" cy="720868"/>
              </a:xfrm>
              <a:custGeom>
                <a:avLst/>
                <a:gdLst>
                  <a:gd name="T0" fmla="*/ 512 w 902"/>
                  <a:gd name="T1" fmla="*/ 897 h 899"/>
                  <a:gd name="T2" fmla="*/ 437 w 902"/>
                  <a:gd name="T3" fmla="*/ 897 h 899"/>
                  <a:gd name="T4" fmla="*/ 374 w 902"/>
                  <a:gd name="T5" fmla="*/ 855 h 899"/>
                  <a:gd name="T6" fmla="*/ 215 w 902"/>
                  <a:gd name="T7" fmla="*/ 788 h 899"/>
                  <a:gd name="T8" fmla="*/ 136 w 902"/>
                  <a:gd name="T9" fmla="*/ 768 h 899"/>
                  <a:gd name="T10" fmla="*/ 112 w 902"/>
                  <a:gd name="T11" fmla="*/ 685 h 899"/>
                  <a:gd name="T12" fmla="*/ 42 w 902"/>
                  <a:gd name="T13" fmla="*/ 521 h 899"/>
                  <a:gd name="T14" fmla="*/ 7 w 902"/>
                  <a:gd name="T15" fmla="*/ 449 h 899"/>
                  <a:gd name="T16" fmla="*/ 41 w 902"/>
                  <a:gd name="T17" fmla="*/ 381 h 899"/>
                  <a:gd name="T18" fmla="*/ 110 w 902"/>
                  <a:gd name="T19" fmla="*/ 213 h 899"/>
                  <a:gd name="T20" fmla="*/ 136 w 902"/>
                  <a:gd name="T21" fmla="*/ 137 h 899"/>
                  <a:gd name="T22" fmla="*/ 206 w 902"/>
                  <a:gd name="T23" fmla="*/ 115 h 899"/>
                  <a:gd name="T24" fmla="*/ 376 w 902"/>
                  <a:gd name="T25" fmla="*/ 43 h 899"/>
                  <a:gd name="T26" fmla="*/ 447 w 902"/>
                  <a:gd name="T27" fmla="*/ 4 h 899"/>
                  <a:gd name="T28" fmla="*/ 529 w 902"/>
                  <a:gd name="T29" fmla="*/ 45 h 899"/>
                  <a:gd name="T30" fmla="*/ 693 w 902"/>
                  <a:gd name="T31" fmla="*/ 113 h 899"/>
                  <a:gd name="T32" fmla="*/ 765 w 902"/>
                  <a:gd name="T33" fmla="*/ 133 h 899"/>
                  <a:gd name="T34" fmla="*/ 793 w 902"/>
                  <a:gd name="T35" fmla="*/ 215 h 899"/>
                  <a:gd name="T36" fmla="*/ 859 w 902"/>
                  <a:gd name="T37" fmla="*/ 380 h 899"/>
                  <a:gd name="T38" fmla="*/ 898 w 902"/>
                  <a:gd name="T39" fmla="*/ 456 h 899"/>
                  <a:gd name="T40" fmla="*/ 861 w 902"/>
                  <a:gd name="T41" fmla="*/ 522 h 899"/>
                  <a:gd name="T42" fmla="*/ 792 w 902"/>
                  <a:gd name="T43" fmla="*/ 692 h 899"/>
                  <a:gd name="T44" fmla="*/ 773 w 902"/>
                  <a:gd name="T45" fmla="*/ 758 h 899"/>
                  <a:gd name="T46" fmla="*/ 706 w 902"/>
                  <a:gd name="T47" fmla="*/ 791 h 899"/>
                  <a:gd name="T48" fmla="*/ 512 w 902"/>
                  <a:gd name="T49" fmla="*/ 897 h 899"/>
                  <a:gd name="T50" fmla="*/ 453 w 902"/>
                  <a:gd name="T51" fmla="*/ 721 h 899"/>
                  <a:gd name="T52" fmla="*/ 722 w 902"/>
                  <a:gd name="T53" fmla="*/ 452 h 899"/>
                  <a:gd name="T54" fmla="*/ 448 w 902"/>
                  <a:gd name="T55" fmla="*/ 184 h 899"/>
                  <a:gd name="T56" fmla="*/ 182 w 902"/>
                  <a:gd name="T57" fmla="*/ 454 h 899"/>
                  <a:gd name="T58" fmla="*/ 453 w 902"/>
                  <a:gd name="T59" fmla="*/ 721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02" h="899">
                    <a:moveTo>
                      <a:pt x="512" y="897"/>
                    </a:moveTo>
                    <a:cubicBezTo>
                      <a:pt x="485" y="897"/>
                      <a:pt x="461" y="896"/>
                      <a:pt x="437" y="897"/>
                    </a:cubicBezTo>
                    <a:cubicBezTo>
                      <a:pt x="405" y="899"/>
                      <a:pt x="387" y="888"/>
                      <a:pt x="374" y="855"/>
                    </a:cubicBezTo>
                    <a:cubicBezTo>
                      <a:pt x="346" y="788"/>
                      <a:pt x="282" y="759"/>
                      <a:pt x="215" y="788"/>
                    </a:cubicBezTo>
                    <a:cubicBezTo>
                      <a:pt x="178" y="804"/>
                      <a:pt x="159" y="791"/>
                      <a:pt x="136" y="768"/>
                    </a:cubicBezTo>
                    <a:cubicBezTo>
                      <a:pt x="114" y="744"/>
                      <a:pt x="95" y="726"/>
                      <a:pt x="112" y="685"/>
                    </a:cubicBezTo>
                    <a:cubicBezTo>
                      <a:pt x="142" y="614"/>
                      <a:pt x="115" y="549"/>
                      <a:pt x="42" y="521"/>
                    </a:cubicBezTo>
                    <a:cubicBezTo>
                      <a:pt x="0" y="505"/>
                      <a:pt x="8" y="477"/>
                      <a:pt x="7" y="449"/>
                    </a:cubicBezTo>
                    <a:cubicBezTo>
                      <a:pt x="6" y="421"/>
                      <a:pt x="4" y="397"/>
                      <a:pt x="41" y="381"/>
                    </a:cubicBezTo>
                    <a:cubicBezTo>
                      <a:pt x="117" y="350"/>
                      <a:pt x="142" y="289"/>
                      <a:pt x="110" y="213"/>
                    </a:cubicBezTo>
                    <a:cubicBezTo>
                      <a:pt x="93" y="173"/>
                      <a:pt x="113" y="153"/>
                      <a:pt x="136" y="137"/>
                    </a:cubicBezTo>
                    <a:cubicBezTo>
                      <a:pt x="156" y="123"/>
                      <a:pt x="186" y="110"/>
                      <a:pt x="206" y="115"/>
                    </a:cubicBezTo>
                    <a:cubicBezTo>
                      <a:pt x="287" y="138"/>
                      <a:pt x="345" y="119"/>
                      <a:pt x="376" y="43"/>
                    </a:cubicBezTo>
                    <a:cubicBezTo>
                      <a:pt x="391" y="4"/>
                      <a:pt x="416" y="4"/>
                      <a:pt x="447" y="4"/>
                    </a:cubicBezTo>
                    <a:cubicBezTo>
                      <a:pt x="481" y="5"/>
                      <a:pt x="511" y="0"/>
                      <a:pt x="529" y="45"/>
                    </a:cubicBezTo>
                    <a:cubicBezTo>
                      <a:pt x="557" y="118"/>
                      <a:pt x="622" y="144"/>
                      <a:pt x="693" y="113"/>
                    </a:cubicBezTo>
                    <a:cubicBezTo>
                      <a:pt x="728" y="98"/>
                      <a:pt x="746" y="112"/>
                      <a:pt x="765" y="133"/>
                    </a:cubicBezTo>
                    <a:cubicBezTo>
                      <a:pt x="786" y="156"/>
                      <a:pt x="812" y="172"/>
                      <a:pt x="793" y="215"/>
                    </a:cubicBezTo>
                    <a:cubicBezTo>
                      <a:pt x="762" y="287"/>
                      <a:pt x="787" y="351"/>
                      <a:pt x="859" y="380"/>
                    </a:cubicBezTo>
                    <a:cubicBezTo>
                      <a:pt x="902" y="397"/>
                      <a:pt x="897" y="425"/>
                      <a:pt x="898" y="456"/>
                    </a:cubicBezTo>
                    <a:cubicBezTo>
                      <a:pt x="899" y="486"/>
                      <a:pt x="897" y="507"/>
                      <a:pt x="861" y="522"/>
                    </a:cubicBezTo>
                    <a:cubicBezTo>
                      <a:pt x="787" y="552"/>
                      <a:pt x="769" y="612"/>
                      <a:pt x="792" y="692"/>
                    </a:cubicBezTo>
                    <a:cubicBezTo>
                      <a:pt x="797" y="712"/>
                      <a:pt x="787" y="743"/>
                      <a:pt x="773" y="758"/>
                    </a:cubicBezTo>
                    <a:cubicBezTo>
                      <a:pt x="757" y="776"/>
                      <a:pt x="726" y="795"/>
                      <a:pt x="706" y="791"/>
                    </a:cubicBezTo>
                    <a:cubicBezTo>
                      <a:pt x="597" y="766"/>
                      <a:pt x="555" y="785"/>
                      <a:pt x="512" y="897"/>
                    </a:cubicBezTo>
                    <a:close/>
                    <a:moveTo>
                      <a:pt x="453" y="721"/>
                    </a:moveTo>
                    <a:cubicBezTo>
                      <a:pt x="597" y="720"/>
                      <a:pt x="722" y="595"/>
                      <a:pt x="722" y="452"/>
                    </a:cubicBezTo>
                    <a:cubicBezTo>
                      <a:pt x="722" y="303"/>
                      <a:pt x="598" y="182"/>
                      <a:pt x="448" y="184"/>
                    </a:cubicBezTo>
                    <a:cubicBezTo>
                      <a:pt x="301" y="186"/>
                      <a:pt x="180" y="309"/>
                      <a:pt x="182" y="454"/>
                    </a:cubicBezTo>
                    <a:cubicBezTo>
                      <a:pt x="183" y="597"/>
                      <a:pt x="310" y="722"/>
                      <a:pt x="453" y="721"/>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67229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73A3C"/>
                  </a:solidFill>
                  <a:effectLst/>
                  <a:uLnTx/>
                  <a:uFillTx/>
                  <a:latin typeface="Segoe UI"/>
                  <a:ea typeface="+mn-ea"/>
                  <a:cs typeface="+mn-cs"/>
                </a:endParaRPr>
              </a:p>
            </p:txBody>
          </p:sp>
          <p:sp>
            <p:nvSpPr>
              <p:cNvPr id="40" name="Freeform 71">
                <a:extLst>
                  <a:ext uri="{FF2B5EF4-FFF2-40B4-BE49-F238E27FC236}">
                    <a16:creationId xmlns:a16="http://schemas.microsoft.com/office/drawing/2014/main" id="{EC2AC5DC-51E3-CB52-BE90-CE1C10B2BC9D}"/>
                  </a:ext>
                </a:extLst>
              </p:cNvPr>
              <p:cNvSpPr>
                <a:spLocks noEditPoints="1"/>
              </p:cNvSpPr>
              <p:nvPr/>
            </p:nvSpPr>
            <p:spPr bwMode="auto">
              <a:xfrm>
                <a:off x="4076854" y="5761368"/>
                <a:ext cx="298802" cy="299926"/>
              </a:xfrm>
              <a:custGeom>
                <a:avLst/>
                <a:gdLst>
                  <a:gd name="T0" fmla="*/ 373 w 374"/>
                  <a:gd name="T1" fmla="*/ 185 h 375"/>
                  <a:gd name="T2" fmla="*/ 189 w 374"/>
                  <a:gd name="T3" fmla="*/ 374 h 375"/>
                  <a:gd name="T4" fmla="*/ 1 w 374"/>
                  <a:gd name="T5" fmla="*/ 190 h 375"/>
                  <a:gd name="T6" fmla="*/ 185 w 374"/>
                  <a:gd name="T7" fmla="*/ 2 h 375"/>
                  <a:gd name="T8" fmla="*/ 373 w 374"/>
                  <a:gd name="T9" fmla="*/ 185 h 375"/>
                  <a:gd name="T10" fmla="*/ 185 w 374"/>
                  <a:gd name="T11" fmla="*/ 280 h 375"/>
                  <a:gd name="T12" fmla="*/ 280 w 374"/>
                  <a:gd name="T13" fmla="*/ 189 h 375"/>
                  <a:gd name="T14" fmla="*/ 189 w 374"/>
                  <a:gd name="T15" fmla="*/ 94 h 375"/>
                  <a:gd name="T16" fmla="*/ 94 w 374"/>
                  <a:gd name="T17" fmla="*/ 185 h 375"/>
                  <a:gd name="T18" fmla="*/ 185 w 374"/>
                  <a:gd name="T19" fmla="*/ 28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4" h="375">
                    <a:moveTo>
                      <a:pt x="373" y="185"/>
                    </a:moveTo>
                    <a:cubicBezTo>
                      <a:pt x="374" y="288"/>
                      <a:pt x="292" y="372"/>
                      <a:pt x="189" y="374"/>
                    </a:cubicBezTo>
                    <a:cubicBezTo>
                      <a:pt x="88" y="375"/>
                      <a:pt x="2" y="292"/>
                      <a:pt x="1" y="190"/>
                    </a:cubicBezTo>
                    <a:cubicBezTo>
                      <a:pt x="0" y="86"/>
                      <a:pt x="81" y="3"/>
                      <a:pt x="185" y="2"/>
                    </a:cubicBezTo>
                    <a:cubicBezTo>
                      <a:pt x="288" y="0"/>
                      <a:pt x="371" y="82"/>
                      <a:pt x="373" y="185"/>
                    </a:cubicBezTo>
                    <a:close/>
                    <a:moveTo>
                      <a:pt x="185" y="280"/>
                    </a:moveTo>
                    <a:cubicBezTo>
                      <a:pt x="236" y="281"/>
                      <a:pt x="279" y="240"/>
                      <a:pt x="280" y="189"/>
                    </a:cubicBezTo>
                    <a:cubicBezTo>
                      <a:pt x="281" y="138"/>
                      <a:pt x="240" y="95"/>
                      <a:pt x="189" y="94"/>
                    </a:cubicBezTo>
                    <a:cubicBezTo>
                      <a:pt x="139" y="93"/>
                      <a:pt x="96" y="134"/>
                      <a:pt x="94" y="185"/>
                    </a:cubicBezTo>
                    <a:cubicBezTo>
                      <a:pt x="93" y="237"/>
                      <a:pt x="134" y="279"/>
                      <a:pt x="185" y="280"/>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67229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73A3C"/>
                  </a:solidFill>
                  <a:effectLst/>
                  <a:uLnTx/>
                  <a:uFillTx/>
                  <a:latin typeface="Segoe UI"/>
                  <a:ea typeface="+mn-ea"/>
                  <a:cs typeface="+mn-cs"/>
                </a:endParaRPr>
              </a:p>
            </p:txBody>
          </p:sp>
          <p:grpSp>
            <p:nvGrpSpPr>
              <p:cNvPr id="41" name="Group 40">
                <a:extLst>
                  <a:ext uri="{FF2B5EF4-FFF2-40B4-BE49-F238E27FC236}">
                    <a16:creationId xmlns:a16="http://schemas.microsoft.com/office/drawing/2014/main" id="{BFF24FF5-E252-1C20-672B-C0CEE85313FD}"/>
                  </a:ext>
                </a:extLst>
              </p:cNvPr>
              <p:cNvGrpSpPr/>
              <p:nvPr/>
            </p:nvGrpSpPr>
            <p:grpSpPr>
              <a:xfrm>
                <a:off x="3447812" y="5350946"/>
                <a:ext cx="471785" cy="489350"/>
                <a:chOff x="3447812" y="5350946"/>
                <a:chExt cx="471785" cy="489350"/>
              </a:xfrm>
              <a:grpFill/>
            </p:grpSpPr>
            <p:sp>
              <p:nvSpPr>
                <p:cNvPr id="42" name="Freeform 69">
                  <a:extLst>
                    <a:ext uri="{FF2B5EF4-FFF2-40B4-BE49-F238E27FC236}">
                      <a16:creationId xmlns:a16="http://schemas.microsoft.com/office/drawing/2014/main" id="{81FC2BDF-994C-DBB5-AE0D-B6BC8E89C349}"/>
                    </a:ext>
                  </a:extLst>
                </p:cNvPr>
                <p:cNvSpPr>
                  <a:spLocks noEditPoints="1"/>
                </p:cNvSpPr>
                <p:nvPr/>
              </p:nvSpPr>
              <p:spPr bwMode="auto">
                <a:xfrm>
                  <a:off x="3447812" y="5350946"/>
                  <a:ext cx="471785" cy="489350"/>
                </a:xfrm>
                <a:custGeom>
                  <a:avLst/>
                  <a:gdLst>
                    <a:gd name="T0" fmla="*/ 542 w 595"/>
                    <a:gd name="T1" fmla="*/ 120 h 611"/>
                    <a:gd name="T2" fmla="*/ 587 w 595"/>
                    <a:gd name="T3" fmla="*/ 268 h 611"/>
                    <a:gd name="T4" fmla="*/ 574 w 595"/>
                    <a:gd name="T5" fmla="*/ 347 h 611"/>
                    <a:gd name="T6" fmla="*/ 528 w 595"/>
                    <a:gd name="T7" fmla="*/ 460 h 611"/>
                    <a:gd name="T8" fmla="*/ 461 w 595"/>
                    <a:gd name="T9" fmla="*/ 525 h 611"/>
                    <a:gd name="T10" fmla="*/ 355 w 595"/>
                    <a:gd name="T11" fmla="*/ 572 h 611"/>
                    <a:gd name="T12" fmla="*/ 256 w 595"/>
                    <a:gd name="T13" fmla="*/ 570 h 611"/>
                    <a:gd name="T14" fmla="*/ 150 w 595"/>
                    <a:gd name="T15" fmla="*/ 526 h 611"/>
                    <a:gd name="T16" fmla="*/ 84 w 595"/>
                    <a:gd name="T17" fmla="*/ 459 h 611"/>
                    <a:gd name="T18" fmla="*/ 41 w 595"/>
                    <a:gd name="T19" fmla="*/ 351 h 611"/>
                    <a:gd name="T20" fmla="*/ 40 w 595"/>
                    <a:gd name="T21" fmla="*/ 258 h 611"/>
                    <a:gd name="T22" fmla="*/ 84 w 595"/>
                    <a:gd name="T23" fmla="*/ 151 h 611"/>
                    <a:gd name="T24" fmla="*/ 149 w 595"/>
                    <a:gd name="T25" fmla="*/ 85 h 611"/>
                    <a:gd name="T26" fmla="*/ 256 w 595"/>
                    <a:gd name="T27" fmla="*/ 40 h 611"/>
                    <a:gd name="T28" fmla="*/ 356 w 595"/>
                    <a:gd name="T29" fmla="*/ 40 h 611"/>
                    <a:gd name="T30" fmla="*/ 469 w 595"/>
                    <a:gd name="T31" fmla="*/ 85 h 611"/>
                    <a:gd name="T32" fmla="*/ 542 w 595"/>
                    <a:gd name="T33" fmla="*/ 120 h 611"/>
                    <a:gd name="T34" fmla="*/ 303 w 595"/>
                    <a:gd name="T35" fmla="*/ 480 h 611"/>
                    <a:gd name="T36" fmla="*/ 483 w 595"/>
                    <a:gd name="T37" fmla="*/ 309 h 611"/>
                    <a:gd name="T38" fmla="*/ 306 w 595"/>
                    <a:gd name="T39" fmla="*/ 128 h 611"/>
                    <a:gd name="T40" fmla="*/ 131 w 595"/>
                    <a:gd name="T41" fmla="*/ 303 h 611"/>
                    <a:gd name="T42" fmla="*/ 303 w 595"/>
                    <a:gd name="T43" fmla="*/ 480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5" h="611">
                      <a:moveTo>
                        <a:pt x="542" y="120"/>
                      </a:moveTo>
                      <a:cubicBezTo>
                        <a:pt x="507" y="197"/>
                        <a:pt x="528" y="237"/>
                        <a:pt x="587" y="268"/>
                      </a:cubicBezTo>
                      <a:cubicBezTo>
                        <a:pt x="595" y="273"/>
                        <a:pt x="590" y="335"/>
                        <a:pt x="574" y="347"/>
                      </a:cubicBezTo>
                      <a:cubicBezTo>
                        <a:pt x="533" y="378"/>
                        <a:pt x="514" y="408"/>
                        <a:pt x="528" y="460"/>
                      </a:cubicBezTo>
                      <a:cubicBezTo>
                        <a:pt x="541" y="503"/>
                        <a:pt x="507" y="536"/>
                        <a:pt x="461" y="525"/>
                      </a:cubicBezTo>
                      <a:cubicBezTo>
                        <a:pt x="412" y="512"/>
                        <a:pt x="380" y="529"/>
                        <a:pt x="355" y="572"/>
                      </a:cubicBezTo>
                      <a:cubicBezTo>
                        <a:pt x="333" y="611"/>
                        <a:pt x="280" y="610"/>
                        <a:pt x="256" y="570"/>
                      </a:cubicBezTo>
                      <a:cubicBezTo>
                        <a:pt x="231" y="527"/>
                        <a:pt x="198" y="512"/>
                        <a:pt x="150" y="526"/>
                      </a:cubicBezTo>
                      <a:cubicBezTo>
                        <a:pt x="106" y="537"/>
                        <a:pt x="72" y="502"/>
                        <a:pt x="84" y="459"/>
                      </a:cubicBezTo>
                      <a:cubicBezTo>
                        <a:pt x="97" y="411"/>
                        <a:pt x="84" y="377"/>
                        <a:pt x="41" y="351"/>
                      </a:cubicBezTo>
                      <a:cubicBezTo>
                        <a:pt x="0" y="326"/>
                        <a:pt x="0" y="283"/>
                        <a:pt x="40" y="258"/>
                      </a:cubicBezTo>
                      <a:cubicBezTo>
                        <a:pt x="83" y="233"/>
                        <a:pt x="97" y="199"/>
                        <a:pt x="84" y="151"/>
                      </a:cubicBezTo>
                      <a:cubicBezTo>
                        <a:pt x="72" y="108"/>
                        <a:pt x="106" y="74"/>
                        <a:pt x="149" y="85"/>
                      </a:cubicBezTo>
                      <a:cubicBezTo>
                        <a:pt x="198" y="97"/>
                        <a:pt x="231" y="83"/>
                        <a:pt x="256" y="40"/>
                      </a:cubicBezTo>
                      <a:cubicBezTo>
                        <a:pt x="280" y="0"/>
                        <a:pt x="332" y="1"/>
                        <a:pt x="356" y="40"/>
                      </a:cubicBezTo>
                      <a:cubicBezTo>
                        <a:pt x="383" y="84"/>
                        <a:pt x="417" y="95"/>
                        <a:pt x="469" y="85"/>
                      </a:cubicBezTo>
                      <a:cubicBezTo>
                        <a:pt x="491" y="81"/>
                        <a:pt x="519" y="108"/>
                        <a:pt x="542" y="120"/>
                      </a:cubicBezTo>
                      <a:close/>
                      <a:moveTo>
                        <a:pt x="303" y="480"/>
                      </a:moveTo>
                      <a:cubicBezTo>
                        <a:pt x="398" y="482"/>
                        <a:pt x="479" y="404"/>
                        <a:pt x="483" y="309"/>
                      </a:cubicBezTo>
                      <a:cubicBezTo>
                        <a:pt x="487" y="216"/>
                        <a:pt x="401" y="128"/>
                        <a:pt x="306" y="128"/>
                      </a:cubicBezTo>
                      <a:cubicBezTo>
                        <a:pt x="212" y="128"/>
                        <a:pt x="131" y="208"/>
                        <a:pt x="131" y="303"/>
                      </a:cubicBezTo>
                      <a:cubicBezTo>
                        <a:pt x="130" y="398"/>
                        <a:pt x="208" y="479"/>
                        <a:pt x="303" y="480"/>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67229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73A3C"/>
                    </a:solidFill>
                    <a:effectLst/>
                    <a:uLnTx/>
                    <a:uFillTx/>
                    <a:latin typeface="Segoe UI"/>
                    <a:ea typeface="+mn-ea"/>
                    <a:cs typeface="+mn-cs"/>
                  </a:endParaRPr>
                </a:p>
              </p:txBody>
            </p:sp>
            <p:sp>
              <p:nvSpPr>
                <p:cNvPr id="43" name="Freeform 71">
                  <a:extLst>
                    <a:ext uri="{FF2B5EF4-FFF2-40B4-BE49-F238E27FC236}">
                      <a16:creationId xmlns:a16="http://schemas.microsoft.com/office/drawing/2014/main" id="{9CACF3C8-FE55-5D09-F876-FCB36BC97B59}"/>
                    </a:ext>
                  </a:extLst>
                </p:cNvPr>
                <p:cNvSpPr>
                  <a:spLocks noEditPoints="1"/>
                </p:cNvSpPr>
                <p:nvPr/>
              </p:nvSpPr>
              <p:spPr bwMode="auto">
                <a:xfrm>
                  <a:off x="3584411" y="5490218"/>
                  <a:ext cx="210017" cy="210807"/>
                </a:xfrm>
                <a:custGeom>
                  <a:avLst/>
                  <a:gdLst>
                    <a:gd name="T0" fmla="*/ 373 w 374"/>
                    <a:gd name="T1" fmla="*/ 185 h 375"/>
                    <a:gd name="T2" fmla="*/ 189 w 374"/>
                    <a:gd name="T3" fmla="*/ 374 h 375"/>
                    <a:gd name="T4" fmla="*/ 1 w 374"/>
                    <a:gd name="T5" fmla="*/ 190 h 375"/>
                    <a:gd name="T6" fmla="*/ 185 w 374"/>
                    <a:gd name="T7" fmla="*/ 2 h 375"/>
                    <a:gd name="T8" fmla="*/ 373 w 374"/>
                    <a:gd name="T9" fmla="*/ 185 h 375"/>
                    <a:gd name="T10" fmla="*/ 185 w 374"/>
                    <a:gd name="T11" fmla="*/ 280 h 375"/>
                    <a:gd name="T12" fmla="*/ 280 w 374"/>
                    <a:gd name="T13" fmla="*/ 189 h 375"/>
                    <a:gd name="T14" fmla="*/ 189 w 374"/>
                    <a:gd name="T15" fmla="*/ 94 h 375"/>
                    <a:gd name="T16" fmla="*/ 94 w 374"/>
                    <a:gd name="T17" fmla="*/ 185 h 375"/>
                    <a:gd name="T18" fmla="*/ 185 w 374"/>
                    <a:gd name="T19" fmla="*/ 28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4" h="375">
                      <a:moveTo>
                        <a:pt x="373" y="185"/>
                      </a:moveTo>
                      <a:cubicBezTo>
                        <a:pt x="374" y="288"/>
                        <a:pt x="292" y="372"/>
                        <a:pt x="189" y="374"/>
                      </a:cubicBezTo>
                      <a:cubicBezTo>
                        <a:pt x="88" y="375"/>
                        <a:pt x="2" y="292"/>
                        <a:pt x="1" y="190"/>
                      </a:cubicBezTo>
                      <a:cubicBezTo>
                        <a:pt x="0" y="86"/>
                        <a:pt x="81" y="3"/>
                        <a:pt x="185" y="2"/>
                      </a:cubicBezTo>
                      <a:cubicBezTo>
                        <a:pt x="288" y="0"/>
                        <a:pt x="371" y="82"/>
                        <a:pt x="373" y="185"/>
                      </a:cubicBezTo>
                      <a:close/>
                      <a:moveTo>
                        <a:pt x="185" y="280"/>
                      </a:moveTo>
                      <a:cubicBezTo>
                        <a:pt x="236" y="281"/>
                        <a:pt x="279" y="240"/>
                        <a:pt x="280" y="189"/>
                      </a:cubicBezTo>
                      <a:cubicBezTo>
                        <a:pt x="281" y="138"/>
                        <a:pt x="240" y="95"/>
                        <a:pt x="189" y="94"/>
                      </a:cubicBezTo>
                      <a:cubicBezTo>
                        <a:pt x="139" y="93"/>
                        <a:pt x="96" y="134"/>
                        <a:pt x="94" y="185"/>
                      </a:cubicBezTo>
                      <a:cubicBezTo>
                        <a:pt x="93" y="237"/>
                        <a:pt x="134" y="279"/>
                        <a:pt x="185" y="280"/>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67229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73A3C"/>
                    </a:solidFill>
                    <a:effectLst/>
                    <a:uLnTx/>
                    <a:uFillTx/>
                    <a:latin typeface="Segoe UI"/>
                    <a:ea typeface="+mn-ea"/>
                    <a:cs typeface="+mn-cs"/>
                  </a:endParaRPr>
                </a:p>
              </p:txBody>
            </p:sp>
          </p:grpSp>
        </p:grpSp>
      </p:grpSp>
      <p:sp>
        <p:nvSpPr>
          <p:cNvPr id="10" name="TextBox 9">
            <a:extLst>
              <a:ext uri="{FF2B5EF4-FFF2-40B4-BE49-F238E27FC236}">
                <a16:creationId xmlns:a16="http://schemas.microsoft.com/office/drawing/2014/main" id="{F7581310-D7D5-C4F6-EE30-E6EF1C00EC86}"/>
              </a:ext>
            </a:extLst>
          </p:cNvPr>
          <p:cNvSpPr txBox="1"/>
          <p:nvPr/>
        </p:nvSpPr>
        <p:spPr>
          <a:xfrm>
            <a:off x="5899026" y="1553156"/>
            <a:ext cx="4693556" cy="830997"/>
          </a:xfrm>
          <a:prstGeom prst="rect">
            <a:avLst/>
          </a:prstGeom>
          <a:noFill/>
        </p:spPr>
        <p:txBody>
          <a:bodyPr wrap="square" lIns="0" tIns="0" rIns="0" bIns="0">
            <a:spAutoFit/>
          </a:bodyPr>
          <a:lstStyle/>
          <a:p>
            <a:pPr marL="7701" marR="3081" lvl="0" indent="0" algn="l" defTabSz="914367" rtl="0" eaLnBrk="1" fontAlgn="auto" latinLnBrk="0" hangingPunct="1">
              <a:lnSpc>
                <a:spcPct val="100000"/>
              </a:lnSpc>
              <a:spcBef>
                <a:spcPts val="1137"/>
              </a:spcBef>
              <a:spcAft>
                <a:spcPts val="0"/>
              </a:spcAft>
              <a:buClrTx/>
              <a:buSzTx/>
              <a:buFontTx/>
              <a:buNone/>
              <a:tabLst/>
              <a:defRPr/>
            </a:pPr>
            <a:r>
              <a:rPr kumimoji="0" lang="en-US" sz="1800" b="0" i="0" u="none" strike="noStrike" kern="1200" cap="none" spc="0" normalizeH="0" baseline="0" noProof="0">
                <a:ln>
                  <a:noFill/>
                </a:ln>
                <a:solidFill>
                  <a:schemeClr val="accent4"/>
                </a:solidFill>
                <a:effectLst/>
                <a:uLnTx/>
                <a:uFillTx/>
                <a:latin typeface="Segoe UI Semibold"/>
                <a:ea typeface="+mn-ea"/>
                <a:cs typeface="Segoe Pro"/>
              </a:rPr>
              <a:t>Deliver multiple desktop sessions </a:t>
            </a:r>
            <a:r>
              <a:rPr kumimoji="0" lang="en-US" sz="1800" b="0" i="0" u="none" strike="noStrike" kern="1200" cap="none" spc="0" normalizeH="0" baseline="0" noProof="0">
                <a:ln>
                  <a:noFill/>
                </a:ln>
                <a:solidFill>
                  <a:srgbClr val="000000"/>
                </a:solidFill>
                <a:effectLst/>
                <a:uLnTx/>
                <a:uFillTx/>
                <a:latin typeface="Segoe UI"/>
                <a:ea typeface="+mn-ea"/>
                <a:cs typeface="Segoe Pro"/>
              </a:rPr>
              <a:t>on a single VM with Windows 11 and Windows 10 multi-session​</a:t>
            </a:r>
          </a:p>
        </p:txBody>
      </p:sp>
      <p:grpSp>
        <p:nvGrpSpPr>
          <p:cNvPr id="44" name="Group 43" descr="Icon for optimize deployment costs">
            <a:extLst>
              <a:ext uri="{FF2B5EF4-FFF2-40B4-BE49-F238E27FC236}">
                <a16:creationId xmlns:a16="http://schemas.microsoft.com/office/drawing/2014/main" id="{F364830D-F9DA-FAB6-6B39-10E1A65286B1}"/>
              </a:ext>
            </a:extLst>
          </p:cNvPr>
          <p:cNvGrpSpPr/>
          <p:nvPr/>
        </p:nvGrpSpPr>
        <p:grpSpPr>
          <a:xfrm>
            <a:off x="4789749" y="2938842"/>
            <a:ext cx="518552" cy="556754"/>
            <a:chOff x="6481479" y="5567956"/>
            <a:chExt cx="394303" cy="423355"/>
          </a:xfrm>
          <a:solidFill>
            <a:schemeClr val="accent4"/>
          </a:solidFill>
        </p:grpSpPr>
        <p:sp>
          <p:nvSpPr>
            <p:cNvPr id="45" name="Oval 1124">
              <a:extLst>
                <a:ext uri="{FF2B5EF4-FFF2-40B4-BE49-F238E27FC236}">
                  <a16:creationId xmlns:a16="http://schemas.microsoft.com/office/drawing/2014/main" id="{66560037-7B9D-8F44-5A9B-A9878B160ADA}"/>
                </a:ext>
              </a:extLst>
            </p:cNvPr>
            <p:cNvSpPr>
              <a:spLocks noChangeArrowheads="1"/>
            </p:cNvSpPr>
            <p:nvPr/>
          </p:nvSpPr>
          <p:spPr bwMode="auto">
            <a:xfrm>
              <a:off x="6610148" y="5725676"/>
              <a:ext cx="132817" cy="132817"/>
            </a:xfrm>
            <a:prstGeom prst="ellipse">
              <a:avLst/>
            </a:prstGeom>
            <a:grp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46" name="Freeform 1125">
              <a:extLst>
                <a:ext uri="{FF2B5EF4-FFF2-40B4-BE49-F238E27FC236}">
                  <a16:creationId xmlns:a16="http://schemas.microsoft.com/office/drawing/2014/main" id="{C97657BF-9E1A-C540-7594-9C091B87EAD2}"/>
                </a:ext>
              </a:extLst>
            </p:cNvPr>
            <p:cNvSpPr>
              <a:spLocks/>
            </p:cNvSpPr>
            <p:nvPr/>
          </p:nvSpPr>
          <p:spPr bwMode="auto">
            <a:xfrm>
              <a:off x="6564490" y="5875096"/>
              <a:ext cx="228281" cy="116215"/>
            </a:xfrm>
            <a:custGeom>
              <a:avLst/>
              <a:gdLst>
                <a:gd name="T0" fmla="*/ 35 w 69"/>
                <a:gd name="T1" fmla="*/ 0 h 35"/>
                <a:gd name="T2" fmla="*/ 0 w 69"/>
                <a:gd name="T3" fmla="*/ 35 h 35"/>
                <a:gd name="T4" fmla="*/ 69 w 69"/>
                <a:gd name="T5" fmla="*/ 35 h 35"/>
                <a:gd name="T6" fmla="*/ 35 w 69"/>
                <a:gd name="T7" fmla="*/ 0 h 35"/>
              </a:gdLst>
              <a:ahLst/>
              <a:cxnLst>
                <a:cxn ang="0">
                  <a:pos x="T0" y="T1"/>
                </a:cxn>
                <a:cxn ang="0">
                  <a:pos x="T2" y="T3"/>
                </a:cxn>
                <a:cxn ang="0">
                  <a:pos x="T4" y="T5"/>
                </a:cxn>
                <a:cxn ang="0">
                  <a:pos x="T6" y="T7"/>
                </a:cxn>
              </a:cxnLst>
              <a:rect l="0" t="0" r="r" b="b"/>
              <a:pathLst>
                <a:path w="69" h="35">
                  <a:moveTo>
                    <a:pt x="35" y="0"/>
                  </a:moveTo>
                  <a:cubicBezTo>
                    <a:pt x="16" y="0"/>
                    <a:pt x="0" y="16"/>
                    <a:pt x="0" y="35"/>
                  </a:cubicBezTo>
                  <a:cubicBezTo>
                    <a:pt x="69" y="35"/>
                    <a:pt x="69" y="35"/>
                    <a:pt x="69" y="35"/>
                  </a:cubicBezTo>
                  <a:cubicBezTo>
                    <a:pt x="69" y="16"/>
                    <a:pt x="54" y="0"/>
                    <a:pt x="35" y="0"/>
                  </a:cubicBezTo>
                  <a:close/>
                </a:path>
              </a:pathLst>
            </a:custGeom>
            <a:grp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47" name="Oval 1126">
              <a:extLst>
                <a:ext uri="{FF2B5EF4-FFF2-40B4-BE49-F238E27FC236}">
                  <a16:creationId xmlns:a16="http://schemas.microsoft.com/office/drawing/2014/main" id="{D3D744A9-4D77-78A9-DFDD-E11F52FB7014}"/>
                </a:ext>
              </a:extLst>
            </p:cNvPr>
            <p:cNvSpPr>
              <a:spLocks noChangeArrowheads="1"/>
            </p:cNvSpPr>
            <p:nvPr/>
          </p:nvSpPr>
          <p:spPr bwMode="auto">
            <a:xfrm>
              <a:off x="6772016" y="5609462"/>
              <a:ext cx="66410" cy="66410"/>
            </a:xfrm>
            <a:prstGeom prst="ellipse">
              <a:avLst/>
            </a:prstGeom>
            <a:grp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48" name="Oval 1127">
              <a:extLst>
                <a:ext uri="{FF2B5EF4-FFF2-40B4-BE49-F238E27FC236}">
                  <a16:creationId xmlns:a16="http://schemas.microsoft.com/office/drawing/2014/main" id="{A8B078A6-42F9-F87B-987F-ABD3EED33DE0}"/>
                </a:ext>
              </a:extLst>
            </p:cNvPr>
            <p:cNvSpPr>
              <a:spLocks noChangeArrowheads="1"/>
            </p:cNvSpPr>
            <p:nvPr/>
          </p:nvSpPr>
          <p:spPr bwMode="auto">
            <a:xfrm>
              <a:off x="6481479" y="5742279"/>
              <a:ext cx="37356" cy="37356"/>
            </a:xfrm>
            <a:prstGeom prst="ellipse">
              <a:avLst/>
            </a:prstGeom>
            <a:grp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49" name="Oval 1128">
              <a:extLst>
                <a:ext uri="{FF2B5EF4-FFF2-40B4-BE49-F238E27FC236}">
                  <a16:creationId xmlns:a16="http://schemas.microsoft.com/office/drawing/2014/main" id="{94CA7581-60DF-27A8-44A0-2306B25311CD}"/>
                </a:ext>
              </a:extLst>
            </p:cNvPr>
            <p:cNvSpPr>
              <a:spLocks noChangeArrowheads="1"/>
            </p:cNvSpPr>
            <p:nvPr/>
          </p:nvSpPr>
          <p:spPr bwMode="auto">
            <a:xfrm>
              <a:off x="6531285" y="5621912"/>
              <a:ext cx="53959" cy="53959"/>
            </a:xfrm>
            <a:prstGeom prst="ellipse">
              <a:avLst/>
            </a:prstGeom>
            <a:grp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50" name="Oval 1129">
              <a:extLst>
                <a:ext uri="{FF2B5EF4-FFF2-40B4-BE49-F238E27FC236}">
                  <a16:creationId xmlns:a16="http://schemas.microsoft.com/office/drawing/2014/main" id="{7BCF108E-B6ED-2F16-7001-2FD2A3ACCF7F}"/>
                </a:ext>
              </a:extLst>
            </p:cNvPr>
            <p:cNvSpPr>
              <a:spLocks noChangeArrowheads="1"/>
            </p:cNvSpPr>
            <p:nvPr/>
          </p:nvSpPr>
          <p:spPr bwMode="auto">
            <a:xfrm>
              <a:off x="6651652" y="5567956"/>
              <a:ext cx="53959" cy="53959"/>
            </a:xfrm>
            <a:prstGeom prst="ellipse">
              <a:avLst/>
            </a:prstGeom>
            <a:grp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51" name="Oval 1130">
              <a:extLst>
                <a:ext uri="{FF2B5EF4-FFF2-40B4-BE49-F238E27FC236}">
                  <a16:creationId xmlns:a16="http://schemas.microsoft.com/office/drawing/2014/main" id="{1176CF20-FC7B-4E41-2F28-9B992D0E0760}"/>
                </a:ext>
              </a:extLst>
            </p:cNvPr>
            <p:cNvSpPr>
              <a:spLocks noChangeArrowheads="1"/>
            </p:cNvSpPr>
            <p:nvPr/>
          </p:nvSpPr>
          <p:spPr bwMode="auto">
            <a:xfrm>
              <a:off x="6838426" y="5725676"/>
              <a:ext cx="37356" cy="41506"/>
            </a:xfrm>
            <a:prstGeom prst="ellipse">
              <a:avLst/>
            </a:prstGeom>
            <a:grp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52" name="Oval 1131">
              <a:extLst>
                <a:ext uri="{FF2B5EF4-FFF2-40B4-BE49-F238E27FC236}">
                  <a16:creationId xmlns:a16="http://schemas.microsoft.com/office/drawing/2014/main" id="{4FFD81C6-CAC9-610E-46ED-D00661930056}"/>
                </a:ext>
              </a:extLst>
            </p:cNvPr>
            <p:cNvSpPr>
              <a:spLocks noChangeArrowheads="1"/>
            </p:cNvSpPr>
            <p:nvPr/>
          </p:nvSpPr>
          <p:spPr bwMode="auto">
            <a:xfrm>
              <a:off x="6531285" y="5846042"/>
              <a:ext cx="29054" cy="24903"/>
            </a:xfrm>
            <a:prstGeom prst="ellipse">
              <a:avLst/>
            </a:prstGeom>
            <a:grp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53" name="Oval 1132">
              <a:extLst>
                <a:ext uri="{FF2B5EF4-FFF2-40B4-BE49-F238E27FC236}">
                  <a16:creationId xmlns:a16="http://schemas.microsoft.com/office/drawing/2014/main" id="{3A43EE7A-F5E7-3736-9175-FC1C65400290}"/>
                </a:ext>
              </a:extLst>
            </p:cNvPr>
            <p:cNvSpPr>
              <a:spLocks noChangeArrowheads="1"/>
            </p:cNvSpPr>
            <p:nvPr/>
          </p:nvSpPr>
          <p:spPr bwMode="auto">
            <a:xfrm>
              <a:off x="6796920" y="5846042"/>
              <a:ext cx="24903" cy="24903"/>
            </a:xfrm>
            <a:prstGeom prst="ellipse">
              <a:avLst/>
            </a:prstGeom>
            <a:grp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sp>
        <p:nvSpPr>
          <p:cNvPr id="11" name="TextBox 10">
            <a:extLst>
              <a:ext uri="{FF2B5EF4-FFF2-40B4-BE49-F238E27FC236}">
                <a16:creationId xmlns:a16="http://schemas.microsoft.com/office/drawing/2014/main" id="{91550594-784F-2E96-234D-97675F951AAF}"/>
              </a:ext>
            </a:extLst>
          </p:cNvPr>
          <p:cNvSpPr txBox="1"/>
          <p:nvPr/>
        </p:nvSpPr>
        <p:spPr>
          <a:xfrm>
            <a:off x="5899026" y="2954986"/>
            <a:ext cx="4693556" cy="553998"/>
          </a:xfrm>
          <a:prstGeom prst="rect">
            <a:avLst/>
          </a:prstGeom>
          <a:noFill/>
        </p:spPr>
        <p:txBody>
          <a:bodyPr wrap="square" lIns="0" tIns="0" rIns="0" bIns="0">
            <a:spAutoFit/>
          </a:bodyPr>
          <a:lstStyle/>
          <a:p>
            <a:pPr marL="7701" marR="3081" lvl="0" indent="0" algn="l" defTabSz="914367" rtl="0" eaLnBrk="1" fontAlgn="auto" latinLnBrk="0" hangingPunct="1">
              <a:lnSpc>
                <a:spcPct val="100000"/>
              </a:lnSpc>
              <a:spcBef>
                <a:spcPts val="1137"/>
              </a:spcBef>
              <a:spcAft>
                <a:spcPts val="0"/>
              </a:spcAft>
              <a:buClrTx/>
              <a:buSzTx/>
              <a:buFontTx/>
              <a:buNone/>
              <a:tabLst/>
              <a:defRPr/>
            </a:pPr>
            <a:r>
              <a:rPr kumimoji="0" lang="en-US" sz="1800" b="0" i="0" u="none" strike="noStrike" kern="1200" cap="none" spc="0" normalizeH="0" baseline="0" noProof="0">
                <a:ln>
                  <a:noFill/>
                </a:ln>
                <a:solidFill>
                  <a:schemeClr val="accent4"/>
                </a:solidFill>
                <a:effectLst/>
                <a:uLnTx/>
                <a:uFillTx/>
                <a:latin typeface="Segoe UI Semibold"/>
                <a:ea typeface="+mn-ea"/>
                <a:cs typeface="Segoe Pro"/>
              </a:rPr>
              <a:t>Optimize deployment costs </a:t>
            </a:r>
            <a:r>
              <a:rPr kumimoji="0" lang="en-US" sz="1800" b="0" i="0" u="none" strike="noStrike" kern="1200" cap="none" spc="0" normalizeH="0" baseline="0" noProof="0">
                <a:ln>
                  <a:noFill/>
                </a:ln>
                <a:solidFill>
                  <a:srgbClr val="000000"/>
                </a:solidFill>
                <a:effectLst/>
                <a:uLnTx/>
                <a:uFillTx/>
                <a:latin typeface="Segoe UI"/>
                <a:ea typeface="+mn-ea"/>
                <a:cs typeface="Segoe Pro"/>
              </a:rPr>
              <a:t>and scale session host VMs with Autoscale ​</a:t>
            </a:r>
          </a:p>
        </p:txBody>
      </p:sp>
      <p:grpSp>
        <p:nvGrpSpPr>
          <p:cNvPr id="54" name="Group 53" descr="Icon for using existing Windows and Microsoft 365 licenses">
            <a:extLst>
              <a:ext uri="{FF2B5EF4-FFF2-40B4-BE49-F238E27FC236}">
                <a16:creationId xmlns:a16="http://schemas.microsoft.com/office/drawing/2014/main" id="{F6F7A470-47EC-5131-7539-9EB99FC012A7}"/>
              </a:ext>
            </a:extLst>
          </p:cNvPr>
          <p:cNvGrpSpPr/>
          <p:nvPr/>
        </p:nvGrpSpPr>
        <p:grpSpPr>
          <a:xfrm>
            <a:off x="4793794" y="4321131"/>
            <a:ext cx="510460" cy="510464"/>
            <a:chOff x="8448274" y="942706"/>
            <a:chExt cx="634216" cy="634216"/>
          </a:xfrm>
          <a:solidFill>
            <a:schemeClr val="accent4"/>
          </a:solidFill>
        </p:grpSpPr>
        <p:sp>
          <p:nvSpPr>
            <p:cNvPr id="55" name="Freeform: Shape 54">
              <a:extLst>
                <a:ext uri="{FF2B5EF4-FFF2-40B4-BE49-F238E27FC236}">
                  <a16:creationId xmlns:a16="http://schemas.microsoft.com/office/drawing/2014/main" id="{E86858FF-C969-9302-F107-9A10C29166CE}"/>
                </a:ext>
                <a:ext uri="{C183D7F6-B498-43B3-948B-1728B52AA6E4}">
                  <adec:decorative xmlns:adec="http://schemas.microsoft.com/office/drawing/2017/decorative" val="1"/>
                </a:ext>
              </a:extLst>
            </p:cNvPr>
            <p:cNvSpPr/>
            <p:nvPr/>
          </p:nvSpPr>
          <p:spPr>
            <a:xfrm>
              <a:off x="8651628" y="1170259"/>
              <a:ext cx="238372" cy="200424"/>
            </a:xfrm>
            <a:custGeom>
              <a:avLst/>
              <a:gdLst>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201939 w 1065307"/>
                <a:gd name="connsiteY5" fmla="*/ 524193 h 895726"/>
                <a:gd name="connsiteX6" fmla="*/ 281349 w 1065307"/>
                <a:gd name="connsiteY6" fmla="*/ 524193 h 895726"/>
                <a:gd name="connsiteX7" fmla="*/ 306835 w 1065307"/>
                <a:gd name="connsiteY7" fmla="*/ 508437 h 895726"/>
                <a:gd name="connsiteX8" fmla="*/ 354481 w 1065307"/>
                <a:gd name="connsiteY8" fmla="*/ 382761 h 895726"/>
                <a:gd name="connsiteX9" fmla="*/ 357805 w 1065307"/>
                <a:gd name="connsiteY9" fmla="*/ 650235 h 895726"/>
                <a:gd name="connsiteX10" fmla="*/ 415054 w 1065307"/>
                <a:gd name="connsiteY10" fmla="*/ 735241 h 895726"/>
                <a:gd name="connsiteX11" fmla="*/ 475259 w 1065307"/>
                <a:gd name="connsiteY11" fmla="*/ 716188 h 895726"/>
                <a:gd name="connsiteX12" fmla="*/ 570552 w 1065307"/>
                <a:gd name="connsiteY12" fmla="*/ 524193 h 895726"/>
                <a:gd name="connsiteX13" fmla="*/ 875267 w 1065307"/>
                <a:gd name="connsiteY13" fmla="*/ 524193 h 895726"/>
                <a:gd name="connsiteX14" fmla="*/ 868988 w 1065307"/>
                <a:gd name="connsiteY14" fmla="*/ 451645 h 895726"/>
                <a:gd name="connsiteX15" fmla="*/ 849781 w 1065307"/>
                <a:gd name="connsiteY15" fmla="*/ 432592 h 895726"/>
                <a:gd name="connsiteX16" fmla="*/ 510347 w 1065307"/>
                <a:gd name="connsiteY16" fmla="*/ 435889 h 895726"/>
                <a:gd name="connsiteX17" fmla="*/ 484862 w 1065307"/>
                <a:gd name="connsiteY17" fmla="*/ 467400 h 895726"/>
                <a:gd name="connsiteX18" fmla="*/ 446819 w 1065307"/>
                <a:gd name="connsiteY18" fmla="*/ 577687 h 895726"/>
                <a:gd name="connsiteX19" fmla="*/ 443495 w 1065307"/>
                <a:gd name="connsiteY19" fmla="*/ 247190 h 895726"/>
                <a:gd name="connsiteX20" fmla="*/ 399172 w 1065307"/>
                <a:gd name="connsiteY20" fmla="*/ 177940 h 895726"/>
                <a:gd name="connsiteX21" fmla="*/ 335644 w 1065307"/>
                <a:gd name="connsiteY21" fmla="*/ 209451 h 895726"/>
                <a:gd name="connsiteX22" fmla="*/ 227793 w 1065307"/>
                <a:gd name="connsiteY22" fmla="*/ 432958 h 895726"/>
                <a:gd name="connsiteX23" fmla="*/ 170544 w 1065307"/>
                <a:gd name="connsiteY23" fmla="*/ 432958 h 895726"/>
                <a:gd name="connsiteX24" fmla="*/ 59369 w 1065307"/>
                <a:gd name="connsiteY24" fmla="*/ 436256 h 895726"/>
                <a:gd name="connsiteX25" fmla="*/ 71927 w 1065307"/>
                <a:gd name="connsiteY25" fmla="*/ 64722 h 895726"/>
                <a:gd name="connsiteX26" fmla="*/ 222281 w 1065307"/>
                <a:gd name="connsiteY26" fmla="*/ 5 h 89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65307" h="895726">
                  <a:moveTo>
                    <a:pt x="222281" y="5"/>
                  </a:moveTo>
                  <a:cubicBezTo>
                    <a:pt x="318666" y="-653"/>
                    <a:pt x="431029" y="57943"/>
                    <a:pt x="532139" y="177940"/>
                  </a:cubicBezTo>
                  <a:cubicBezTo>
                    <a:pt x="659196" y="-1231"/>
                    <a:pt x="878221" y="-48497"/>
                    <a:pt x="986072" y="64722"/>
                  </a:cubicBezTo>
                  <a:cubicBezTo>
                    <a:pt x="1284508" y="385692"/>
                    <a:pt x="652917" y="845528"/>
                    <a:pt x="525491" y="895726"/>
                  </a:cubicBezTo>
                  <a:cubicBezTo>
                    <a:pt x="439801" y="867513"/>
                    <a:pt x="258819" y="716188"/>
                    <a:pt x="112925" y="524193"/>
                  </a:cubicBezTo>
                  <a:lnTo>
                    <a:pt x="201939" y="524193"/>
                  </a:lnTo>
                  <a:lnTo>
                    <a:pt x="281349" y="524193"/>
                  </a:lnTo>
                  <a:cubicBezTo>
                    <a:pt x="290952" y="520895"/>
                    <a:pt x="303510" y="517964"/>
                    <a:pt x="306835" y="508437"/>
                  </a:cubicBezTo>
                  <a:lnTo>
                    <a:pt x="354481" y="382761"/>
                  </a:lnTo>
                  <a:lnTo>
                    <a:pt x="357805" y="650235"/>
                  </a:lnTo>
                  <a:cubicBezTo>
                    <a:pt x="361129" y="665991"/>
                    <a:pt x="364453" y="729012"/>
                    <a:pt x="415054" y="735241"/>
                  </a:cubicBezTo>
                  <a:cubicBezTo>
                    <a:pt x="424658" y="735241"/>
                    <a:pt x="465656" y="731943"/>
                    <a:pt x="475259" y="716188"/>
                  </a:cubicBezTo>
                  <a:lnTo>
                    <a:pt x="570552" y="524193"/>
                  </a:lnTo>
                  <a:lnTo>
                    <a:pt x="875267" y="524193"/>
                  </a:lnTo>
                  <a:cubicBezTo>
                    <a:pt x="891149" y="524193"/>
                    <a:pt x="868988" y="467400"/>
                    <a:pt x="868988" y="451645"/>
                  </a:cubicBezTo>
                  <a:cubicBezTo>
                    <a:pt x="868988" y="435889"/>
                    <a:pt x="865663" y="432592"/>
                    <a:pt x="849781" y="432592"/>
                  </a:cubicBezTo>
                  <a:lnTo>
                    <a:pt x="510347" y="435889"/>
                  </a:lnTo>
                  <a:cubicBezTo>
                    <a:pt x="497420" y="435889"/>
                    <a:pt x="488186" y="454942"/>
                    <a:pt x="484862" y="467400"/>
                  </a:cubicBezTo>
                  <a:lnTo>
                    <a:pt x="446819" y="577687"/>
                  </a:lnTo>
                  <a:lnTo>
                    <a:pt x="443495" y="247190"/>
                  </a:lnTo>
                  <a:cubicBezTo>
                    <a:pt x="440540" y="231435"/>
                    <a:pt x="440540" y="177940"/>
                    <a:pt x="399172" y="177940"/>
                  </a:cubicBezTo>
                  <a:cubicBezTo>
                    <a:pt x="386245" y="174643"/>
                    <a:pt x="338968" y="196993"/>
                    <a:pt x="335644" y="209451"/>
                  </a:cubicBezTo>
                  <a:lnTo>
                    <a:pt x="227793" y="432958"/>
                  </a:lnTo>
                  <a:lnTo>
                    <a:pt x="170544" y="432958"/>
                  </a:lnTo>
                  <a:lnTo>
                    <a:pt x="59369" y="436256"/>
                  </a:lnTo>
                  <a:cubicBezTo>
                    <a:pt x="-7484" y="323037"/>
                    <a:pt x="-35924" y="184535"/>
                    <a:pt x="71927" y="64722"/>
                  </a:cubicBezTo>
                  <a:cubicBezTo>
                    <a:pt x="112371" y="22127"/>
                    <a:pt x="164450" y="401"/>
                    <a:pt x="222281" y="5"/>
                  </a:cubicBezTo>
                  <a:close/>
                </a:path>
              </a:pathLst>
            </a:custGeom>
            <a:grpFill/>
            <a:ln w="15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56" name="Group 55">
              <a:extLst>
                <a:ext uri="{FF2B5EF4-FFF2-40B4-BE49-F238E27FC236}">
                  <a16:creationId xmlns:a16="http://schemas.microsoft.com/office/drawing/2014/main" id="{3D8372B8-B993-A258-04FA-DDAFDA7A22C5}"/>
                </a:ext>
              </a:extLst>
            </p:cNvPr>
            <p:cNvGrpSpPr/>
            <p:nvPr/>
          </p:nvGrpSpPr>
          <p:grpSpPr>
            <a:xfrm>
              <a:off x="8448274" y="942706"/>
              <a:ext cx="634216" cy="634216"/>
              <a:chOff x="5524498" y="2857498"/>
              <a:chExt cx="1143002" cy="1143002"/>
            </a:xfrm>
            <a:grpFill/>
          </p:grpSpPr>
          <p:sp>
            <p:nvSpPr>
              <p:cNvPr id="57" name="Freeform: Shape 56">
                <a:extLst>
                  <a:ext uri="{FF2B5EF4-FFF2-40B4-BE49-F238E27FC236}">
                    <a16:creationId xmlns:a16="http://schemas.microsoft.com/office/drawing/2014/main" id="{5FF6B059-4E5C-1558-48B6-08B8EA53427B}"/>
                  </a:ext>
                </a:extLst>
              </p:cNvPr>
              <p:cNvSpPr/>
              <p:nvPr/>
            </p:nvSpPr>
            <p:spPr>
              <a:xfrm>
                <a:off x="5524498" y="2857498"/>
                <a:ext cx="1143002" cy="1143002"/>
              </a:xfrm>
              <a:custGeom>
                <a:avLst/>
                <a:gdLst>
                  <a:gd name="connsiteX0" fmla="*/ 922734 w 922734"/>
                  <a:gd name="connsiteY0" fmla="*/ 461367 h 922734"/>
                  <a:gd name="connsiteX1" fmla="*/ 822156 w 922734"/>
                  <a:gd name="connsiteY1" fmla="*/ 311378 h 922734"/>
                  <a:gd name="connsiteX2" fmla="*/ 787598 w 922734"/>
                  <a:gd name="connsiteY2" fmla="*/ 135136 h 922734"/>
                  <a:gd name="connsiteX3" fmla="*/ 611356 w 922734"/>
                  <a:gd name="connsiteY3" fmla="*/ 100578 h 922734"/>
                  <a:gd name="connsiteX4" fmla="*/ 461367 w 922734"/>
                  <a:gd name="connsiteY4" fmla="*/ 0 h 922734"/>
                  <a:gd name="connsiteX5" fmla="*/ 311304 w 922734"/>
                  <a:gd name="connsiteY5" fmla="*/ 100712 h 922734"/>
                  <a:gd name="connsiteX6" fmla="*/ 203508 w 922734"/>
                  <a:gd name="connsiteY6" fmla="*/ 98762 h 922734"/>
                  <a:gd name="connsiteX7" fmla="*/ 148828 w 922734"/>
                  <a:gd name="connsiteY7" fmla="*/ 74414 h 922734"/>
                  <a:gd name="connsiteX8" fmla="*/ 74414 w 922734"/>
                  <a:gd name="connsiteY8" fmla="*/ 148828 h 922734"/>
                  <a:gd name="connsiteX9" fmla="*/ 98762 w 922734"/>
                  <a:gd name="connsiteY9" fmla="*/ 203508 h 922734"/>
                  <a:gd name="connsiteX10" fmla="*/ 100891 w 922734"/>
                  <a:gd name="connsiteY10" fmla="*/ 311185 h 922734"/>
                  <a:gd name="connsiteX11" fmla="*/ 0 w 922734"/>
                  <a:gd name="connsiteY11" fmla="*/ 461367 h 922734"/>
                  <a:gd name="connsiteX12" fmla="*/ 100578 w 922734"/>
                  <a:gd name="connsiteY12" fmla="*/ 611356 h 922734"/>
                  <a:gd name="connsiteX13" fmla="*/ 135136 w 922734"/>
                  <a:gd name="connsiteY13" fmla="*/ 787598 h 922734"/>
                  <a:gd name="connsiteX14" fmla="*/ 249183 w 922734"/>
                  <a:gd name="connsiteY14" fmla="*/ 829389 h 922734"/>
                  <a:gd name="connsiteX15" fmla="*/ 311289 w 922734"/>
                  <a:gd name="connsiteY15" fmla="*/ 822022 h 922734"/>
                  <a:gd name="connsiteX16" fmla="*/ 461367 w 922734"/>
                  <a:gd name="connsiteY16" fmla="*/ 922734 h 922734"/>
                  <a:gd name="connsiteX17" fmla="*/ 611535 w 922734"/>
                  <a:gd name="connsiteY17" fmla="*/ 821888 h 922734"/>
                  <a:gd name="connsiteX18" fmla="*/ 674206 w 922734"/>
                  <a:gd name="connsiteY18" fmla="*/ 829181 h 922734"/>
                  <a:gd name="connsiteX19" fmla="*/ 719405 w 922734"/>
                  <a:gd name="connsiteY19" fmla="*/ 824195 h 922734"/>
                  <a:gd name="connsiteX20" fmla="*/ 773906 w 922734"/>
                  <a:gd name="connsiteY20" fmla="*/ 848320 h 922734"/>
                  <a:gd name="connsiteX21" fmla="*/ 848320 w 922734"/>
                  <a:gd name="connsiteY21" fmla="*/ 773906 h 922734"/>
                  <a:gd name="connsiteX22" fmla="*/ 823972 w 922734"/>
                  <a:gd name="connsiteY22" fmla="*/ 719227 h 922734"/>
                  <a:gd name="connsiteX23" fmla="*/ 821844 w 922734"/>
                  <a:gd name="connsiteY23" fmla="*/ 611550 h 922734"/>
                  <a:gd name="connsiteX24" fmla="*/ 922734 w 922734"/>
                  <a:gd name="connsiteY24" fmla="*/ 461367 h 922734"/>
                  <a:gd name="connsiteX25" fmla="*/ 673551 w 922734"/>
                  <a:gd name="connsiteY25" fmla="*/ 123066 h 922734"/>
                  <a:gd name="connsiteX26" fmla="*/ 766554 w 922734"/>
                  <a:gd name="connsiteY26" fmla="*/ 156195 h 922734"/>
                  <a:gd name="connsiteX27" fmla="*/ 794846 w 922734"/>
                  <a:gd name="connsiteY27" fmla="*/ 295379 h 922734"/>
                  <a:gd name="connsiteX28" fmla="*/ 673611 w 922734"/>
                  <a:gd name="connsiteY28" fmla="*/ 249138 h 922734"/>
                  <a:gd name="connsiteX29" fmla="*/ 627236 w 922734"/>
                  <a:gd name="connsiteY29" fmla="*/ 127665 h 922734"/>
                  <a:gd name="connsiteX30" fmla="*/ 673551 w 922734"/>
                  <a:gd name="connsiteY30" fmla="*/ 123066 h 922734"/>
                  <a:gd name="connsiteX31" fmla="*/ 669727 w 922734"/>
                  <a:gd name="connsiteY31" fmla="*/ 461367 h 922734"/>
                  <a:gd name="connsiteX32" fmla="*/ 665485 w 922734"/>
                  <a:gd name="connsiteY32" fmla="*/ 546170 h 922734"/>
                  <a:gd name="connsiteX33" fmla="*/ 608692 w 922734"/>
                  <a:gd name="connsiteY33" fmla="*/ 608707 h 922734"/>
                  <a:gd name="connsiteX34" fmla="*/ 546155 w 922734"/>
                  <a:gd name="connsiteY34" fmla="*/ 665500 h 922734"/>
                  <a:gd name="connsiteX35" fmla="*/ 461367 w 922734"/>
                  <a:gd name="connsiteY35" fmla="*/ 669727 h 922734"/>
                  <a:gd name="connsiteX36" fmla="*/ 376848 w 922734"/>
                  <a:gd name="connsiteY36" fmla="*/ 665515 h 922734"/>
                  <a:gd name="connsiteX37" fmla="*/ 314027 w 922734"/>
                  <a:gd name="connsiteY37" fmla="*/ 608707 h 922734"/>
                  <a:gd name="connsiteX38" fmla="*/ 257220 w 922734"/>
                  <a:gd name="connsiteY38" fmla="*/ 545902 h 922734"/>
                  <a:gd name="connsiteX39" fmla="*/ 253008 w 922734"/>
                  <a:gd name="connsiteY39" fmla="*/ 461367 h 922734"/>
                  <a:gd name="connsiteX40" fmla="*/ 257249 w 922734"/>
                  <a:gd name="connsiteY40" fmla="*/ 376565 h 922734"/>
                  <a:gd name="connsiteX41" fmla="*/ 314042 w 922734"/>
                  <a:gd name="connsiteY41" fmla="*/ 314027 h 922734"/>
                  <a:gd name="connsiteX42" fmla="*/ 376580 w 922734"/>
                  <a:gd name="connsiteY42" fmla="*/ 257235 h 922734"/>
                  <a:gd name="connsiteX43" fmla="*/ 461367 w 922734"/>
                  <a:gd name="connsiteY43" fmla="*/ 253008 h 922734"/>
                  <a:gd name="connsiteX44" fmla="*/ 545961 w 922734"/>
                  <a:gd name="connsiteY44" fmla="*/ 257235 h 922734"/>
                  <a:gd name="connsiteX45" fmla="*/ 608692 w 922734"/>
                  <a:gd name="connsiteY45" fmla="*/ 314042 h 922734"/>
                  <a:gd name="connsiteX46" fmla="*/ 665500 w 922734"/>
                  <a:gd name="connsiteY46" fmla="*/ 376848 h 922734"/>
                  <a:gd name="connsiteX47" fmla="*/ 669727 w 922734"/>
                  <a:gd name="connsiteY47" fmla="*/ 461367 h 922734"/>
                  <a:gd name="connsiteX48" fmla="*/ 629736 w 922734"/>
                  <a:gd name="connsiteY48" fmla="*/ 292998 h 922734"/>
                  <a:gd name="connsiteX49" fmla="*/ 599896 w 922734"/>
                  <a:gd name="connsiteY49" fmla="*/ 264542 h 922734"/>
                  <a:gd name="connsiteX50" fmla="*/ 648370 w 922734"/>
                  <a:gd name="connsiteY50" fmla="*/ 274380 h 922734"/>
                  <a:gd name="connsiteX51" fmla="*/ 658207 w 922734"/>
                  <a:gd name="connsiteY51" fmla="*/ 322883 h 922734"/>
                  <a:gd name="connsiteX52" fmla="*/ 629736 w 922734"/>
                  <a:gd name="connsiteY52" fmla="*/ 292998 h 922734"/>
                  <a:gd name="connsiteX53" fmla="*/ 557213 w 922734"/>
                  <a:gd name="connsiteY53" fmla="*/ 228198 h 922734"/>
                  <a:gd name="connsiteX54" fmla="*/ 490225 w 922734"/>
                  <a:gd name="connsiteY54" fmla="*/ 179725 h 922734"/>
                  <a:gd name="connsiteX55" fmla="*/ 577691 w 922734"/>
                  <a:gd name="connsiteY55" fmla="*/ 140613 h 922734"/>
                  <a:gd name="connsiteX56" fmla="*/ 596027 w 922734"/>
                  <a:gd name="connsiteY56" fmla="*/ 135151 h 922734"/>
                  <a:gd name="connsiteX57" fmla="*/ 639500 w 922734"/>
                  <a:gd name="connsiteY57" fmla="*/ 241042 h 922734"/>
                  <a:gd name="connsiteX58" fmla="*/ 557213 w 922734"/>
                  <a:gd name="connsiteY58" fmla="*/ 228198 h 922734"/>
                  <a:gd name="connsiteX59" fmla="*/ 503262 w 922734"/>
                  <a:gd name="connsiteY59" fmla="*/ 224224 h 922734"/>
                  <a:gd name="connsiteX60" fmla="*/ 461367 w 922734"/>
                  <a:gd name="connsiteY60" fmla="*/ 223242 h 922734"/>
                  <a:gd name="connsiteX61" fmla="*/ 419800 w 922734"/>
                  <a:gd name="connsiteY61" fmla="*/ 224210 h 922734"/>
                  <a:gd name="connsiteX62" fmla="*/ 461605 w 922734"/>
                  <a:gd name="connsiteY62" fmla="*/ 196438 h 922734"/>
                  <a:gd name="connsiteX63" fmla="*/ 503262 w 922734"/>
                  <a:gd name="connsiteY63" fmla="*/ 224224 h 922734"/>
                  <a:gd name="connsiteX64" fmla="*/ 365269 w 922734"/>
                  <a:gd name="connsiteY64" fmla="*/ 228228 h 922734"/>
                  <a:gd name="connsiteX65" fmla="*/ 283250 w 922734"/>
                  <a:gd name="connsiteY65" fmla="*/ 241057 h 922734"/>
                  <a:gd name="connsiteX66" fmla="*/ 326946 w 922734"/>
                  <a:gd name="connsiteY66" fmla="*/ 134749 h 922734"/>
                  <a:gd name="connsiteX67" fmla="*/ 432569 w 922734"/>
                  <a:gd name="connsiteY67" fmla="*/ 179412 h 922734"/>
                  <a:gd name="connsiteX68" fmla="*/ 365269 w 922734"/>
                  <a:gd name="connsiteY68" fmla="*/ 228228 h 922734"/>
                  <a:gd name="connsiteX69" fmla="*/ 322883 w 922734"/>
                  <a:gd name="connsiteY69" fmla="*/ 264527 h 922734"/>
                  <a:gd name="connsiteX70" fmla="*/ 292998 w 922734"/>
                  <a:gd name="connsiteY70" fmla="*/ 292983 h 922734"/>
                  <a:gd name="connsiteX71" fmla="*/ 264542 w 922734"/>
                  <a:gd name="connsiteY71" fmla="*/ 322868 h 922734"/>
                  <a:gd name="connsiteX72" fmla="*/ 274380 w 922734"/>
                  <a:gd name="connsiteY72" fmla="*/ 274365 h 922734"/>
                  <a:gd name="connsiteX73" fmla="*/ 322883 w 922734"/>
                  <a:gd name="connsiteY73" fmla="*/ 264527 h 922734"/>
                  <a:gd name="connsiteX74" fmla="*/ 228228 w 922734"/>
                  <a:gd name="connsiteY74" fmla="*/ 365269 h 922734"/>
                  <a:gd name="connsiteX75" fmla="*/ 179502 w 922734"/>
                  <a:gd name="connsiteY75" fmla="*/ 432420 h 922734"/>
                  <a:gd name="connsiteX76" fmla="*/ 134928 w 922734"/>
                  <a:gd name="connsiteY76" fmla="*/ 326856 h 922734"/>
                  <a:gd name="connsiteX77" fmla="*/ 241057 w 922734"/>
                  <a:gd name="connsiteY77" fmla="*/ 283250 h 922734"/>
                  <a:gd name="connsiteX78" fmla="*/ 228228 w 922734"/>
                  <a:gd name="connsiteY78" fmla="*/ 365269 h 922734"/>
                  <a:gd name="connsiteX79" fmla="*/ 224210 w 922734"/>
                  <a:gd name="connsiteY79" fmla="*/ 419800 h 922734"/>
                  <a:gd name="connsiteX80" fmla="*/ 223242 w 922734"/>
                  <a:gd name="connsiteY80" fmla="*/ 461367 h 922734"/>
                  <a:gd name="connsiteX81" fmla="*/ 224224 w 922734"/>
                  <a:gd name="connsiteY81" fmla="*/ 503158 h 922734"/>
                  <a:gd name="connsiteX82" fmla="*/ 196528 w 922734"/>
                  <a:gd name="connsiteY82" fmla="*/ 461457 h 922734"/>
                  <a:gd name="connsiteX83" fmla="*/ 224210 w 922734"/>
                  <a:gd name="connsiteY83" fmla="*/ 419800 h 922734"/>
                  <a:gd name="connsiteX84" fmla="*/ 228198 w 922734"/>
                  <a:gd name="connsiteY84" fmla="*/ 557138 h 922734"/>
                  <a:gd name="connsiteX85" fmla="*/ 241057 w 922734"/>
                  <a:gd name="connsiteY85" fmla="*/ 639485 h 922734"/>
                  <a:gd name="connsiteX86" fmla="*/ 135270 w 922734"/>
                  <a:gd name="connsiteY86" fmla="*/ 596072 h 922734"/>
                  <a:gd name="connsiteX87" fmla="*/ 140613 w 922734"/>
                  <a:gd name="connsiteY87" fmla="*/ 577691 h 922734"/>
                  <a:gd name="connsiteX88" fmla="*/ 179755 w 922734"/>
                  <a:gd name="connsiteY88" fmla="*/ 490151 h 922734"/>
                  <a:gd name="connsiteX89" fmla="*/ 228198 w 922734"/>
                  <a:gd name="connsiteY89" fmla="*/ 557138 h 922734"/>
                  <a:gd name="connsiteX90" fmla="*/ 264527 w 922734"/>
                  <a:gd name="connsiteY90" fmla="*/ 599867 h 922734"/>
                  <a:gd name="connsiteX91" fmla="*/ 292983 w 922734"/>
                  <a:gd name="connsiteY91" fmla="*/ 629751 h 922734"/>
                  <a:gd name="connsiteX92" fmla="*/ 322972 w 922734"/>
                  <a:gd name="connsiteY92" fmla="*/ 658237 h 922734"/>
                  <a:gd name="connsiteX93" fmla="*/ 274365 w 922734"/>
                  <a:gd name="connsiteY93" fmla="*/ 648370 h 922734"/>
                  <a:gd name="connsiteX94" fmla="*/ 264527 w 922734"/>
                  <a:gd name="connsiteY94" fmla="*/ 599867 h 922734"/>
                  <a:gd name="connsiteX95" fmla="*/ 365239 w 922734"/>
                  <a:gd name="connsiteY95" fmla="*/ 694506 h 922734"/>
                  <a:gd name="connsiteX96" fmla="*/ 432584 w 922734"/>
                  <a:gd name="connsiteY96" fmla="*/ 742965 h 922734"/>
                  <a:gd name="connsiteX97" fmla="*/ 345028 w 922734"/>
                  <a:gd name="connsiteY97" fmla="*/ 782122 h 922734"/>
                  <a:gd name="connsiteX98" fmla="*/ 326633 w 922734"/>
                  <a:gd name="connsiteY98" fmla="*/ 787465 h 922734"/>
                  <a:gd name="connsiteX99" fmla="*/ 283220 w 922734"/>
                  <a:gd name="connsiteY99" fmla="*/ 681678 h 922734"/>
                  <a:gd name="connsiteX100" fmla="*/ 365239 w 922734"/>
                  <a:gd name="connsiteY100" fmla="*/ 694506 h 922734"/>
                  <a:gd name="connsiteX101" fmla="*/ 419576 w 922734"/>
                  <a:gd name="connsiteY101" fmla="*/ 698510 h 922734"/>
                  <a:gd name="connsiteX102" fmla="*/ 461367 w 922734"/>
                  <a:gd name="connsiteY102" fmla="*/ 699492 h 922734"/>
                  <a:gd name="connsiteX103" fmla="*/ 502935 w 922734"/>
                  <a:gd name="connsiteY103" fmla="*/ 698525 h 922734"/>
                  <a:gd name="connsiteX104" fmla="*/ 461263 w 922734"/>
                  <a:gd name="connsiteY104" fmla="*/ 726222 h 922734"/>
                  <a:gd name="connsiteX105" fmla="*/ 419576 w 922734"/>
                  <a:gd name="connsiteY105" fmla="*/ 698510 h 922734"/>
                  <a:gd name="connsiteX106" fmla="*/ 557466 w 922734"/>
                  <a:gd name="connsiteY106" fmla="*/ 694506 h 922734"/>
                  <a:gd name="connsiteX107" fmla="*/ 639485 w 922734"/>
                  <a:gd name="connsiteY107" fmla="*/ 681678 h 922734"/>
                  <a:gd name="connsiteX108" fmla="*/ 595878 w 922734"/>
                  <a:gd name="connsiteY108" fmla="*/ 787822 h 922734"/>
                  <a:gd name="connsiteX109" fmla="*/ 490314 w 922734"/>
                  <a:gd name="connsiteY109" fmla="*/ 743233 h 922734"/>
                  <a:gd name="connsiteX110" fmla="*/ 557466 w 922734"/>
                  <a:gd name="connsiteY110" fmla="*/ 694506 h 922734"/>
                  <a:gd name="connsiteX111" fmla="*/ 599852 w 922734"/>
                  <a:gd name="connsiteY111" fmla="*/ 658207 h 922734"/>
                  <a:gd name="connsiteX112" fmla="*/ 629736 w 922734"/>
                  <a:gd name="connsiteY112" fmla="*/ 629751 h 922734"/>
                  <a:gd name="connsiteX113" fmla="*/ 658192 w 922734"/>
                  <a:gd name="connsiteY113" fmla="*/ 599867 h 922734"/>
                  <a:gd name="connsiteX114" fmla="*/ 648355 w 922734"/>
                  <a:gd name="connsiteY114" fmla="*/ 648370 h 922734"/>
                  <a:gd name="connsiteX115" fmla="*/ 599852 w 922734"/>
                  <a:gd name="connsiteY115" fmla="*/ 658207 h 922734"/>
                  <a:gd name="connsiteX116" fmla="*/ 694506 w 922734"/>
                  <a:gd name="connsiteY116" fmla="*/ 557466 h 922734"/>
                  <a:gd name="connsiteX117" fmla="*/ 743233 w 922734"/>
                  <a:gd name="connsiteY117" fmla="*/ 490314 h 922734"/>
                  <a:gd name="connsiteX118" fmla="*/ 787807 w 922734"/>
                  <a:gd name="connsiteY118" fmla="*/ 595893 h 922734"/>
                  <a:gd name="connsiteX119" fmla="*/ 681678 w 922734"/>
                  <a:gd name="connsiteY119" fmla="*/ 639500 h 922734"/>
                  <a:gd name="connsiteX120" fmla="*/ 694506 w 922734"/>
                  <a:gd name="connsiteY120" fmla="*/ 557466 h 922734"/>
                  <a:gd name="connsiteX121" fmla="*/ 698525 w 922734"/>
                  <a:gd name="connsiteY121" fmla="*/ 502935 h 922734"/>
                  <a:gd name="connsiteX122" fmla="*/ 699492 w 922734"/>
                  <a:gd name="connsiteY122" fmla="*/ 461367 h 922734"/>
                  <a:gd name="connsiteX123" fmla="*/ 698510 w 922734"/>
                  <a:gd name="connsiteY123" fmla="*/ 419576 h 922734"/>
                  <a:gd name="connsiteX124" fmla="*/ 726207 w 922734"/>
                  <a:gd name="connsiteY124" fmla="*/ 461278 h 922734"/>
                  <a:gd name="connsiteX125" fmla="*/ 698525 w 922734"/>
                  <a:gd name="connsiteY125" fmla="*/ 502935 h 922734"/>
                  <a:gd name="connsiteX126" fmla="*/ 694536 w 922734"/>
                  <a:gd name="connsiteY126" fmla="*/ 365581 h 922734"/>
                  <a:gd name="connsiteX127" fmla="*/ 681678 w 922734"/>
                  <a:gd name="connsiteY127" fmla="*/ 283235 h 922734"/>
                  <a:gd name="connsiteX128" fmla="*/ 787465 w 922734"/>
                  <a:gd name="connsiteY128" fmla="*/ 326648 h 922734"/>
                  <a:gd name="connsiteX129" fmla="*/ 782122 w 922734"/>
                  <a:gd name="connsiteY129" fmla="*/ 345028 h 922734"/>
                  <a:gd name="connsiteX130" fmla="*/ 742980 w 922734"/>
                  <a:gd name="connsiteY130" fmla="*/ 432554 h 922734"/>
                  <a:gd name="connsiteX131" fmla="*/ 694536 w 922734"/>
                  <a:gd name="connsiteY131" fmla="*/ 365581 h 922734"/>
                  <a:gd name="connsiteX132" fmla="*/ 461367 w 922734"/>
                  <a:gd name="connsiteY132" fmla="*/ 29766 h 922734"/>
                  <a:gd name="connsiteX133" fmla="*/ 579745 w 922734"/>
                  <a:gd name="connsiteY133" fmla="*/ 108823 h 922734"/>
                  <a:gd name="connsiteX134" fmla="*/ 568285 w 922734"/>
                  <a:gd name="connsiteY134" fmla="*/ 112395 h 922734"/>
                  <a:gd name="connsiteX135" fmla="*/ 461055 w 922734"/>
                  <a:gd name="connsiteY135" fmla="*/ 161851 h 922734"/>
                  <a:gd name="connsiteX136" fmla="*/ 342840 w 922734"/>
                  <a:gd name="connsiteY136" fmla="*/ 109046 h 922734"/>
                  <a:gd name="connsiteX137" fmla="*/ 461367 w 922734"/>
                  <a:gd name="connsiteY137" fmla="*/ 29766 h 922734"/>
                  <a:gd name="connsiteX138" fmla="*/ 148828 w 922734"/>
                  <a:gd name="connsiteY138" fmla="*/ 104180 h 922734"/>
                  <a:gd name="connsiteX139" fmla="*/ 193477 w 922734"/>
                  <a:gd name="connsiteY139" fmla="*/ 148828 h 922734"/>
                  <a:gd name="connsiteX140" fmla="*/ 148828 w 922734"/>
                  <a:gd name="connsiteY140" fmla="*/ 193477 h 922734"/>
                  <a:gd name="connsiteX141" fmla="*/ 104180 w 922734"/>
                  <a:gd name="connsiteY141" fmla="*/ 148828 h 922734"/>
                  <a:gd name="connsiteX142" fmla="*/ 148828 w 922734"/>
                  <a:gd name="connsiteY142" fmla="*/ 104180 h 922734"/>
                  <a:gd name="connsiteX143" fmla="*/ 125715 w 922734"/>
                  <a:gd name="connsiteY143" fmla="*/ 219194 h 922734"/>
                  <a:gd name="connsiteX144" fmla="*/ 148828 w 922734"/>
                  <a:gd name="connsiteY144" fmla="*/ 223242 h 922734"/>
                  <a:gd name="connsiteX145" fmla="*/ 223242 w 922734"/>
                  <a:gd name="connsiteY145" fmla="*/ 148828 h 922734"/>
                  <a:gd name="connsiteX146" fmla="*/ 219135 w 922734"/>
                  <a:gd name="connsiteY146" fmla="*/ 125537 h 922734"/>
                  <a:gd name="connsiteX147" fmla="*/ 295588 w 922734"/>
                  <a:gd name="connsiteY147" fmla="*/ 127471 h 922734"/>
                  <a:gd name="connsiteX148" fmla="*/ 249123 w 922734"/>
                  <a:gd name="connsiteY148" fmla="*/ 249123 h 922734"/>
                  <a:gd name="connsiteX149" fmla="*/ 127575 w 922734"/>
                  <a:gd name="connsiteY149" fmla="*/ 295528 h 922734"/>
                  <a:gd name="connsiteX150" fmla="*/ 125715 w 922734"/>
                  <a:gd name="connsiteY150" fmla="*/ 219194 h 922734"/>
                  <a:gd name="connsiteX151" fmla="*/ 29766 w 922734"/>
                  <a:gd name="connsiteY151" fmla="*/ 461367 h 922734"/>
                  <a:gd name="connsiteX152" fmla="*/ 109091 w 922734"/>
                  <a:gd name="connsiteY152" fmla="*/ 342811 h 922734"/>
                  <a:gd name="connsiteX153" fmla="*/ 161895 w 922734"/>
                  <a:gd name="connsiteY153" fmla="*/ 460965 h 922734"/>
                  <a:gd name="connsiteX154" fmla="*/ 112395 w 922734"/>
                  <a:gd name="connsiteY154" fmla="*/ 568270 h 922734"/>
                  <a:gd name="connsiteX155" fmla="*/ 108838 w 922734"/>
                  <a:gd name="connsiteY155" fmla="*/ 579730 h 922734"/>
                  <a:gd name="connsiteX156" fmla="*/ 29766 w 922734"/>
                  <a:gd name="connsiteY156" fmla="*/ 461367 h 922734"/>
                  <a:gd name="connsiteX157" fmla="*/ 156180 w 922734"/>
                  <a:gd name="connsiteY157" fmla="*/ 766554 h 922734"/>
                  <a:gd name="connsiteX158" fmla="*/ 127888 w 922734"/>
                  <a:gd name="connsiteY158" fmla="*/ 627370 h 922734"/>
                  <a:gd name="connsiteX159" fmla="*/ 249123 w 922734"/>
                  <a:gd name="connsiteY159" fmla="*/ 673611 h 922734"/>
                  <a:gd name="connsiteX160" fmla="*/ 295349 w 922734"/>
                  <a:gd name="connsiteY160" fmla="*/ 794831 h 922734"/>
                  <a:gd name="connsiteX161" fmla="*/ 156180 w 922734"/>
                  <a:gd name="connsiteY161" fmla="*/ 766554 h 922734"/>
                  <a:gd name="connsiteX162" fmla="*/ 461367 w 922734"/>
                  <a:gd name="connsiteY162" fmla="*/ 892969 h 922734"/>
                  <a:gd name="connsiteX163" fmla="*/ 342900 w 922734"/>
                  <a:gd name="connsiteY163" fmla="*/ 813777 h 922734"/>
                  <a:gd name="connsiteX164" fmla="*/ 354449 w 922734"/>
                  <a:gd name="connsiteY164" fmla="*/ 810339 h 922734"/>
                  <a:gd name="connsiteX165" fmla="*/ 461709 w 922734"/>
                  <a:gd name="connsiteY165" fmla="*/ 760869 h 922734"/>
                  <a:gd name="connsiteX166" fmla="*/ 579968 w 922734"/>
                  <a:gd name="connsiteY166" fmla="*/ 813569 h 922734"/>
                  <a:gd name="connsiteX167" fmla="*/ 461367 w 922734"/>
                  <a:gd name="connsiteY167" fmla="*/ 892969 h 922734"/>
                  <a:gd name="connsiteX168" fmla="*/ 773906 w 922734"/>
                  <a:gd name="connsiteY168" fmla="*/ 818555 h 922734"/>
                  <a:gd name="connsiteX169" fmla="*/ 729258 w 922734"/>
                  <a:gd name="connsiteY169" fmla="*/ 773906 h 922734"/>
                  <a:gd name="connsiteX170" fmla="*/ 773906 w 922734"/>
                  <a:gd name="connsiteY170" fmla="*/ 729258 h 922734"/>
                  <a:gd name="connsiteX171" fmla="*/ 818555 w 922734"/>
                  <a:gd name="connsiteY171" fmla="*/ 773906 h 922734"/>
                  <a:gd name="connsiteX172" fmla="*/ 773906 w 922734"/>
                  <a:gd name="connsiteY172" fmla="*/ 818555 h 922734"/>
                  <a:gd name="connsiteX173" fmla="*/ 797019 w 922734"/>
                  <a:gd name="connsiteY173" fmla="*/ 703540 h 922734"/>
                  <a:gd name="connsiteX174" fmla="*/ 773906 w 922734"/>
                  <a:gd name="connsiteY174" fmla="*/ 699492 h 922734"/>
                  <a:gd name="connsiteX175" fmla="*/ 699492 w 922734"/>
                  <a:gd name="connsiteY175" fmla="*/ 773906 h 922734"/>
                  <a:gd name="connsiteX176" fmla="*/ 703540 w 922734"/>
                  <a:gd name="connsiteY176" fmla="*/ 797019 h 922734"/>
                  <a:gd name="connsiteX177" fmla="*/ 627191 w 922734"/>
                  <a:gd name="connsiteY177" fmla="*/ 795174 h 922734"/>
                  <a:gd name="connsiteX178" fmla="*/ 673611 w 922734"/>
                  <a:gd name="connsiteY178" fmla="*/ 673611 h 922734"/>
                  <a:gd name="connsiteX179" fmla="*/ 795159 w 922734"/>
                  <a:gd name="connsiteY179" fmla="*/ 627206 h 922734"/>
                  <a:gd name="connsiteX180" fmla="*/ 797019 w 922734"/>
                  <a:gd name="connsiteY180" fmla="*/ 703540 h 922734"/>
                  <a:gd name="connsiteX181" fmla="*/ 813643 w 922734"/>
                  <a:gd name="connsiteY181" fmla="*/ 579924 h 922734"/>
                  <a:gd name="connsiteX182" fmla="*/ 760839 w 922734"/>
                  <a:gd name="connsiteY182" fmla="*/ 461769 h 922734"/>
                  <a:gd name="connsiteX183" fmla="*/ 810339 w 922734"/>
                  <a:gd name="connsiteY183" fmla="*/ 354464 h 922734"/>
                  <a:gd name="connsiteX184" fmla="*/ 813896 w 922734"/>
                  <a:gd name="connsiteY184" fmla="*/ 343004 h 922734"/>
                  <a:gd name="connsiteX185" fmla="*/ 892969 w 922734"/>
                  <a:gd name="connsiteY185" fmla="*/ 461367 h 922734"/>
                  <a:gd name="connsiteX186" fmla="*/ 813643 w 922734"/>
                  <a:gd name="connsiteY186" fmla="*/ 579924 h 92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922734" h="922734">
                    <a:moveTo>
                      <a:pt x="922734" y="461367"/>
                    </a:moveTo>
                    <a:cubicBezTo>
                      <a:pt x="922734" y="404024"/>
                      <a:pt x="885289" y="352053"/>
                      <a:pt x="822156" y="311378"/>
                    </a:cubicBezTo>
                    <a:cubicBezTo>
                      <a:pt x="838483" y="235922"/>
                      <a:pt x="826740" y="174263"/>
                      <a:pt x="787598" y="135136"/>
                    </a:cubicBezTo>
                    <a:cubicBezTo>
                      <a:pt x="748472" y="96009"/>
                      <a:pt x="686797" y="84252"/>
                      <a:pt x="611356" y="100578"/>
                    </a:cubicBezTo>
                    <a:cubicBezTo>
                      <a:pt x="570667" y="37445"/>
                      <a:pt x="518711" y="0"/>
                      <a:pt x="461367" y="0"/>
                    </a:cubicBezTo>
                    <a:cubicBezTo>
                      <a:pt x="403994" y="0"/>
                      <a:pt x="351993" y="37505"/>
                      <a:pt x="311304" y="100712"/>
                    </a:cubicBezTo>
                    <a:cubicBezTo>
                      <a:pt x="271745" y="92139"/>
                      <a:pt x="235238" y="91380"/>
                      <a:pt x="203508" y="98762"/>
                    </a:cubicBezTo>
                    <a:cubicBezTo>
                      <a:pt x="189890" y="83909"/>
                      <a:pt x="170512" y="74414"/>
                      <a:pt x="148828" y="74414"/>
                    </a:cubicBezTo>
                    <a:cubicBezTo>
                      <a:pt x="107796" y="74414"/>
                      <a:pt x="74414" y="107796"/>
                      <a:pt x="74414" y="148828"/>
                    </a:cubicBezTo>
                    <a:cubicBezTo>
                      <a:pt x="74414" y="170512"/>
                      <a:pt x="83909" y="189890"/>
                      <a:pt x="98762" y="203508"/>
                    </a:cubicBezTo>
                    <a:cubicBezTo>
                      <a:pt x="91410" y="235148"/>
                      <a:pt x="92303" y="271671"/>
                      <a:pt x="100891" y="311185"/>
                    </a:cubicBezTo>
                    <a:cubicBezTo>
                      <a:pt x="37564" y="351889"/>
                      <a:pt x="0" y="403934"/>
                      <a:pt x="0" y="461367"/>
                    </a:cubicBezTo>
                    <a:cubicBezTo>
                      <a:pt x="0" y="518711"/>
                      <a:pt x="37445" y="570681"/>
                      <a:pt x="100578" y="611356"/>
                    </a:cubicBezTo>
                    <a:cubicBezTo>
                      <a:pt x="84252" y="686812"/>
                      <a:pt x="95994" y="748472"/>
                      <a:pt x="135136" y="787598"/>
                    </a:cubicBezTo>
                    <a:cubicBezTo>
                      <a:pt x="162878" y="815340"/>
                      <a:pt x="201915" y="829389"/>
                      <a:pt x="249183" y="829389"/>
                    </a:cubicBezTo>
                    <a:cubicBezTo>
                      <a:pt x="268531" y="829389"/>
                      <a:pt x="289396" y="826740"/>
                      <a:pt x="311289" y="822022"/>
                    </a:cubicBezTo>
                    <a:cubicBezTo>
                      <a:pt x="351979" y="885230"/>
                      <a:pt x="403994" y="922734"/>
                      <a:pt x="461367" y="922734"/>
                    </a:cubicBezTo>
                    <a:cubicBezTo>
                      <a:pt x="518785" y="922734"/>
                      <a:pt x="570830" y="885185"/>
                      <a:pt x="611535" y="821888"/>
                    </a:cubicBezTo>
                    <a:cubicBezTo>
                      <a:pt x="633413" y="826651"/>
                      <a:pt x="654442" y="829181"/>
                      <a:pt x="674206" y="829181"/>
                    </a:cubicBezTo>
                    <a:cubicBezTo>
                      <a:pt x="690161" y="829181"/>
                      <a:pt x="705267" y="827484"/>
                      <a:pt x="719405" y="824195"/>
                    </a:cubicBezTo>
                    <a:cubicBezTo>
                      <a:pt x="733008" y="838929"/>
                      <a:pt x="752311" y="848320"/>
                      <a:pt x="773906" y="848320"/>
                    </a:cubicBezTo>
                    <a:cubicBezTo>
                      <a:pt x="814938" y="848320"/>
                      <a:pt x="848320" y="814938"/>
                      <a:pt x="848320" y="773906"/>
                    </a:cubicBezTo>
                    <a:cubicBezTo>
                      <a:pt x="848320" y="752222"/>
                      <a:pt x="838825" y="732845"/>
                      <a:pt x="823972" y="719227"/>
                    </a:cubicBezTo>
                    <a:cubicBezTo>
                      <a:pt x="831324" y="687586"/>
                      <a:pt x="830431" y="651064"/>
                      <a:pt x="821844" y="611550"/>
                    </a:cubicBezTo>
                    <a:cubicBezTo>
                      <a:pt x="885170" y="570845"/>
                      <a:pt x="922734" y="518800"/>
                      <a:pt x="922734" y="461367"/>
                    </a:cubicBezTo>
                    <a:close/>
                    <a:moveTo>
                      <a:pt x="673551" y="123066"/>
                    </a:moveTo>
                    <a:cubicBezTo>
                      <a:pt x="712738" y="123066"/>
                      <a:pt x="744542" y="134169"/>
                      <a:pt x="766554" y="156195"/>
                    </a:cubicBezTo>
                    <a:cubicBezTo>
                      <a:pt x="796662" y="186288"/>
                      <a:pt x="806023" y="234866"/>
                      <a:pt x="794846" y="295379"/>
                    </a:cubicBezTo>
                    <a:cubicBezTo>
                      <a:pt x="759961" y="276701"/>
                      <a:pt x="719078" y="261045"/>
                      <a:pt x="673611" y="249138"/>
                    </a:cubicBezTo>
                    <a:cubicBezTo>
                      <a:pt x="661675" y="203567"/>
                      <a:pt x="645988" y="162595"/>
                      <a:pt x="627236" y="127665"/>
                    </a:cubicBezTo>
                    <a:cubicBezTo>
                      <a:pt x="643592" y="124614"/>
                      <a:pt x="659085" y="123066"/>
                      <a:pt x="673551" y="123066"/>
                    </a:cubicBezTo>
                    <a:close/>
                    <a:moveTo>
                      <a:pt x="669727" y="461367"/>
                    </a:moveTo>
                    <a:cubicBezTo>
                      <a:pt x="669727" y="490299"/>
                      <a:pt x="668253" y="518651"/>
                      <a:pt x="665485" y="546170"/>
                    </a:cubicBezTo>
                    <a:cubicBezTo>
                      <a:pt x="647923" y="567497"/>
                      <a:pt x="628963" y="588437"/>
                      <a:pt x="608692" y="608707"/>
                    </a:cubicBezTo>
                    <a:cubicBezTo>
                      <a:pt x="588422" y="628977"/>
                      <a:pt x="567482" y="647938"/>
                      <a:pt x="546155" y="665500"/>
                    </a:cubicBezTo>
                    <a:cubicBezTo>
                      <a:pt x="518651" y="668253"/>
                      <a:pt x="490299" y="669727"/>
                      <a:pt x="461367" y="669727"/>
                    </a:cubicBezTo>
                    <a:cubicBezTo>
                      <a:pt x="432539" y="669727"/>
                      <a:pt x="404277" y="668268"/>
                      <a:pt x="376848" y="665515"/>
                    </a:cubicBezTo>
                    <a:cubicBezTo>
                      <a:pt x="355506" y="647968"/>
                      <a:pt x="334447" y="629111"/>
                      <a:pt x="314027" y="608707"/>
                    </a:cubicBezTo>
                    <a:cubicBezTo>
                      <a:pt x="293623" y="588303"/>
                      <a:pt x="274766" y="567244"/>
                      <a:pt x="257220" y="545902"/>
                    </a:cubicBezTo>
                    <a:cubicBezTo>
                      <a:pt x="254466" y="518473"/>
                      <a:pt x="253008" y="490195"/>
                      <a:pt x="253008" y="461367"/>
                    </a:cubicBezTo>
                    <a:cubicBezTo>
                      <a:pt x="253008" y="432435"/>
                      <a:pt x="254481" y="404083"/>
                      <a:pt x="257249" y="376565"/>
                    </a:cubicBezTo>
                    <a:cubicBezTo>
                      <a:pt x="274811" y="355238"/>
                      <a:pt x="293772" y="334298"/>
                      <a:pt x="314042" y="314027"/>
                    </a:cubicBezTo>
                    <a:cubicBezTo>
                      <a:pt x="334313" y="293757"/>
                      <a:pt x="355253" y="274796"/>
                      <a:pt x="376580" y="257235"/>
                    </a:cubicBezTo>
                    <a:cubicBezTo>
                      <a:pt x="404083" y="254481"/>
                      <a:pt x="432435" y="253008"/>
                      <a:pt x="461367" y="253008"/>
                    </a:cubicBezTo>
                    <a:cubicBezTo>
                      <a:pt x="490225" y="253008"/>
                      <a:pt x="518517" y="254466"/>
                      <a:pt x="545961" y="257235"/>
                    </a:cubicBezTo>
                    <a:cubicBezTo>
                      <a:pt x="567258" y="274781"/>
                      <a:pt x="588288" y="293638"/>
                      <a:pt x="608692" y="314042"/>
                    </a:cubicBezTo>
                    <a:cubicBezTo>
                      <a:pt x="629097" y="334447"/>
                      <a:pt x="647953" y="355506"/>
                      <a:pt x="665500" y="376848"/>
                    </a:cubicBezTo>
                    <a:cubicBezTo>
                      <a:pt x="668268" y="404262"/>
                      <a:pt x="669727" y="432539"/>
                      <a:pt x="669727" y="461367"/>
                    </a:cubicBezTo>
                    <a:close/>
                    <a:moveTo>
                      <a:pt x="629736" y="292998"/>
                    </a:moveTo>
                    <a:cubicBezTo>
                      <a:pt x="619929" y="283190"/>
                      <a:pt x="609957" y="273725"/>
                      <a:pt x="599896" y="264542"/>
                    </a:cubicBezTo>
                    <a:cubicBezTo>
                      <a:pt x="616491" y="267355"/>
                      <a:pt x="632698" y="270629"/>
                      <a:pt x="648370" y="274380"/>
                    </a:cubicBezTo>
                    <a:cubicBezTo>
                      <a:pt x="652120" y="290066"/>
                      <a:pt x="655394" y="306273"/>
                      <a:pt x="658207" y="322883"/>
                    </a:cubicBezTo>
                    <a:cubicBezTo>
                      <a:pt x="649010" y="312792"/>
                      <a:pt x="639559" y="302806"/>
                      <a:pt x="629736" y="292998"/>
                    </a:cubicBezTo>
                    <a:close/>
                    <a:moveTo>
                      <a:pt x="557213" y="228198"/>
                    </a:moveTo>
                    <a:cubicBezTo>
                      <a:pt x="535112" y="210488"/>
                      <a:pt x="512713" y="194236"/>
                      <a:pt x="490225" y="179725"/>
                    </a:cubicBezTo>
                    <a:cubicBezTo>
                      <a:pt x="519663" y="163562"/>
                      <a:pt x="549027" y="150182"/>
                      <a:pt x="577691" y="140613"/>
                    </a:cubicBezTo>
                    <a:cubicBezTo>
                      <a:pt x="583942" y="138529"/>
                      <a:pt x="589970" y="136862"/>
                      <a:pt x="596027" y="135151"/>
                    </a:cubicBezTo>
                    <a:cubicBezTo>
                      <a:pt x="613038" y="165497"/>
                      <a:pt x="627787" y="201245"/>
                      <a:pt x="639500" y="241042"/>
                    </a:cubicBezTo>
                    <a:cubicBezTo>
                      <a:pt x="613261" y="235535"/>
                      <a:pt x="585758" y="231204"/>
                      <a:pt x="557213" y="228198"/>
                    </a:cubicBezTo>
                    <a:close/>
                    <a:moveTo>
                      <a:pt x="503262" y="224224"/>
                    </a:moveTo>
                    <a:cubicBezTo>
                      <a:pt x="489481" y="223614"/>
                      <a:pt x="475521" y="223242"/>
                      <a:pt x="461367" y="223242"/>
                    </a:cubicBezTo>
                    <a:cubicBezTo>
                      <a:pt x="447318" y="223242"/>
                      <a:pt x="433477" y="223614"/>
                      <a:pt x="419800" y="224210"/>
                    </a:cubicBezTo>
                    <a:cubicBezTo>
                      <a:pt x="433670" y="214283"/>
                      <a:pt x="447615" y="205055"/>
                      <a:pt x="461605" y="196438"/>
                    </a:cubicBezTo>
                    <a:cubicBezTo>
                      <a:pt x="475491" y="205055"/>
                      <a:pt x="489392" y="214253"/>
                      <a:pt x="503262" y="224224"/>
                    </a:cubicBezTo>
                    <a:close/>
                    <a:moveTo>
                      <a:pt x="365269" y="228228"/>
                    </a:moveTo>
                    <a:cubicBezTo>
                      <a:pt x="336813" y="231219"/>
                      <a:pt x="309399" y="235550"/>
                      <a:pt x="283250" y="241057"/>
                    </a:cubicBezTo>
                    <a:cubicBezTo>
                      <a:pt x="295022" y="201067"/>
                      <a:pt x="309830" y="165184"/>
                      <a:pt x="326946" y="134749"/>
                    </a:cubicBezTo>
                    <a:cubicBezTo>
                      <a:pt x="360581" y="144214"/>
                      <a:pt x="396225" y="159306"/>
                      <a:pt x="432569" y="179412"/>
                    </a:cubicBezTo>
                    <a:cubicBezTo>
                      <a:pt x="409888" y="194072"/>
                      <a:pt x="387385" y="210428"/>
                      <a:pt x="365269" y="228228"/>
                    </a:cubicBezTo>
                    <a:close/>
                    <a:moveTo>
                      <a:pt x="322883" y="264527"/>
                    </a:moveTo>
                    <a:cubicBezTo>
                      <a:pt x="312792" y="273754"/>
                      <a:pt x="302806" y="283190"/>
                      <a:pt x="292998" y="292983"/>
                    </a:cubicBezTo>
                    <a:cubicBezTo>
                      <a:pt x="283190" y="302791"/>
                      <a:pt x="273754" y="312777"/>
                      <a:pt x="264542" y="322868"/>
                    </a:cubicBezTo>
                    <a:cubicBezTo>
                      <a:pt x="267355" y="306259"/>
                      <a:pt x="270629" y="290036"/>
                      <a:pt x="274380" y="274365"/>
                    </a:cubicBezTo>
                    <a:cubicBezTo>
                      <a:pt x="290051" y="270614"/>
                      <a:pt x="306259" y="267340"/>
                      <a:pt x="322883" y="264527"/>
                    </a:cubicBezTo>
                    <a:close/>
                    <a:moveTo>
                      <a:pt x="228228" y="365269"/>
                    </a:moveTo>
                    <a:cubicBezTo>
                      <a:pt x="210473" y="387340"/>
                      <a:pt x="194146" y="409783"/>
                      <a:pt x="179502" y="432420"/>
                    </a:cubicBezTo>
                    <a:cubicBezTo>
                      <a:pt x="159454" y="396106"/>
                      <a:pt x="144393" y="360477"/>
                      <a:pt x="134928" y="326856"/>
                    </a:cubicBezTo>
                    <a:cubicBezTo>
                      <a:pt x="165318" y="309786"/>
                      <a:pt x="201156" y="294992"/>
                      <a:pt x="241057" y="283250"/>
                    </a:cubicBezTo>
                    <a:cubicBezTo>
                      <a:pt x="235550" y="309399"/>
                      <a:pt x="231234" y="336798"/>
                      <a:pt x="228228" y="365269"/>
                    </a:cubicBezTo>
                    <a:close/>
                    <a:moveTo>
                      <a:pt x="224210" y="419800"/>
                    </a:moveTo>
                    <a:cubicBezTo>
                      <a:pt x="223614" y="433477"/>
                      <a:pt x="223242" y="447318"/>
                      <a:pt x="223242" y="461367"/>
                    </a:cubicBezTo>
                    <a:cubicBezTo>
                      <a:pt x="223242" y="475491"/>
                      <a:pt x="223614" y="489406"/>
                      <a:pt x="224224" y="503158"/>
                    </a:cubicBezTo>
                    <a:cubicBezTo>
                      <a:pt x="214268" y="489272"/>
                      <a:pt x="205130" y="475357"/>
                      <a:pt x="196528" y="461457"/>
                    </a:cubicBezTo>
                    <a:cubicBezTo>
                      <a:pt x="205130" y="447526"/>
                      <a:pt x="214313" y="433626"/>
                      <a:pt x="224210" y="419800"/>
                    </a:cubicBezTo>
                    <a:close/>
                    <a:moveTo>
                      <a:pt x="228198" y="557138"/>
                    </a:moveTo>
                    <a:cubicBezTo>
                      <a:pt x="231204" y="585713"/>
                      <a:pt x="235535" y="613231"/>
                      <a:pt x="241057" y="639485"/>
                    </a:cubicBezTo>
                    <a:cubicBezTo>
                      <a:pt x="201305" y="627787"/>
                      <a:pt x="165601" y="613068"/>
                      <a:pt x="135270" y="596072"/>
                    </a:cubicBezTo>
                    <a:cubicBezTo>
                      <a:pt x="136996" y="589970"/>
                      <a:pt x="138529" y="583972"/>
                      <a:pt x="140613" y="577691"/>
                    </a:cubicBezTo>
                    <a:cubicBezTo>
                      <a:pt x="150182" y="548997"/>
                      <a:pt x="163577" y="519604"/>
                      <a:pt x="179755" y="490151"/>
                    </a:cubicBezTo>
                    <a:cubicBezTo>
                      <a:pt x="194250" y="512653"/>
                      <a:pt x="210517" y="535052"/>
                      <a:pt x="228198" y="557138"/>
                    </a:cubicBezTo>
                    <a:close/>
                    <a:moveTo>
                      <a:pt x="264527" y="599867"/>
                    </a:moveTo>
                    <a:cubicBezTo>
                      <a:pt x="273725" y="609957"/>
                      <a:pt x="283175" y="619944"/>
                      <a:pt x="292983" y="629751"/>
                    </a:cubicBezTo>
                    <a:cubicBezTo>
                      <a:pt x="302821" y="639589"/>
                      <a:pt x="312866" y="649010"/>
                      <a:pt x="322972" y="658237"/>
                    </a:cubicBezTo>
                    <a:cubicBezTo>
                      <a:pt x="306318" y="655409"/>
                      <a:pt x="290081" y="652135"/>
                      <a:pt x="274365" y="648370"/>
                    </a:cubicBezTo>
                    <a:cubicBezTo>
                      <a:pt x="270614" y="632683"/>
                      <a:pt x="267355" y="616476"/>
                      <a:pt x="264527" y="599867"/>
                    </a:cubicBezTo>
                    <a:close/>
                    <a:moveTo>
                      <a:pt x="365239" y="694506"/>
                    </a:moveTo>
                    <a:cubicBezTo>
                      <a:pt x="387429" y="712291"/>
                      <a:pt x="409992" y="728410"/>
                      <a:pt x="432584" y="742965"/>
                    </a:cubicBezTo>
                    <a:cubicBezTo>
                      <a:pt x="403131" y="759157"/>
                      <a:pt x="373722" y="772552"/>
                      <a:pt x="345028" y="782122"/>
                    </a:cubicBezTo>
                    <a:cubicBezTo>
                      <a:pt x="338733" y="784220"/>
                      <a:pt x="332735" y="785753"/>
                      <a:pt x="326633" y="787465"/>
                    </a:cubicBezTo>
                    <a:cubicBezTo>
                      <a:pt x="309637" y="757148"/>
                      <a:pt x="294918" y="721444"/>
                      <a:pt x="283220" y="681678"/>
                    </a:cubicBezTo>
                    <a:cubicBezTo>
                      <a:pt x="309384" y="687184"/>
                      <a:pt x="336783" y="691500"/>
                      <a:pt x="365239" y="694506"/>
                    </a:cubicBezTo>
                    <a:close/>
                    <a:moveTo>
                      <a:pt x="419576" y="698510"/>
                    </a:moveTo>
                    <a:cubicBezTo>
                      <a:pt x="433343" y="699120"/>
                      <a:pt x="447258" y="699492"/>
                      <a:pt x="461367" y="699492"/>
                    </a:cubicBezTo>
                    <a:cubicBezTo>
                      <a:pt x="475417" y="699492"/>
                      <a:pt x="489258" y="699120"/>
                      <a:pt x="502935" y="698525"/>
                    </a:cubicBezTo>
                    <a:cubicBezTo>
                      <a:pt x="489109" y="708422"/>
                      <a:pt x="475208" y="717619"/>
                      <a:pt x="461263" y="726222"/>
                    </a:cubicBezTo>
                    <a:cubicBezTo>
                      <a:pt x="447377" y="717605"/>
                      <a:pt x="433462" y="708467"/>
                      <a:pt x="419576" y="698510"/>
                    </a:cubicBezTo>
                    <a:close/>
                    <a:moveTo>
                      <a:pt x="557466" y="694506"/>
                    </a:moveTo>
                    <a:cubicBezTo>
                      <a:pt x="585921" y="691515"/>
                      <a:pt x="613336" y="687184"/>
                      <a:pt x="639485" y="681678"/>
                    </a:cubicBezTo>
                    <a:cubicBezTo>
                      <a:pt x="627742" y="721593"/>
                      <a:pt x="612949" y="757416"/>
                      <a:pt x="595878" y="787822"/>
                    </a:cubicBezTo>
                    <a:cubicBezTo>
                      <a:pt x="562258" y="778341"/>
                      <a:pt x="526628" y="763280"/>
                      <a:pt x="490314" y="743233"/>
                    </a:cubicBezTo>
                    <a:cubicBezTo>
                      <a:pt x="512951" y="728588"/>
                      <a:pt x="535394" y="712262"/>
                      <a:pt x="557466" y="694506"/>
                    </a:cubicBezTo>
                    <a:close/>
                    <a:moveTo>
                      <a:pt x="599852" y="658207"/>
                    </a:moveTo>
                    <a:cubicBezTo>
                      <a:pt x="609942" y="648980"/>
                      <a:pt x="619929" y="639544"/>
                      <a:pt x="629736" y="629751"/>
                    </a:cubicBezTo>
                    <a:cubicBezTo>
                      <a:pt x="639544" y="619944"/>
                      <a:pt x="648980" y="609957"/>
                      <a:pt x="658192" y="599867"/>
                    </a:cubicBezTo>
                    <a:cubicBezTo>
                      <a:pt x="655380" y="616476"/>
                      <a:pt x="652105" y="632698"/>
                      <a:pt x="648355" y="648370"/>
                    </a:cubicBezTo>
                    <a:cubicBezTo>
                      <a:pt x="632683" y="652120"/>
                      <a:pt x="616476" y="655394"/>
                      <a:pt x="599852" y="658207"/>
                    </a:cubicBezTo>
                    <a:close/>
                    <a:moveTo>
                      <a:pt x="694506" y="557466"/>
                    </a:moveTo>
                    <a:cubicBezTo>
                      <a:pt x="712262" y="535394"/>
                      <a:pt x="728588" y="512951"/>
                      <a:pt x="743233" y="490314"/>
                    </a:cubicBezTo>
                    <a:cubicBezTo>
                      <a:pt x="763280" y="526628"/>
                      <a:pt x="778341" y="562258"/>
                      <a:pt x="787807" y="595893"/>
                    </a:cubicBezTo>
                    <a:cubicBezTo>
                      <a:pt x="757416" y="612964"/>
                      <a:pt x="721578" y="627757"/>
                      <a:pt x="681678" y="639500"/>
                    </a:cubicBezTo>
                    <a:cubicBezTo>
                      <a:pt x="687184" y="613336"/>
                      <a:pt x="691500" y="585936"/>
                      <a:pt x="694506" y="557466"/>
                    </a:cubicBezTo>
                    <a:close/>
                    <a:moveTo>
                      <a:pt x="698525" y="502935"/>
                    </a:moveTo>
                    <a:cubicBezTo>
                      <a:pt x="699120" y="489258"/>
                      <a:pt x="699492" y="475417"/>
                      <a:pt x="699492" y="461367"/>
                    </a:cubicBezTo>
                    <a:cubicBezTo>
                      <a:pt x="699492" y="447243"/>
                      <a:pt x="699120" y="433328"/>
                      <a:pt x="698510" y="419576"/>
                    </a:cubicBezTo>
                    <a:cubicBezTo>
                      <a:pt x="708467" y="433462"/>
                      <a:pt x="717605" y="447377"/>
                      <a:pt x="726207" y="461278"/>
                    </a:cubicBezTo>
                    <a:cubicBezTo>
                      <a:pt x="717619" y="475208"/>
                      <a:pt x="708422" y="489109"/>
                      <a:pt x="698525" y="502935"/>
                    </a:cubicBezTo>
                    <a:close/>
                    <a:moveTo>
                      <a:pt x="694536" y="365581"/>
                    </a:moveTo>
                    <a:cubicBezTo>
                      <a:pt x="691530" y="337006"/>
                      <a:pt x="687199" y="309488"/>
                      <a:pt x="681678" y="283235"/>
                    </a:cubicBezTo>
                    <a:cubicBezTo>
                      <a:pt x="721429" y="294933"/>
                      <a:pt x="757133" y="309652"/>
                      <a:pt x="787465" y="326648"/>
                    </a:cubicBezTo>
                    <a:cubicBezTo>
                      <a:pt x="785738" y="332750"/>
                      <a:pt x="784205" y="338748"/>
                      <a:pt x="782122" y="345028"/>
                    </a:cubicBezTo>
                    <a:cubicBezTo>
                      <a:pt x="772552" y="373722"/>
                      <a:pt x="759157" y="403116"/>
                      <a:pt x="742980" y="432554"/>
                    </a:cubicBezTo>
                    <a:cubicBezTo>
                      <a:pt x="728484" y="410081"/>
                      <a:pt x="712217" y="387682"/>
                      <a:pt x="694536" y="365581"/>
                    </a:cubicBezTo>
                    <a:close/>
                    <a:moveTo>
                      <a:pt x="461367" y="29766"/>
                    </a:moveTo>
                    <a:cubicBezTo>
                      <a:pt x="504929" y="29766"/>
                      <a:pt x="545857" y="59263"/>
                      <a:pt x="579745" y="108823"/>
                    </a:cubicBezTo>
                    <a:cubicBezTo>
                      <a:pt x="575935" y="109984"/>
                      <a:pt x="572140" y="111100"/>
                      <a:pt x="568285" y="112395"/>
                    </a:cubicBezTo>
                    <a:cubicBezTo>
                      <a:pt x="533102" y="124123"/>
                      <a:pt x="497026" y="140881"/>
                      <a:pt x="461055" y="161851"/>
                    </a:cubicBezTo>
                    <a:cubicBezTo>
                      <a:pt x="420782" y="138470"/>
                      <a:pt x="380836" y="120610"/>
                      <a:pt x="342840" y="109046"/>
                    </a:cubicBezTo>
                    <a:cubicBezTo>
                      <a:pt x="376744" y="59353"/>
                      <a:pt x="417731" y="29766"/>
                      <a:pt x="461367" y="29766"/>
                    </a:cubicBezTo>
                    <a:close/>
                    <a:moveTo>
                      <a:pt x="148828" y="104180"/>
                    </a:moveTo>
                    <a:cubicBezTo>
                      <a:pt x="173444" y="104180"/>
                      <a:pt x="193477" y="124212"/>
                      <a:pt x="193477" y="148828"/>
                    </a:cubicBezTo>
                    <a:cubicBezTo>
                      <a:pt x="193477" y="173444"/>
                      <a:pt x="173444" y="193477"/>
                      <a:pt x="148828" y="193477"/>
                    </a:cubicBezTo>
                    <a:cubicBezTo>
                      <a:pt x="124212" y="193477"/>
                      <a:pt x="104180" y="173444"/>
                      <a:pt x="104180" y="148828"/>
                    </a:cubicBezTo>
                    <a:cubicBezTo>
                      <a:pt x="104180" y="124212"/>
                      <a:pt x="124212" y="104180"/>
                      <a:pt x="148828" y="104180"/>
                    </a:cubicBezTo>
                    <a:close/>
                    <a:moveTo>
                      <a:pt x="125715" y="219194"/>
                    </a:moveTo>
                    <a:cubicBezTo>
                      <a:pt x="133037" y="221605"/>
                      <a:pt x="140717" y="223242"/>
                      <a:pt x="148828" y="223242"/>
                    </a:cubicBezTo>
                    <a:cubicBezTo>
                      <a:pt x="189860" y="223242"/>
                      <a:pt x="223242" y="189860"/>
                      <a:pt x="223242" y="148828"/>
                    </a:cubicBezTo>
                    <a:cubicBezTo>
                      <a:pt x="223242" y="140643"/>
                      <a:pt x="221590" y="132904"/>
                      <a:pt x="219135" y="125537"/>
                    </a:cubicBezTo>
                    <a:cubicBezTo>
                      <a:pt x="242128" y="121518"/>
                      <a:pt x="267980" y="122471"/>
                      <a:pt x="295588" y="127471"/>
                    </a:cubicBezTo>
                    <a:cubicBezTo>
                      <a:pt x="276805" y="162446"/>
                      <a:pt x="261074" y="203478"/>
                      <a:pt x="249123" y="249123"/>
                    </a:cubicBezTo>
                    <a:cubicBezTo>
                      <a:pt x="203522" y="261059"/>
                      <a:pt x="162535" y="276776"/>
                      <a:pt x="127575" y="295528"/>
                    </a:cubicBezTo>
                    <a:cubicBezTo>
                      <a:pt x="122560" y="267920"/>
                      <a:pt x="121741" y="242158"/>
                      <a:pt x="125715" y="219194"/>
                    </a:cubicBezTo>
                    <a:close/>
                    <a:moveTo>
                      <a:pt x="29766" y="461367"/>
                    </a:moveTo>
                    <a:cubicBezTo>
                      <a:pt x="29766" y="417716"/>
                      <a:pt x="59368" y="376729"/>
                      <a:pt x="109091" y="342811"/>
                    </a:cubicBezTo>
                    <a:cubicBezTo>
                      <a:pt x="120670" y="380792"/>
                      <a:pt x="138574" y="420737"/>
                      <a:pt x="161895" y="460965"/>
                    </a:cubicBezTo>
                    <a:cubicBezTo>
                      <a:pt x="140910" y="496967"/>
                      <a:pt x="124123" y="533073"/>
                      <a:pt x="112395" y="568270"/>
                    </a:cubicBezTo>
                    <a:cubicBezTo>
                      <a:pt x="111100" y="572140"/>
                      <a:pt x="109984" y="575935"/>
                      <a:pt x="108838" y="579730"/>
                    </a:cubicBezTo>
                    <a:cubicBezTo>
                      <a:pt x="59263" y="545857"/>
                      <a:pt x="29766" y="504929"/>
                      <a:pt x="29766" y="461367"/>
                    </a:cubicBezTo>
                    <a:close/>
                    <a:moveTo>
                      <a:pt x="156180" y="766554"/>
                    </a:moveTo>
                    <a:cubicBezTo>
                      <a:pt x="126072" y="736461"/>
                      <a:pt x="116711" y="687884"/>
                      <a:pt x="127888" y="627370"/>
                    </a:cubicBezTo>
                    <a:cubicBezTo>
                      <a:pt x="162773" y="646048"/>
                      <a:pt x="203656" y="661705"/>
                      <a:pt x="249123" y="673611"/>
                    </a:cubicBezTo>
                    <a:cubicBezTo>
                      <a:pt x="261030" y="719078"/>
                      <a:pt x="276672" y="759946"/>
                      <a:pt x="295349" y="794831"/>
                    </a:cubicBezTo>
                    <a:cubicBezTo>
                      <a:pt x="234851" y="805994"/>
                      <a:pt x="186273" y="796647"/>
                      <a:pt x="156180" y="766554"/>
                    </a:cubicBezTo>
                    <a:close/>
                    <a:moveTo>
                      <a:pt x="461367" y="892969"/>
                    </a:moveTo>
                    <a:cubicBezTo>
                      <a:pt x="417761" y="892969"/>
                      <a:pt x="376803" y="863412"/>
                      <a:pt x="342900" y="813777"/>
                    </a:cubicBezTo>
                    <a:cubicBezTo>
                      <a:pt x="346770" y="812602"/>
                      <a:pt x="350535" y="811649"/>
                      <a:pt x="354449" y="810339"/>
                    </a:cubicBezTo>
                    <a:cubicBezTo>
                      <a:pt x="389632" y="798612"/>
                      <a:pt x="425723" y="781839"/>
                      <a:pt x="461709" y="760869"/>
                    </a:cubicBezTo>
                    <a:cubicBezTo>
                      <a:pt x="501982" y="784235"/>
                      <a:pt x="541958" y="801990"/>
                      <a:pt x="579968" y="813569"/>
                    </a:cubicBezTo>
                    <a:cubicBezTo>
                      <a:pt x="546050" y="863322"/>
                      <a:pt x="505033" y="892969"/>
                      <a:pt x="461367" y="892969"/>
                    </a:cubicBezTo>
                    <a:close/>
                    <a:moveTo>
                      <a:pt x="773906" y="818555"/>
                    </a:moveTo>
                    <a:cubicBezTo>
                      <a:pt x="749290" y="818555"/>
                      <a:pt x="729258" y="798522"/>
                      <a:pt x="729258" y="773906"/>
                    </a:cubicBezTo>
                    <a:cubicBezTo>
                      <a:pt x="729258" y="749290"/>
                      <a:pt x="749290" y="729258"/>
                      <a:pt x="773906" y="729258"/>
                    </a:cubicBezTo>
                    <a:cubicBezTo>
                      <a:pt x="798522" y="729258"/>
                      <a:pt x="818555" y="749290"/>
                      <a:pt x="818555" y="773906"/>
                    </a:cubicBezTo>
                    <a:cubicBezTo>
                      <a:pt x="818555" y="798522"/>
                      <a:pt x="798522" y="818555"/>
                      <a:pt x="773906" y="818555"/>
                    </a:cubicBezTo>
                    <a:close/>
                    <a:moveTo>
                      <a:pt x="797019" y="703540"/>
                    </a:moveTo>
                    <a:cubicBezTo>
                      <a:pt x="789697" y="701129"/>
                      <a:pt x="782017" y="699492"/>
                      <a:pt x="773906" y="699492"/>
                    </a:cubicBezTo>
                    <a:cubicBezTo>
                      <a:pt x="732874" y="699492"/>
                      <a:pt x="699492" y="732874"/>
                      <a:pt x="699492" y="773906"/>
                    </a:cubicBezTo>
                    <a:cubicBezTo>
                      <a:pt x="699492" y="782017"/>
                      <a:pt x="701129" y="789697"/>
                      <a:pt x="703540" y="797019"/>
                    </a:cubicBezTo>
                    <a:cubicBezTo>
                      <a:pt x="680576" y="801008"/>
                      <a:pt x="654814" y="800189"/>
                      <a:pt x="627191" y="795174"/>
                    </a:cubicBezTo>
                    <a:cubicBezTo>
                      <a:pt x="645959" y="760214"/>
                      <a:pt x="661660" y="719227"/>
                      <a:pt x="673611" y="673611"/>
                    </a:cubicBezTo>
                    <a:cubicBezTo>
                      <a:pt x="719212" y="661675"/>
                      <a:pt x="760199" y="645959"/>
                      <a:pt x="795159" y="627206"/>
                    </a:cubicBezTo>
                    <a:cubicBezTo>
                      <a:pt x="800174" y="654814"/>
                      <a:pt x="800993" y="680576"/>
                      <a:pt x="797019" y="703540"/>
                    </a:cubicBezTo>
                    <a:close/>
                    <a:moveTo>
                      <a:pt x="813643" y="579924"/>
                    </a:moveTo>
                    <a:cubicBezTo>
                      <a:pt x="802079" y="541943"/>
                      <a:pt x="784161" y="501982"/>
                      <a:pt x="760839" y="461769"/>
                    </a:cubicBezTo>
                    <a:cubicBezTo>
                      <a:pt x="781824" y="425768"/>
                      <a:pt x="798612" y="389662"/>
                      <a:pt x="810339" y="354464"/>
                    </a:cubicBezTo>
                    <a:cubicBezTo>
                      <a:pt x="811634" y="350594"/>
                      <a:pt x="812750" y="346799"/>
                      <a:pt x="813896" y="343004"/>
                    </a:cubicBezTo>
                    <a:cubicBezTo>
                      <a:pt x="863471" y="376877"/>
                      <a:pt x="892969" y="417805"/>
                      <a:pt x="892969" y="461367"/>
                    </a:cubicBezTo>
                    <a:cubicBezTo>
                      <a:pt x="892969" y="505018"/>
                      <a:pt x="863367" y="546006"/>
                      <a:pt x="813643" y="579924"/>
                    </a:cubicBez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58" name="Oval 57">
                <a:extLst>
                  <a:ext uri="{FF2B5EF4-FFF2-40B4-BE49-F238E27FC236}">
                    <a16:creationId xmlns:a16="http://schemas.microsoft.com/office/drawing/2014/main" id="{4EAD8CF7-672B-3A58-4DFF-16455EEC4AC1}"/>
                  </a:ext>
                </a:extLst>
              </p:cNvPr>
              <p:cNvSpPr/>
              <p:nvPr/>
            </p:nvSpPr>
            <p:spPr bwMode="auto">
              <a:xfrm flipH="1">
                <a:off x="5594494" y="2941300"/>
                <a:ext cx="206374" cy="20637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2478B89F-2FE0-EB6E-44C8-0E902A27AAC5}"/>
                  </a:ext>
                </a:extLst>
              </p:cNvPr>
              <p:cNvSpPr/>
              <p:nvPr/>
            </p:nvSpPr>
            <p:spPr bwMode="auto">
              <a:xfrm flipH="1">
                <a:off x="6391172" y="3721702"/>
                <a:ext cx="184148" cy="18414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2" name="TextBox 11">
            <a:extLst>
              <a:ext uri="{FF2B5EF4-FFF2-40B4-BE49-F238E27FC236}">
                <a16:creationId xmlns:a16="http://schemas.microsoft.com/office/drawing/2014/main" id="{B1FA3F9A-4527-89EC-26D0-BA9FBA5CB9D6}"/>
              </a:ext>
            </a:extLst>
          </p:cNvPr>
          <p:cNvSpPr txBox="1"/>
          <p:nvPr/>
        </p:nvSpPr>
        <p:spPr>
          <a:xfrm>
            <a:off x="5899026" y="4314130"/>
            <a:ext cx="4693556" cy="830997"/>
          </a:xfrm>
          <a:prstGeom prst="rect">
            <a:avLst/>
          </a:prstGeom>
          <a:noFill/>
        </p:spPr>
        <p:txBody>
          <a:bodyPr wrap="square" lIns="0" tIns="0" rIns="0" bIns="0">
            <a:spAutoFit/>
          </a:bodyPr>
          <a:lstStyle/>
          <a:p>
            <a:pPr marL="7701" marR="3081" lvl="0" indent="0" algn="l" defTabSz="914367" rtl="0" eaLnBrk="1" fontAlgn="auto" latinLnBrk="0" hangingPunct="1">
              <a:lnSpc>
                <a:spcPct val="100000"/>
              </a:lnSpc>
              <a:spcBef>
                <a:spcPts val="1137"/>
              </a:spcBef>
              <a:spcAft>
                <a:spcPts val="0"/>
              </a:spcAft>
              <a:buClrTx/>
              <a:buSzTx/>
              <a:buFontTx/>
              <a:buNone/>
              <a:tabLst/>
              <a:defRPr/>
            </a:pPr>
            <a:r>
              <a:rPr kumimoji="0" lang="en-US" sz="1800" b="0" i="0" u="none" strike="noStrike" kern="1200" cap="none" spc="0" normalizeH="0" baseline="0" noProof="0">
                <a:ln>
                  <a:noFill/>
                </a:ln>
                <a:solidFill>
                  <a:schemeClr val="accent4"/>
                </a:solidFill>
                <a:effectLst/>
                <a:uLnTx/>
                <a:uFillTx/>
                <a:latin typeface="Segoe UI Semibold"/>
                <a:ea typeface="+mn-ea"/>
                <a:cs typeface="Segoe Pro"/>
              </a:rPr>
              <a:t>Use existing Windows and Microsoft 365 licenses </a:t>
            </a:r>
            <a:r>
              <a:rPr kumimoji="0" lang="en-US" sz="1800" b="0" i="0" u="none" strike="noStrike" kern="1200" cap="none" spc="0" normalizeH="0" baseline="0" noProof="0">
                <a:ln>
                  <a:noFill/>
                </a:ln>
                <a:solidFill>
                  <a:srgbClr val="000000"/>
                </a:solidFill>
                <a:effectLst/>
                <a:uLnTx/>
                <a:uFillTx/>
                <a:latin typeface="Segoe UI"/>
                <a:ea typeface="+mn-ea"/>
                <a:cs typeface="Segoe Pro"/>
              </a:rPr>
              <a:t>to access Windows 11 and Microsoft Office</a:t>
            </a:r>
          </a:p>
        </p:txBody>
      </p:sp>
    </p:spTree>
    <p:extLst>
      <p:ext uri="{BB962C8B-B14F-4D97-AF65-F5344CB8AC3E}">
        <p14:creationId xmlns:p14="http://schemas.microsoft.com/office/powerpoint/2010/main" val="227841374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EDB8EF0E-10BD-4770-94FF-B8FAF0E695BD}"/>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7F055433-0F07-4C3A-B176-12A0ED0DF42C}"/>
              </a:ext>
            </a:extLst>
          </p:cNvPr>
          <p:cNvSpPr>
            <a:spLocks noGrp="1"/>
          </p:cNvSpPr>
          <p:nvPr>
            <p:ph type="title"/>
          </p:nvPr>
        </p:nvSpPr>
        <p:spPr>
          <a:xfrm>
            <a:off x="365760" y="411480"/>
            <a:ext cx="11018520" cy="615553"/>
          </a:xfrm>
        </p:spPr>
        <p:txBody>
          <a:bodyPr/>
          <a:lstStyle/>
          <a:p>
            <a:r>
              <a:rPr lang="en-US" sz="4000"/>
              <a:t>Shared responsibility </a:t>
            </a:r>
          </a:p>
        </p:txBody>
      </p:sp>
      <p:sp>
        <p:nvSpPr>
          <p:cNvPr id="172" name="Rectangle: Rounded Corners 171">
            <a:extLst>
              <a:ext uri="{FF2B5EF4-FFF2-40B4-BE49-F238E27FC236}">
                <a16:creationId xmlns:a16="http://schemas.microsoft.com/office/drawing/2014/main" id="{17DF3EFA-1069-4679-B476-BC0B41F04B6E}"/>
              </a:ext>
            </a:extLst>
          </p:cNvPr>
          <p:cNvSpPr/>
          <p:nvPr/>
        </p:nvSpPr>
        <p:spPr bwMode="auto">
          <a:xfrm>
            <a:off x="8859520" y="585775"/>
            <a:ext cx="1435751" cy="241659"/>
          </a:xfrm>
          <a:prstGeom prst="roundRect">
            <a:avLst>
              <a:gd name="adj" fmla="val 50000"/>
            </a:avLst>
          </a:prstGeom>
          <a:solidFill>
            <a:schemeClr val="accent4"/>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1400" b="0" i="0" u="none" strike="noStrike" kern="1200" cap="all" spc="294" normalizeH="0" baseline="0" noProof="0">
                <a:ln>
                  <a:noFill/>
                </a:ln>
                <a:gradFill>
                  <a:gsLst>
                    <a:gs pos="0">
                      <a:srgbClr val="FFFFFF"/>
                    </a:gs>
                    <a:gs pos="100000">
                      <a:srgbClr val="FFFFFF"/>
                    </a:gs>
                  </a:gsLst>
                  <a:lin ang="5400000" scaled="0"/>
                </a:gradFill>
                <a:effectLst>
                  <a:outerShdw blurRad="254000" sx="102000" sy="102000" algn="ctr" rotWithShape="0">
                    <a:srgbClr val="000000">
                      <a:alpha val="25000"/>
                    </a:srgbClr>
                  </a:outerShdw>
                </a:effectLst>
                <a:uLnTx/>
                <a:uFillTx/>
                <a:latin typeface="Segoe UI Semibold"/>
                <a:ea typeface="+mn-ea"/>
                <a:cs typeface="Segoe UI" pitchFamily="34" charset="0"/>
              </a:rPr>
              <a:t>CUSTOMER</a:t>
            </a:r>
          </a:p>
        </p:txBody>
      </p:sp>
      <p:sp>
        <p:nvSpPr>
          <p:cNvPr id="174" name="Rectangle: Rounded Corners 173">
            <a:extLst>
              <a:ext uri="{FF2B5EF4-FFF2-40B4-BE49-F238E27FC236}">
                <a16:creationId xmlns:a16="http://schemas.microsoft.com/office/drawing/2014/main" id="{CE3D2B38-CC9A-4DFA-B29F-D1F9216F76FE}"/>
              </a:ext>
            </a:extLst>
          </p:cNvPr>
          <p:cNvSpPr/>
          <p:nvPr/>
        </p:nvSpPr>
        <p:spPr bwMode="auto">
          <a:xfrm>
            <a:off x="10415643" y="585775"/>
            <a:ext cx="1435750" cy="241658"/>
          </a:xfrm>
          <a:prstGeom prst="roundRect">
            <a:avLst>
              <a:gd name="adj" fmla="val 50000"/>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1400" b="0" i="0" u="none" strike="noStrike" kern="1200" cap="all" spc="294" normalizeH="0" baseline="0" noProof="0">
                <a:ln>
                  <a:noFill/>
                </a:ln>
                <a:solidFill>
                  <a:srgbClr val="0078D4"/>
                </a:solidFill>
                <a:effectLst>
                  <a:outerShdw blurRad="254000" sx="102000" sy="102000" algn="ctr" rotWithShape="0">
                    <a:srgbClr val="000000">
                      <a:alpha val="25000"/>
                    </a:srgbClr>
                  </a:outerShdw>
                </a:effectLst>
                <a:uLnTx/>
                <a:uFillTx/>
                <a:latin typeface="Segoe UI Semibold"/>
                <a:ea typeface="+mn-ea"/>
                <a:cs typeface="Segoe UI" pitchFamily="34" charset="0"/>
              </a:rPr>
              <a:t>Microsoft</a:t>
            </a:r>
          </a:p>
        </p:txBody>
      </p:sp>
      <p:graphicFrame>
        <p:nvGraphicFramePr>
          <p:cNvPr id="8" name="Table 8">
            <a:extLst>
              <a:ext uri="{FF2B5EF4-FFF2-40B4-BE49-F238E27FC236}">
                <a16:creationId xmlns:a16="http://schemas.microsoft.com/office/drawing/2014/main" id="{DA22DDD3-D305-4860-997C-055901D46EBA}"/>
              </a:ext>
            </a:extLst>
          </p:cNvPr>
          <p:cNvGraphicFramePr>
            <a:graphicFrameLocks noGrp="1"/>
          </p:cNvGraphicFramePr>
          <p:nvPr/>
        </p:nvGraphicFramePr>
        <p:xfrm>
          <a:off x="588264" y="1528160"/>
          <a:ext cx="11015472" cy="4619600"/>
        </p:xfrm>
        <a:graphic>
          <a:graphicData uri="http://schemas.openxmlformats.org/drawingml/2006/table">
            <a:tbl>
              <a:tblPr firstRow="1" bandRow="1">
                <a:tableStyleId>{72833802-FEF1-4C79-8D5D-14CF1EAF98D9}</a:tableStyleId>
              </a:tblPr>
              <a:tblGrid>
                <a:gridCol w="4832522">
                  <a:extLst>
                    <a:ext uri="{9D8B030D-6E8A-4147-A177-3AD203B41FA5}">
                      <a16:colId xmlns:a16="http://schemas.microsoft.com/office/drawing/2014/main" val="1739722600"/>
                    </a:ext>
                  </a:extLst>
                </a:gridCol>
                <a:gridCol w="3091475">
                  <a:extLst>
                    <a:ext uri="{9D8B030D-6E8A-4147-A177-3AD203B41FA5}">
                      <a16:colId xmlns:a16="http://schemas.microsoft.com/office/drawing/2014/main" val="3043157482"/>
                    </a:ext>
                  </a:extLst>
                </a:gridCol>
                <a:gridCol w="3091475">
                  <a:extLst>
                    <a:ext uri="{9D8B030D-6E8A-4147-A177-3AD203B41FA5}">
                      <a16:colId xmlns:a16="http://schemas.microsoft.com/office/drawing/2014/main" val="2647607795"/>
                    </a:ext>
                  </a:extLst>
                </a:gridCol>
              </a:tblGrid>
              <a:tr h="45720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b="0" u="none" strike="noStrike" cap="none" baseline="0">
                          <a:solidFill>
                            <a:schemeClr val="tx1"/>
                          </a:solidFill>
                          <a:effectLst/>
                          <a:latin typeface="+mj-lt"/>
                        </a:rPr>
                        <a:t>Responsibility</a:t>
                      </a:r>
                      <a:endParaRPr lang="en-US" sz="2000" b="0" cap="none" baseline="0">
                        <a:solidFill>
                          <a:schemeClr val="tx1"/>
                        </a:solidFill>
                        <a:latin typeface="+mj-lt"/>
                      </a:endParaRPr>
                    </a:p>
                  </a:txBody>
                  <a:tcPr marL="179285" marR="89642" marT="44821" marB="44821" anchor="ctr">
                    <a:lnL w="9525" cap="flat" cmpd="sng" algn="ctr">
                      <a:noFill/>
                      <a:prstDash val="solid"/>
                    </a:lnL>
                    <a:lnR>
                      <a:noFill/>
                    </a:lnR>
                    <a:lnT w="9525" cap="flat" cmpd="sng" algn="ctr">
                      <a:noFill/>
                      <a:prstDash val="soli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2000" b="0" u="none" strike="noStrike" cap="none" baseline="0">
                          <a:solidFill>
                            <a:schemeClr val="tx1"/>
                          </a:solidFill>
                          <a:effectLst/>
                          <a:latin typeface="+mj-lt"/>
                        </a:rPr>
                        <a:t>Traditional on-prem VDI</a:t>
                      </a:r>
                      <a:endParaRPr lang="en-US" sz="2000" b="0" cap="none" baseline="0">
                        <a:solidFill>
                          <a:schemeClr val="tx1"/>
                        </a:solidFill>
                        <a:latin typeface="+mj-lt"/>
                      </a:endParaRPr>
                    </a:p>
                  </a:txBody>
                  <a:tcPr marL="89642" marR="89642" marT="44821" marB="44821" anchor="ctr">
                    <a:lnL>
                      <a:noFill/>
                    </a:lnL>
                    <a:lnR>
                      <a:noFill/>
                    </a:lnR>
                    <a:lnT w="9525" cap="flat" cmpd="sng" algn="ctr">
                      <a:noFill/>
                      <a:prstDash val="soli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2000" b="0" u="none" strike="noStrike" cap="none" baseline="0">
                          <a:solidFill>
                            <a:schemeClr val="tx1"/>
                          </a:solidFill>
                          <a:effectLst/>
                          <a:latin typeface="+mj-lt"/>
                        </a:rPr>
                        <a:t>Azure Virtual Desktop  </a:t>
                      </a:r>
                      <a:endParaRPr lang="en-US" sz="2000" b="0" cap="none" baseline="0">
                        <a:solidFill>
                          <a:schemeClr val="tx1"/>
                        </a:solidFill>
                        <a:latin typeface="+mj-lt"/>
                      </a:endParaRPr>
                    </a:p>
                  </a:txBody>
                  <a:tcPr marL="89642" marR="89642" marT="44821" marB="44821" anchor="ctr">
                    <a:lnL>
                      <a:noFill/>
                    </a:lnL>
                    <a:lnR w="9525" cap="flat" cmpd="sng" algn="ctr">
                      <a:noFill/>
                      <a:prstDash val="solid"/>
                    </a:lnR>
                    <a:lnT w="9525" cap="flat" cmpd="sng" algn="ctr">
                      <a:noFill/>
                      <a:prstDash val="soli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7429165"/>
                  </a:ext>
                </a:extLst>
              </a:tr>
              <a:tr h="416240">
                <a:tc>
                  <a:txBody>
                    <a:bodyPr/>
                    <a:lstStyle/>
                    <a:p>
                      <a:pPr algn="l" fontAlgn="t">
                        <a:lnSpc>
                          <a:spcPct val="100000"/>
                        </a:lnSpc>
                        <a:spcBef>
                          <a:spcPts val="0"/>
                        </a:spcBef>
                        <a:spcAft>
                          <a:spcPts val="800"/>
                        </a:spcAft>
                      </a:pPr>
                      <a:r>
                        <a:rPr lang="en-US" sz="1800" u="none" strike="noStrike" cap="none" baseline="0">
                          <a:solidFill>
                            <a:schemeClr val="tx1"/>
                          </a:solidFill>
                          <a:effectLst/>
                        </a:rPr>
                        <a:t>Identity</a:t>
                      </a:r>
                      <a:endParaRPr lang="en-US" sz="1800" b="0" i="0" u="none" strike="noStrike" cap="none" baseline="0">
                        <a:solidFill>
                          <a:schemeClr val="tx1"/>
                        </a:solidFill>
                        <a:effectLst/>
                        <a:latin typeface="Arial" panose="020B0604020202020204" pitchFamily="34" charset="0"/>
                      </a:endParaRPr>
                    </a:p>
                  </a:txBody>
                  <a:tcPr marL="179285" marR="0" marT="0" marB="0" anchor="ctr">
                    <a:lnL w="9525" cap="flat" cmpd="sng" algn="ctr">
                      <a:noFill/>
                      <a:prstDash val="soli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cap="none" baseline="0">
                        <a:solidFill>
                          <a:schemeClr val="tx1"/>
                        </a:solidFill>
                      </a:endParaRPr>
                    </a:p>
                  </a:txBody>
                  <a:tcPr marL="268927" marR="8964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cap="none" baseline="0">
                        <a:solidFill>
                          <a:schemeClr val="tx1"/>
                        </a:solidFill>
                      </a:endParaRPr>
                    </a:p>
                  </a:txBody>
                  <a:tcPr marL="268927" marR="8964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238263"/>
                  </a:ext>
                </a:extLst>
              </a:tr>
              <a:tr h="416240">
                <a:tc>
                  <a:txBody>
                    <a:bodyPr/>
                    <a:lstStyle/>
                    <a:p>
                      <a:pPr algn="l" fontAlgn="t">
                        <a:lnSpc>
                          <a:spcPct val="100000"/>
                        </a:lnSpc>
                        <a:spcBef>
                          <a:spcPts val="0"/>
                        </a:spcBef>
                        <a:spcAft>
                          <a:spcPts val="800"/>
                        </a:spcAft>
                      </a:pPr>
                      <a:r>
                        <a:rPr lang="en-US" sz="1800" u="none" strike="noStrike" cap="none" baseline="0">
                          <a:solidFill>
                            <a:schemeClr val="tx1"/>
                          </a:solidFill>
                          <a:effectLst/>
                        </a:rPr>
                        <a:t>End user devices (mobile and PCs)</a:t>
                      </a:r>
                      <a:endParaRPr lang="en-US" sz="1800" b="0" i="0" u="none" strike="noStrike" cap="none" baseline="0">
                        <a:solidFill>
                          <a:schemeClr val="tx1"/>
                        </a:solidFill>
                        <a:effectLst/>
                        <a:latin typeface="Arial" panose="020B0604020202020204" pitchFamily="34" charset="0"/>
                      </a:endParaRPr>
                    </a:p>
                  </a:txBody>
                  <a:tcPr marL="179285" marR="0" marT="0" marB="0" anchor="ctr">
                    <a:lnL w="9525" cap="flat" cmpd="sng" algn="ctr">
                      <a:noFill/>
                      <a:prstDash val="soli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cap="none" baseline="0">
                        <a:solidFill>
                          <a:schemeClr val="tx1"/>
                        </a:solidFill>
                      </a:endParaRPr>
                    </a:p>
                  </a:txBody>
                  <a:tcPr marL="268927" marR="8964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cap="none" baseline="0">
                        <a:solidFill>
                          <a:schemeClr val="tx1"/>
                        </a:solidFill>
                      </a:endParaRPr>
                    </a:p>
                  </a:txBody>
                  <a:tcPr marL="268927" marR="8964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0207798"/>
                  </a:ext>
                </a:extLst>
              </a:tr>
              <a:tr h="416240">
                <a:tc>
                  <a:txBody>
                    <a:bodyPr/>
                    <a:lstStyle/>
                    <a:p>
                      <a:pPr algn="l" fontAlgn="t">
                        <a:lnSpc>
                          <a:spcPct val="100000"/>
                        </a:lnSpc>
                        <a:spcBef>
                          <a:spcPts val="0"/>
                        </a:spcBef>
                        <a:spcAft>
                          <a:spcPts val="800"/>
                        </a:spcAft>
                      </a:pPr>
                      <a:r>
                        <a:rPr lang="en-US" sz="1800" u="none" strike="noStrike" cap="none" baseline="0">
                          <a:solidFill>
                            <a:schemeClr val="tx1"/>
                          </a:solidFill>
                          <a:effectLst/>
                        </a:rPr>
                        <a:t>Application security</a:t>
                      </a:r>
                      <a:endParaRPr lang="en-US" sz="1800" b="0" i="0" u="none" strike="noStrike" cap="none" baseline="0">
                        <a:solidFill>
                          <a:schemeClr val="tx1"/>
                        </a:solidFill>
                        <a:effectLst/>
                        <a:latin typeface="Arial" panose="020B0604020202020204" pitchFamily="34" charset="0"/>
                      </a:endParaRPr>
                    </a:p>
                  </a:txBody>
                  <a:tcPr marL="179285" marR="0" marT="0" marB="0" anchor="ctr">
                    <a:lnL w="9525" cap="flat" cmpd="sng" algn="ctr">
                      <a:noFill/>
                      <a:prstDash val="soli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cap="none" baseline="0">
                        <a:solidFill>
                          <a:schemeClr val="tx1"/>
                        </a:solidFill>
                      </a:endParaRPr>
                    </a:p>
                  </a:txBody>
                  <a:tcPr marL="268927" marR="8964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cap="none" baseline="0">
                        <a:solidFill>
                          <a:schemeClr val="tx1"/>
                        </a:solidFill>
                      </a:endParaRPr>
                    </a:p>
                  </a:txBody>
                  <a:tcPr marL="268927" marR="8964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4031813"/>
                  </a:ext>
                </a:extLst>
              </a:tr>
              <a:tr h="416240">
                <a:tc>
                  <a:txBody>
                    <a:bodyPr/>
                    <a:lstStyle/>
                    <a:p>
                      <a:pPr algn="l" fontAlgn="t">
                        <a:lnSpc>
                          <a:spcPct val="100000"/>
                        </a:lnSpc>
                        <a:spcBef>
                          <a:spcPts val="0"/>
                        </a:spcBef>
                        <a:spcAft>
                          <a:spcPts val="800"/>
                        </a:spcAft>
                      </a:pPr>
                      <a:r>
                        <a:rPr lang="en-US" sz="1800" u="none" strike="noStrike" cap="none" baseline="0">
                          <a:solidFill>
                            <a:schemeClr val="tx1"/>
                          </a:solidFill>
                          <a:effectLst/>
                        </a:rPr>
                        <a:t>Operating systems</a:t>
                      </a:r>
                      <a:endParaRPr lang="en-US" sz="1800" b="0" i="0" u="none" strike="noStrike" cap="none" baseline="0">
                        <a:solidFill>
                          <a:schemeClr val="tx1"/>
                        </a:solidFill>
                        <a:effectLst/>
                        <a:latin typeface="Arial" panose="020B0604020202020204" pitchFamily="34" charset="0"/>
                      </a:endParaRPr>
                    </a:p>
                  </a:txBody>
                  <a:tcPr marL="179285" marR="0" marT="0" marB="0" anchor="ctr">
                    <a:lnL w="9525" cap="flat" cmpd="sng" algn="ctr">
                      <a:noFill/>
                      <a:prstDash val="soli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cap="none" baseline="0">
                        <a:solidFill>
                          <a:schemeClr val="tx1"/>
                        </a:solidFill>
                      </a:endParaRPr>
                    </a:p>
                  </a:txBody>
                  <a:tcPr marL="268927" marR="8964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cap="none" baseline="0">
                        <a:solidFill>
                          <a:schemeClr val="tx1"/>
                        </a:solidFill>
                      </a:endParaRPr>
                    </a:p>
                  </a:txBody>
                  <a:tcPr marL="268927" marR="8964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9228116"/>
                  </a:ext>
                </a:extLst>
              </a:tr>
              <a:tr h="416240">
                <a:tc>
                  <a:txBody>
                    <a:bodyPr/>
                    <a:lstStyle/>
                    <a:p>
                      <a:pPr marL="0" marR="0" lvl="0" indent="0" algn="l" defTabSz="951304" rtl="0" eaLnBrk="1" fontAlgn="t" latinLnBrk="0" hangingPunct="1">
                        <a:lnSpc>
                          <a:spcPct val="100000"/>
                        </a:lnSpc>
                        <a:spcBef>
                          <a:spcPts val="0"/>
                        </a:spcBef>
                        <a:spcAft>
                          <a:spcPts val="800"/>
                        </a:spcAft>
                        <a:buClrTx/>
                        <a:buSzTx/>
                        <a:buFontTx/>
                        <a:buNone/>
                        <a:tabLst/>
                        <a:defRPr/>
                      </a:pPr>
                      <a:r>
                        <a:rPr lang="en-US" sz="1800" u="none" strike="noStrike" cap="none" baseline="0">
                          <a:solidFill>
                            <a:schemeClr val="tx1"/>
                          </a:solidFill>
                          <a:effectLst/>
                        </a:rPr>
                        <a:t>Deployment configuration</a:t>
                      </a:r>
                      <a:endParaRPr lang="en-US" sz="1800" b="0" i="0" u="none" strike="noStrike" cap="none" baseline="0">
                        <a:solidFill>
                          <a:schemeClr val="tx1"/>
                        </a:solidFill>
                        <a:effectLst/>
                        <a:latin typeface="Arial" panose="020B0604020202020204" pitchFamily="34" charset="0"/>
                      </a:endParaRPr>
                    </a:p>
                  </a:txBody>
                  <a:tcPr marL="179285" marR="0" marT="0" marB="0" anchor="ctr">
                    <a:lnL w="9525" cap="flat" cmpd="sng" algn="ctr">
                      <a:noFill/>
                      <a:prstDash val="soli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cap="none" baseline="0">
                        <a:solidFill>
                          <a:schemeClr val="tx1"/>
                        </a:solidFill>
                      </a:endParaRPr>
                    </a:p>
                  </a:txBody>
                  <a:tcPr marL="268927" marR="8964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cap="none" baseline="0">
                        <a:solidFill>
                          <a:schemeClr val="tx1"/>
                        </a:solidFill>
                      </a:endParaRPr>
                    </a:p>
                  </a:txBody>
                  <a:tcPr marL="268927" marR="8964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02550690"/>
                  </a:ext>
                </a:extLst>
              </a:tr>
              <a:tr h="416240">
                <a:tc>
                  <a:txBody>
                    <a:bodyPr/>
                    <a:lstStyle/>
                    <a:p>
                      <a:pPr algn="l" fontAlgn="t">
                        <a:lnSpc>
                          <a:spcPct val="100000"/>
                        </a:lnSpc>
                        <a:spcBef>
                          <a:spcPts val="0"/>
                        </a:spcBef>
                        <a:spcAft>
                          <a:spcPts val="800"/>
                        </a:spcAft>
                      </a:pPr>
                      <a:r>
                        <a:rPr lang="en-US" sz="1800" u="none" strike="noStrike" cap="none" baseline="0">
                          <a:solidFill>
                            <a:schemeClr val="tx1"/>
                          </a:solidFill>
                          <a:effectLst/>
                        </a:rPr>
                        <a:t>Network controls </a:t>
                      </a:r>
                      <a:endParaRPr lang="en-US" sz="1800" b="0" i="0" u="none" strike="noStrike" cap="none" baseline="0">
                        <a:solidFill>
                          <a:schemeClr val="tx1"/>
                        </a:solidFill>
                        <a:effectLst/>
                        <a:latin typeface="Arial" panose="020B0604020202020204" pitchFamily="34" charset="0"/>
                      </a:endParaRPr>
                    </a:p>
                  </a:txBody>
                  <a:tcPr marL="179285" marR="0" marT="0" marB="0" anchor="ctr">
                    <a:lnL w="9525" cap="flat" cmpd="sng" algn="ctr">
                      <a:noFill/>
                      <a:prstDash val="soli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cap="none" baseline="0">
                        <a:solidFill>
                          <a:schemeClr val="tx1"/>
                        </a:solidFill>
                      </a:endParaRPr>
                    </a:p>
                  </a:txBody>
                  <a:tcPr marL="268927" marR="8964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cap="none" baseline="0">
                        <a:solidFill>
                          <a:schemeClr val="tx1"/>
                        </a:solidFill>
                      </a:endParaRPr>
                    </a:p>
                  </a:txBody>
                  <a:tcPr marL="268927" marR="8964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1506028"/>
                  </a:ext>
                </a:extLst>
              </a:tr>
              <a:tr h="416240">
                <a:tc>
                  <a:txBody>
                    <a:bodyPr/>
                    <a:lstStyle/>
                    <a:p>
                      <a:pPr marL="0" marR="0" lvl="0" indent="0" algn="l" defTabSz="951304" rtl="0" eaLnBrk="1" fontAlgn="t" latinLnBrk="0" hangingPunct="1">
                        <a:lnSpc>
                          <a:spcPct val="100000"/>
                        </a:lnSpc>
                        <a:spcBef>
                          <a:spcPts val="0"/>
                        </a:spcBef>
                        <a:spcAft>
                          <a:spcPts val="800"/>
                        </a:spcAft>
                        <a:buClrTx/>
                        <a:buSzTx/>
                        <a:buFontTx/>
                        <a:buNone/>
                        <a:tabLst/>
                        <a:defRPr/>
                      </a:pPr>
                      <a:r>
                        <a:rPr lang="en-US" sz="1800" u="none" strike="noStrike" cap="none" baseline="0">
                          <a:solidFill>
                            <a:schemeClr val="tx1"/>
                          </a:solidFill>
                          <a:effectLst/>
                        </a:rPr>
                        <a:t>Virtualization control plane</a:t>
                      </a:r>
                      <a:endParaRPr lang="en-US" sz="1800" b="0" i="0" u="none" strike="noStrike" cap="none" baseline="0">
                        <a:solidFill>
                          <a:schemeClr val="tx1"/>
                        </a:solidFill>
                        <a:effectLst/>
                        <a:latin typeface="Arial" panose="020B0604020202020204" pitchFamily="34" charset="0"/>
                      </a:endParaRPr>
                    </a:p>
                  </a:txBody>
                  <a:tcPr marL="179285" marR="0" marT="0" marB="0" anchor="ctr">
                    <a:lnL w="9525" cap="flat" cmpd="sng" algn="ctr">
                      <a:noFill/>
                      <a:prstDash val="soli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cap="none" baseline="0">
                        <a:solidFill>
                          <a:schemeClr val="tx1"/>
                        </a:solidFill>
                      </a:endParaRPr>
                    </a:p>
                  </a:txBody>
                  <a:tcPr marL="268927" marR="8964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cap="none" baseline="0">
                        <a:solidFill>
                          <a:schemeClr val="tx1"/>
                        </a:solidFill>
                      </a:endParaRPr>
                    </a:p>
                  </a:txBody>
                  <a:tcPr marL="268927" marR="8964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5926884"/>
                  </a:ext>
                </a:extLst>
              </a:tr>
              <a:tr h="416240">
                <a:tc>
                  <a:txBody>
                    <a:bodyPr/>
                    <a:lstStyle/>
                    <a:p>
                      <a:pPr algn="l" fontAlgn="t">
                        <a:lnSpc>
                          <a:spcPct val="100000"/>
                        </a:lnSpc>
                        <a:spcBef>
                          <a:spcPts val="0"/>
                        </a:spcBef>
                        <a:spcAft>
                          <a:spcPts val="800"/>
                        </a:spcAft>
                      </a:pPr>
                      <a:r>
                        <a:rPr lang="en-US" sz="1800" u="none" strike="noStrike" cap="none" baseline="0">
                          <a:solidFill>
                            <a:schemeClr val="tx1"/>
                          </a:solidFill>
                          <a:effectLst/>
                        </a:rPr>
                        <a:t>Physical hosts</a:t>
                      </a:r>
                      <a:endParaRPr lang="en-US" sz="1800" b="0" i="0" u="none" strike="noStrike" cap="none" baseline="0">
                        <a:solidFill>
                          <a:schemeClr val="tx1"/>
                        </a:solidFill>
                        <a:effectLst/>
                        <a:latin typeface="Arial" panose="020B0604020202020204" pitchFamily="34" charset="0"/>
                      </a:endParaRPr>
                    </a:p>
                  </a:txBody>
                  <a:tcPr marL="179285" marR="0" marT="0" marB="0" anchor="ctr">
                    <a:lnL w="9525" cap="flat" cmpd="sng" algn="ctr">
                      <a:noFill/>
                      <a:prstDash val="soli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cap="none" baseline="0">
                        <a:solidFill>
                          <a:schemeClr val="tx1"/>
                        </a:solidFill>
                      </a:endParaRPr>
                    </a:p>
                  </a:txBody>
                  <a:tcPr marL="268927" marR="8964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cap="none" baseline="0">
                        <a:solidFill>
                          <a:schemeClr val="tx1"/>
                        </a:solidFill>
                      </a:endParaRPr>
                    </a:p>
                  </a:txBody>
                  <a:tcPr marL="268927" marR="8964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3168100"/>
                  </a:ext>
                </a:extLst>
              </a:tr>
              <a:tr h="416240">
                <a:tc>
                  <a:txBody>
                    <a:bodyPr/>
                    <a:lstStyle/>
                    <a:p>
                      <a:pPr algn="l" fontAlgn="t">
                        <a:lnSpc>
                          <a:spcPct val="100000"/>
                        </a:lnSpc>
                        <a:spcBef>
                          <a:spcPts val="0"/>
                        </a:spcBef>
                        <a:spcAft>
                          <a:spcPts val="800"/>
                        </a:spcAft>
                      </a:pPr>
                      <a:r>
                        <a:rPr lang="en-US" sz="1800" u="none" strike="noStrike" cap="none" baseline="0">
                          <a:solidFill>
                            <a:schemeClr val="tx1"/>
                          </a:solidFill>
                          <a:effectLst/>
                        </a:rPr>
                        <a:t>Physical network</a:t>
                      </a:r>
                      <a:endParaRPr lang="en-US" sz="1800" b="0" i="0" u="none" strike="noStrike" cap="none" baseline="0">
                        <a:solidFill>
                          <a:schemeClr val="tx1"/>
                        </a:solidFill>
                        <a:effectLst/>
                        <a:latin typeface="Arial" panose="020B0604020202020204" pitchFamily="34" charset="0"/>
                      </a:endParaRPr>
                    </a:p>
                  </a:txBody>
                  <a:tcPr marL="179285" marR="0" marT="0" marB="0" anchor="ctr">
                    <a:lnL w="9525" cap="flat" cmpd="sng" algn="ctr">
                      <a:noFill/>
                      <a:prstDash val="soli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cap="none" baseline="0">
                        <a:solidFill>
                          <a:schemeClr val="tx1"/>
                        </a:solidFill>
                      </a:endParaRPr>
                    </a:p>
                  </a:txBody>
                  <a:tcPr marL="268927" marR="8964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cap="none" baseline="0">
                        <a:solidFill>
                          <a:schemeClr val="tx1"/>
                        </a:solidFill>
                      </a:endParaRPr>
                    </a:p>
                  </a:txBody>
                  <a:tcPr marL="268927" marR="8964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0888266"/>
                  </a:ext>
                </a:extLst>
              </a:tr>
              <a:tr h="416240">
                <a:tc>
                  <a:txBody>
                    <a:bodyPr/>
                    <a:lstStyle/>
                    <a:p>
                      <a:pPr algn="l" fontAlgn="t">
                        <a:lnSpc>
                          <a:spcPct val="100000"/>
                        </a:lnSpc>
                        <a:spcBef>
                          <a:spcPts val="0"/>
                        </a:spcBef>
                        <a:spcAft>
                          <a:spcPts val="800"/>
                        </a:spcAft>
                      </a:pPr>
                      <a:r>
                        <a:rPr lang="en-US" sz="1800" u="none" strike="noStrike" cap="none" baseline="0">
                          <a:solidFill>
                            <a:schemeClr val="tx1"/>
                          </a:solidFill>
                          <a:effectLst/>
                        </a:rPr>
                        <a:t>Physical datacenter</a:t>
                      </a:r>
                      <a:endParaRPr lang="en-US" sz="1800" b="0" i="0" u="none" strike="noStrike" cap="none" baseline="0">
                        <a:solidFill>
                          <a:schemeClr val="tx1"/>
                        </a:solidFill>
                        <a:effectLst/>
                        <a:latin typeface="Arial" panose="020B0604020202020204" pitchFamily="34" charset="0"/>
                      </a:endParaRPr>
                    </a:p>
                  </a:txBody>
                  <a:tcPr marL="179285" marR="0" marT="0" marB="0" anchor="ctr">
                    <a:lnL w="9525" cap="flat" cmpd="sng" algn="ctr">
                      <a:noFill/>
                      <a:prstDash val="soli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noFill/>
                  </a:tcPr>
                </a:tc>
                <a:tc>
                  <a:txBody>
                    <a:bodyPr/>
                    <a:lstStyle/>
                    <a:p>
                      <a:pPr algn="ctr"/>
                      <a:endParaRPr lang="en-US" sz="1400" cap="none" baseline="0">
                        <a:solidFill>
                          <a:schemeClr val="tx1"/>
                        </a:solidFill>
                      </a:endParaRPr>
                    </a:p>
                  </a:txBody>
                  <a:tcPr marL="268927" marR="8964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cap="none" baseline="0">
                        <a:solidFill>
                          <a:schemeClr val="tx1"/>
                        </a:solidFill>
                      </a:endParaRPr>
                    </a:p>
                  </a:txBody>
                  <a:tcPr marL="268927" marR="8964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07537551"/>
                  </a:ext>
                </a:extLst>
              </a:tr>
            </a:tbl>
          </a:graphicData>
        </a:graphic>
      </p:graphicFrame>
      <p:grpSp>
        <p:nvGrpSpPr>
          <p:cNvPr id="3" name="Group 2" descr="Picture showing a table that shows which virtualization components are managed by the customer in a traditional VDI on-prem environment versus Azure">
            <a:extLst>
              <a:ext uri="{FF2B5EF4-FFF2-40B4-BE49-F238E27FC236}">
                <a16:creationId xmlns:a16="http://schemas.microsoft.com/office/drawing/2014/main" id="{4A7D8F3A-1DD5-39B9-AA27-04BDD1677D85}"/>
              </a:ext>
            </a:extLst>
          </p:cNvPr>
          <p:cNvGrpSpPr/>
          <p:nvPr/>
        </p:nvGrpSpPr>
        <p:grpSpPr>
          <a:xfrm>
            <a:off x="5821458" y="2097370"/>
            <a:ext cx="5384610" cy="3933182"/>
            <a:chOff x="5821458" y="2097370"/>
            <a:chExt cx="5384610" cy="3933182"/>
          </a:xfrm>
        </p:grpSpPr>
        <p:sp>
          <p:nvSpPr>
            <p:cNvPr id="149" name="Rectangle: Rounded Corners 148">
              <a:extLst>
                <a:ext uri="{FF2B5EF4-FFF2-40B4-BE49-F238E27FC236}">
                  <a16:creationId xmlns:a16="http://schemas.microsoft.com/office/drawing/2014/main" id="{97234D4F-248E-4F50-B7BE-CBE51F881BAE}"/>
                </a:ext>
                <a:ext uri="{C183D7F6-B498-43B3-948B-1728B52AA6E4}">
                  <adec:decorative xmlns:adec="http://schemas.microsoft.com/office/drawing/2017/decorative" val="1"/>
                </a:ext>
              </a:extLst>
            </p:cNvPr>
            <p:cNvSpPr/>
            <p:nvPr/>
          </p:nvSpPr>
          <p:spPr bwMode="auto">
            <a:xfrm>
              <a:off x="5821458" y="2097370"/>
              <a:ext cx="2384236" cy="217576"/>
            </a:xfrm>
            <a:prstGeom prst="roundRect">
              <a:avLst>
                <a:gd name="adj" fmla="val 50000"/>
              </a:avLst>
            </a:prstGeom>
            <a:solidFill>
              <a:schemeClr val="accent4"/>
            </a:solidFill>
            <a:ln>
              <a:noFill/>
              <a:headEnd type="none" w="med" len="med"/>
              <a:tailEnd type="none" w="med" len="med"/>
            </a:ln>
            <a:effectLst>
              <a:outerShdw blurRad="254000" sx="102000" sy="102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0" name="Rectangle: Rounded Corners 149">
              <a:extLst>
                <a:ext uri="{FF2B5EF4-FFF2-40B4-BE49-F238E27FC236}">
                  <a16:creationId xmlns:a16="http://schemas.microsoft.com/office/drawing/2014/main" id="{905A5D51-F34E-4A81-AFF3-236C54A39A7E}"/>
                </a:ext>
                <a:ext uri="{C183D7F6-B498-43B3-948B-1728B52AA6E4}">
                  <adec:decorative xmlns:adec="http://schemas.microsoft.com/office/drawing/2017/decorative" val="1"/>
                </a:ext>
              </a:extLst>
            </p:cNvPr>
            <p:cNvSpPr/>
            <p:nvPr/>
          </p:nvSpPr>
          <p:spPr bwMode="auto">
            <a:xfrm>
              <a:off x="5821458" y="2510215"/>
              <a:ext cx="2384236" cy="217576"/>
            </a:xfrm>
            <a:prstGeom prst="roundRect">
              <a:avLst>
                <a:gd name="adj" fmla="val 50000"/>
              </a:avLst>
            </a:prstGeom>
            <a:solidFill>
              <a:schemeClr val="accent4"/>
            </a:solidFill>
            <a:ln>
              <a:noFill/>
              <a:headEnd type="none" w="med" len="med"/>
              <a:tailEnd type="none" w="med" len="med"/>
            </a:ln>
            <a:effectLst>
              <a:outerShdw blurRad="254000" sx="102000" sy="102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1" name="Rectangle: Rounded Corners 150">
              <a:extLst>
                <a:ext uri="{FF2B5EF4-FFF2-40B4-BE49-F238E27FC236}">
                  <a16:creationId xmlns:a16="http://schemas.microsoft.com/office/drawing/2014/main" id="{E5C0C257-EFDC-4183-8266-F7060ACE6D14}"/>
                </a:ext>
                <a:ext uri="{C183D7F6-B498-43B3-948B-1728B52AA6E4}">
                  <adec:decorative xmlns:adec="http://schemas.microsoft.com/office/drawing/2017/decorative" val="1"/>
                </a:ext>
              </a:extLst>
            </p:cNvPr>
            <p:cNvSpPr/>
            <p:nvPr/>
          </p:nvSpPr>
          <p:spPr bwMode="auto">
            <a:xfrm>
              <a:off x="5821458" y="2923060"/>
              <a:ext cx="2384236" cy="217576"/>
            </a:xfrm>
            <a:prstGeom prst="roundRect">
              <a:avLst>
                <a:gd name="adj" fmla="val 50000"/>
              </a:avLst>
            </a:prstGeom>
            <a:solidFill>
              <a:schemeClr val="accent4"/>
            </a:solidFill>
            <a:ln>
              <a:noFill/>
              <a:headEnd type="none" w="med" len="med"/>
              <a:tailEnd type="none" w="med" len="med"/>
            </a:ln>
            <a:effectLst>
              <a:outerShdw blurRad="254000" sx="102000" sy="102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2" name="Rectangle: Rounded Corners 151">
              <a:extLst>
                <a:ext uri="{FF2B5EF4-FFF2-40B4-BE49-F238E27FC236}">
                  <a16:creationId xmlns:a16="http://schemas.microsoft.com/office/drawing/2014/main" id="{DA4242F1-CE91-47A3-95D8-1846D7C7BC6E}"/>
                </a:ext>
                <a:ext uri="{C183D7F6-B498-43B3-948B-1728B52AA6E4}">
                  <adec:decorative xmlns:adec="http://schemas.microsoft.com/office/drawing/2017/decorative" val="1"/>
                </a:ext>
              </a:extLst>
            </p:cNvPr>
            <p:cNvSpPr/>
            <p:nvPr/>
          </p:nvSpPr>
          <p:spPr bwMode="auto">
            <a:xfrm>
              <a:off x="5821458" y="3335905"/>
              <a:ext cx="2384236" cy="217576"/>
            </a:xfrm>
            <a:prstGeom prst="roundRect">
              <a:avLst>
                <a:gd name="adj" fmla="val 50000"/>
              </a:avLst>
            </a:prstGeom>
            <a:solidFill>
              <a:schemeClr val="accent4"/>
            </a:solidFill>
            <a:ln>
              <a:noFill/>
              <a:headEnd type="none" w="med" len="med"/>
              <a:tailEnd type="none" w="med" len="med"/>
            </a:ln>
            <a:effectLst>
              <a:outerShdw blurRad="254000" sx="102000" sy="102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3" name="Rectangle: Rounded Corners 152">
              <a:extLst>
                <a:ext uri="{FF2B5EF4-FFF2-40B4-BE49-F238E27FC236}">
                  <a16:creationId xmlns:a16="http://schemas.microsoft.com/office/drawing/2014/main" id="{9BE9EDEC-3D40-4B90-8A9A-412C4904CEAD}"/>
                </a:ext>
                <a:ext uri="{C183D7F6-B498-43B3-948B-1728B52AA6E4}">
                  <adec:decorative xmlns:adec="http://schemas.microsoft.com/office/drawing/2017/decorative" val="1"/>
                </a:ext>
              </a:extLst>
            </p:cNvPr>
            <p:cNvSpPr/>
            <p:nvPr/>
          </p:nvSpPr>
          <p:spPr bwMode="auto">
            <a:xfrm>
              <a:off x="5821458" y="3748750"/>
              <a:ext cx="2384236" cy="217576"/>
            </a:xfrm>
            <a:prstGeom prst="roundRect">
              <a:avLst>
                <a:gd name="adj" fmla="val 50000"/>
              </a:avLst>
            </a:prstGeom>
            <a:solidFill>
              <a:schemeClr val="accent4"/>
            </a:solidFill>
            <a:ln>
              <a:noFill/>
              <a:headEnd type="none" w="med" len="med"/>
              <a:tailEnd type="none" w="med" len="med"/>
            </a:ln>
            <a:effectLst>
              <a:outerShdw blurRad="254000" sx="102000" sy="102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4" name="Rectangle: Rounded Corners 153">
              <a:extLst>
                <a:ext uri="{FF2B5EF4-FFF2-40B4-BE49-F238E27FC236}">
                  <a16:creationId xmlns:a16="http://schemas.microsoft.com/office/drawing/2014/main" id="{7D455ECD-4ADE-4EE1-937B-AC371847772E}"/>
                </a:ext>
                <a:ext uri="{C183D7F6-B498-43B3-948B-1728B52AA6E4}">
                  <adec:decorative xmlns:adec="http://schemas.microsoft.com/office/drawing/2017/decorative" val="1"/>
                </a:ext>
              </a:extLst>
            </p:cNvPr>
            <p:cNvSpPr/>
            <p:nvPr/>
          </p:nvSpPr>
          <p:spPr bwMode="auto">
            <a:xfrm>
              <a:off x="5821458" y="4161595"/>
              <a:ext cx="2384236" cy="217576"/>
            </a:xfrm>
            <a:prstGeom prst="roundRect">
              <a:avLst>
                <a:gd name="adj" fmla="val 50000"/>
              </a:avLst>
            </a:prstGeom>
            <a:solidFill>
              <a:schemeClr val="accent4"/>
            </a:solidFill>
            <a:ln>
              <a:noFill/>
              <a:headEnd type="none" w="med" len="med"/>
              <a:tailEnd type="none" w="med" len="med"/>
            </a:ln>
            <a:effectLst>
              <a:outerShdw blurRad="254000" sx="102000" sy="102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5" name="Rectangle: Rounded Corners 154">
              <a:extLst>
                <a:ext uri="{FF2B5EF4-FFF2-40B4-BE49-F238E27FC236}">
                  <a16:creationId xmlns:a16="http://schemas.microsoft.com/office/drawing/2014/main" id="{90731EF7-E8AE-4849-A084-D679999CBC1A}"/>
                </a:ext>
                <a:ext uri="{C183D7F6-B498-43B3-948B-1728B52AA6E4}">
                  <adec:decorative xmlns:adec="http://schemas.microsoft.com/office/drawing/2017/decorative" val="1"/>
                </a:ext>
              </a:extLst>
            </p:cNvPr>
            <p:cNvSpPr/>
            <p:nvPr/>
          </p:nvSpPr>
          <p:spPr bwMode="auto">
            <a:xfrm>
              <a:off x="5821458" y="4574440"/>
              <a:ext cx="2384236" cy="217576"/>
            </a:xfrm>
            <a:prstGeom prst="roundRect">
              <a:avLst>
                <a:gd name="adj" fmla="val 50000"/>
              </a:avLst>
            </a:prstGeom>
            <a:solidFill>
              <a:schemeClr val="accent4"/>
            </a:solidFill>
            <a:ln>
              <a:noFill/>
              <a:headEnd type="none" w="med" len="med"/>
              <a:tailEnd type="none" w="med" len="med"/>
            </a:ln>
            <a:effectLst>
              <a:outerShdw blurRad="254000" sx="102000" sy="102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6" name="Rectangle: Rounded Corners 155">
              <a:extLst>
                <a:ext uri="{FF2B5EF4-FFF2-40B4-BE49-F238E27FC236}">
                  <a16:creationId xmlns:a16="http://schemas.microsoft.com/office/drawing/2014/main" id="{3860DEAF-54EA-4CD9-8EF9-3B3AF5BFB49D}"/>
                </a:ext>
                <a:ext uri="{C183D7F6-B498-43B3-948B-1728B52AA6E4}">
                  <adec:decorative xmlns:adec="http://schemas.microsoft.com/office/drawing/2017/decorative" val="1"/>
                </a:ext>
              </a:extLst>
            </p:cNvPr>
            <p:cNvSpPr/>
            <p:nvPr/>
          </p:nvSpPr>
          <p:spPr bwMode="auto">
            <a:xfrm>
              <a:off x="5821458" y="4987285"/>
              <a:ext cx="2384236" cy="217576"/>
            </a:xfrm>
            <a:prstGeom prst="roundRect">
              <a:avLst>
                <a:gd name="adj" fmla="val 50000"/>
              </a:avLst>
            </a:prstGeom>
            <a:solidFill>
              <a:schemeClr val="accent4"/>
            </a:solidFill>
            <a:ln>
              <a:noFill/>
              <a:headEnd type="none" w="med" len="med"/>
              <a:tailEnd type="none" w="med" len="med"/>
            </a:ln>
            <a:effectLst>
              <a:outerShdw blurRad="254000" sx="102000" sy="102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7" name="Rectangle: Rounded Corners 156">
              <a:extLst>
                <a:ext uri="{FF2B5EF4-FFF2-40B4-BE49-F238E27FC236}">
                  <a16:creationId xmlns:a16="http://schemas.microsoft.com/office/drawing/2014/main" id="{7D706987-02F5-4FD1-9246-AC11939B7719}"/>
                </a:ext>
                <a:ext uri="{C183D7F6-B498-43B3-948B-1728B52AA6E4}">
                  <adec:decorative xmlns:adec="http://schemas.microsoft.com/office/drawing/2017/decorative" val="1"/>
                </a:ext>
              </a:extLst>
            </p:cNvPr>
            <p:cNvSpPr/>
            <p:nvPr/>
          </p:nvSpPr>
          <p:spPr bwMode="auto">
            <a:xfrm>
              <a:off x="5821458" y="5400130"/>
              <a:ext cx="2384236" cy="217576"/>
            </a:xfrm>
            <a:prstGeom prst="roundRect">
              <a:avLst>
                <a:gd name="adj" fmla="val 50000"/>
              </a:avLst>
            </a:prstGeom>
            <a:solidFill>
              <a:schemeClr val="accent4"/>
            </a:solidFill>
            <a:ln>
              <a:noFill/>
              <a:headEnd type="none" w="med" len="med"/>
              <a:tailEnd type="none" w="med" len="med"/>
            </a:ln>
            <a:effectLst>
              <a:outerShdw blurRad="254000" sx="102000" sy="102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8" name="Rectangle: Rounded Corners 157">
              <a:extLst>
                <a:ext uri="{FF2B5EF4-FFF2-40B4-BE49-F238E27FC236}">
                  <a16:creationId xmlns:a16="http://schemas.microsoft.com/office/drawing/2014/main" id="{97B2730D-A28C-482A-99CC-3B5F76FC88FA}"/>
                </a:ext>
                <a:ext uri="{C183D7F6-B498-43B3-948B-1728B52AA6E4}">
                  <adec:decorative xmlns:adec="http://schemas.microsoft.com/office/drawing/2017/decorative" val="1"/>
                </a:ext>
              </a:extLst>
            </p:cNvPr>
            <p:cNvSpPr/>
            <p:nvPr/>
          </p:nvSpPr>
          <p:spPr bwMode="auto">
            <a:xfrm>
              <a:off x="5821458" y="5812976"/>
              <a:ext cx="2384236" cy="217576"/>
            </a:xfrm>
            <a:prstGeom prst="roundRect">
              <a:avLst>
                <a:gd name="adj" fmla="val 50000"/>
              </a:avLst>
            </a:prstGeom>
            <a:solidFill>
              <a:schemeClr val="accent4"/>
            </a:solidFill>
            <a:ln>
              <a:noFill/>
              <a:headEnd type="none" w="med" len="med"/>
              <a:tailEnd type="none" w="med" len="med"/>
            </a:ln>
            <a:effectLst>
              <a:outerShdw blurRad="254000" sx="102000" sy="102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3" name="Rectangle: Rounded Corners 32">
              <a:extLst>
                <a:ext uri="{FF2B5EF4-FFF2-40B4-BE49-F238E27FC236}">
                  <a16:creationId xmlns:a16="http://schemas.microsoft.com/office/drawing/2014/main" id="{B553C7E5-F625-4B09-B4EA-B9B951D2573C}"/>
                </a:ext>
                <a:ext uri="{C183D7F6-B498-43B3-948B-1728B52AA6E4}">
                  <adec:decorative xmlns:adec="http://schemas.microsoft.com/office/drawing/2017/decorative" val="1"/>
                </a:ext>
              </a:extLst>
            </p:cNvPr>
            <p:cNvSpPr/>
            <p:nvPr/>
          </p:nvSpPr>
          <p:spPr bwMode="auto">
            <a:xfrm>
              <a:off x="8821832" y="2097370"/>
              <a:ext cx="2384236" cy="217576"/>
            </a:xfrm>
            <a:prstGeom prst="roundRect">
              <a:avLst>
                <a:gd name="adj" fmla="val 50000"/>
              </a:avLst>
            </a:prstGeom>
            <a:solidFill>
              <a:schemeClr val="accent4"/>
            </a:solidFill>
            <a:ln>
              <a:noFill/>
              <a:headEnd type="none" w="med" len="med"/>
              <a:tailEnd type="none" w="med" len="med"/>
            </a:ln>
            <a:effectLst>
              <a:outerShdw blurRad="254000" sx="102000" sy="102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4" name="Rectangle: Rounded Corners 33">
              <a:extLst>
                <a:ext uri="{FF2B5EF4-FFF2-40B4-BE49-F238E27FC236}">
                  <a16:creationId xmlns:a16="http://schemas.microsoft.com/office/drawing/2014/main" id="{F71ACD7F-F34D-4481-94C0-C6302D17A0BB}"/>
                </a:ext>
                <a:ext uri="{C183D7F6-B498-43B3-948B-1728B52AA6E4}">
                  <adec:decorative xmlns:adec="http://schemas.microsoft.com/office/drawing/2017/decorative" val="1"/>
                </a:ext>
              </a:extLst>
            </p:cNvPr>
            <p:cNvSpPr/>
            <p:nvPr/>
          </p:nvSpPr>
          <p:spPr bwMode="auto">
            <a:xfrm>
              <a:off x="8821832" y="2510215"/>
              <a:ext cx="2384236" cy="217576"/>
            </a:xfrm>
            <a:prstGeom prst="roundRect">
              <a:avLst>
                <a:gd name="adj" fmla="val 50000"/>
              </a:avLst>
            </a:prstGeom>
            <a:solidFill>
              <a:schemeClr val="accent4"/>
            </a:solidFill>
            <a:ln>
              <a:noFill/>
              <a:headEnd type="none" w="med" len="med"/>
              <a:tailEnd type="none" w="med" len="med"/>
            </a:ln>
            <a:effectLst>
              <a:outerShdw blurRad="254000" sx="102000" sy="102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5" name="Rectangle: Rounded Corners 34">
              <a:extLst>
                <a:ext uri="{FF2B5EF4-FFF2-40B4-BE49-F238E27FC236}">
                  <a16:creationId xmlns:a16="http://schemas.microsoft.com/office/drawing/2014/main" id="{C290C3C9-F37B-4FBB-A4E6-5245E6B9F425}"/>
                </a:ext>
                <a:ext uri="{C183D7F6-B498-43B3-948B-1728B52AA6E4}">
                  <adec:decorative xmlns:adec="http://schemas.microsoft.com/office/drawing/2017/decorative" val="1"/>
                </a:ext>
              </a:extLst>
            </p:cNvPr>
            <p:cNvSpPr/>
            <p:nvPr/>
          </p:nvSpPr>
          <p:spPr bwMode="auto">
            <a:xfrm>
              <a:off x="8821832" y="2923060"/>
              <a:ext cx="2384236" cy="217576"/>
            </a:xfrm>
            <a:prstGeom prst="roundRect">
              <a:avLst>
                <a:gd name="adj" fmla="val 50000"/>
              </a:avLst>
            </a:prstGeom>
            <a:solidFill>
              <a:schemeClr val="accent4"/>
            </a:solidFill>
            <a:ln>
              <a:noFill/>
              <a:headEnd type="none" w="med" len="med"/>
              <a:tailEnd type="none" w="med" len="med"/>
            </a:ln>
            <a:effectLst>
              <a:outerShdw blurRad="254000" sx="102000" sy="102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6" name="Rectangle: Rounded Corners 35">
              <a:extLst>
                <a:ext uri="{FF2B5EF4-FFF2-40B4-BE49-F238E27FC236}">
                  <a16:creationId xmlns:a16="http://schemas.microsoft.com/office/drawing/2014/main" id="{2B2FD713-8923-4BE2-849E-254C85036861}"/>
                </a:ext>
                <a:ext uri="{C183D7F6-B498-43B3-948B-1728B52AA6E4}">
                  <adec:decorative xmlns:adec="http://schemas.microsoft.com/office/drawing/2017/decorative" val="1"/>
                </a:ext>
              </a:extLst>
            </p:cNvPr>
            <p:cNvSpPr/>
            <p:nvPr/>
          </p:nvSpPr>
          <p:spPr bwMode="auto">
            <a:xfrm>
              <a:off x="8821832" y="3335905"/>
              <a:ext cx="2384236" cy="217576"/>
            </a:xfrm>
            <a:prstGeom prst="roundRect">
              <a:avLst>
                <a:gd name="adj" fmla="val 50000"/>
              </a:avLst>
            </a:prstGeom>
            <a:solidFill>
              <a:schemeClr val="accent4"/>
            </a:solidFill>
            <a:ln>
              <a:noFill/>
              <a:headEnd type="none" w="med" len="med"/>
              <a:tailEnd type="none" w="med" len="med"/>
            </a:ln>
            <a:effectLst>
              <a:outerShdw blurRad="254000" sx="102000" sy="102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7" name="Rectangle: Rounded Corners 36">
              <a:extLst>
                <a:ext uri="{FF2B5EF4-FFF2-40B4-BE49-F238E27FC236}">
                  <a16:creationId xmlns:a16="http://schemas.microsoft.com/office/drawing/2014/main" id="{1FDDAD67-C5E6-42AB-BE79-D61F3031ECAE}"/>
                </a:ext>
                <a:ext uri="{C183D7F6-B498-43B3-948B-1728B52AA6E4}">
                  <adec:decorative xmlns:adec="http://schemas.microsoft.com/office/drawing/2017/decorative" val="1"/>
                </a:ext>
              </a:extLst>
            </p:cNvPr>
            <p:cNvSpPr/>
            <p:nvPr/>
          </p:nvSpPr>
          <p:spPr bwMode="auto">
            <a:xfrm>
              <a:off x="8821832" y="3748750"/>
              <a:ext cx="2384236" cy="217576"/>
            </a:xfrm>
            <a:prstGeom prst="roundRect">
              <a:avLst>
                <a:gd name="adj" fmla="val 50000"/>
              </a:avLst>
            </a:prstGeom>
            <a:solidFill>
              <a:schemeClr val="accent4"/>
            </a:solidFill>
            <a:ln>
              <a:noFill/>
              <a:headEnd type="none" w="med" len="med"/>
              <a:tailEnd type="none" w="med" len="med"/>
            </a:ln>
            <a:effectLst>
              <a:outerShdw blurRad="254000" sx="102000" sy="102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8" name="Rectangle: Rounded Corners 37">
              <a:extLst>
                <a:ext uri="{FF2B5EF4-FFF2-40B4-BE49-F238E27FC236}">
                  <a16:creationId xmlns:a16="http://schemas.microsoft.com/office/drawing/2014/main" id="{30188D5C-F195-4215-B190-4980E526D9C3}"/>
                </a:ext>
                <a:ext uri="{C183D7F6-B498-43B3-948B-1728B52AA6E4}">
                  <adec:decorative xmlns:adec="http://schemas.microsoft.com/office/drawing/2017/decorative" val="1"/>
                </a:ext>
              </a:extLst>
            </p:cNvPr>
            <p:cNvSpPr/>
            <p:nvPr/>
          </p:nvSpPr>
          <p:spPr bwMode="auto">
            <a:xfrm>
              <a:off x="8821832" y="4161595"/>
              <a:ext cx="2384236" cy="217576"/>
            </a:xfrm>
            <a:prstGeom prst="roundRect">
              <a:avLst>
                <a:gd name="adj" fmla="val 50000"/>
              </a:avLst>
            </a:prstGeom>
            <a:solidFill>
              <a:schemeClr val="accent4"/>
            </a:solidFill>
            <a:ln>
              <a:noFill/>
              <a:headEnd type="none" w="med" len="med"/>
              <a:tailEnd type="none" w="med" len="med"/>
            </a:ln>
            <a:effectLst>
              <a:outerShdw blurRad="254000" sx="102000" sy="102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9" name="Rectangle: Rounded Corners 38">
              <a:extLst>
                <a:ext uri="{FF2B5EF4-FFF2-40B4-BE49-F238E27FC236}">
                  <a16:creationId xmlns:a16="http://schemas.microsoft.com/office/drawing/2014/main" id="{729D0FB9-7FDA-4826-AF16-B4EA1A66A85D}"/>
                </a:ext>
                <a:ext uri="{C183D7F6-B498-43B3-948B-1728B52AA6E4}">
                  <adec:decorative xmlns:adec="http://schemas.microsoft.com/office/drawing/2017/decorative" val="1"/>
                </a:ext>
              </a:extLst>
            </p:cNvPr>
            <p:cNvSpPr/>
            <p:nvPr/>
          </p:nvSpPr>
          <p:spPr bwMode="auto">
            <a:xfrm>
              <a:off x="8821832" y="4574440"/>
              <a:ext cx="2384236" cy="217576"/>
            </a:xfrm>
            <a:prstGeom prst="roundRect">
              <a:avLst>
                <a:gd name="adj" fmla="val 50000"/>
              </a:avLst>
            </a:prstGeom>
            <a:solidFill>
              <a:schemeClr val="bg1"/>
            </a:solidFill>
            <a:ln>
              <a:noFill/>
              <a:headEnd type="none" w="med" len="med"/>
              <a:tailEnd type="none" w="med" len="med"/>
            </a:ln>
            <a:effectLst>
              <a:outerShdw blurRad="254000" sx="102000" sy="102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0" name="Rectangle: Rounded Corners 39">
              <a:extLst>
                <a:ext uri="{FF2B5EF4-FFF2-40B4-BE49-F238E27FC236}">
                  <a16:creationId xmlns:a16="http://schemas.microsoft.com/office/drawing/2014/main" id="{D55926FD-C3F1-474D-96B1-D17353D2AECD}"/>
                </a:ext>
                <a:ext uri="{C183D7F6-B498-43B3-948B-1728B52AA6E4}">
                  <adec:decorative xmlns:adec="http://schemas.microsoft.com/office/drawing/2017/decorative" val="1"/>
                </a:ext>
              </a:extLst>
            </p:cNvPr>
            <p:cNvSpPr/>
            <p:nvPr/>
          </p:nvSpPr>
          <p:spPr bwMode="auto">
            <a:xfrm>
              <a:off x="8821832" y="4987285"/>
              <a:ext cx="2384236" cy="217576"/>
            </a:xfrm>
            <a:prstGeom prst="roundRect">
              <a:avLst>
                <a:gd name="adj" fmla="val 50000"/>
              </a:avLst>
            </a:prstGeom>
            <a:solidFill>
              <a:schemeClr val="bg1"/>
            </a:solidFill>
            <a:ln>
              <a:noFill/>
              <a:headEnd type="none" w="med" len="med"/>
              <a:tailEnd type="none" w="med" len="med"/>
            </a:ln>
            <a:effectLst>
              <a:outerShdw blurRad="254000" sx="102000" sy="102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1" name="Rectangle: Rounded Corners 40">
              <a:extLst>
                <a:ext uri="{FF2B5EF4-FFF2-40B4-BE49-F238E27FC236}">
                  <a16:creationId xmlns:a16="http://schemas.microsoft.com/office/drawing/2014/main" id="{0CC8ACBE-BDCF-43DF-AD83-4F8F782F99F7}"/>
                </a:ext>
                <a:ext uri="{C183D7F6-B498-43B3-948B-1728B52AA6E4}">
                  <adec:decorative xmlns:adec="http://schemas.microsoft.com/office/drawing/2017/decorative" val="1"/>
                </a:ext>
              </a:extLst>
            </p:cNvPr>
            <p:cNvSpPr/>
            <p:nvPr/>
          </p:nvSpPr>
          <p:spPr bwMode="auto">
            <a:xfrm>
              <a:off x="8821832" y="5400130"/>
              <a:ext cx="2384236" cy="217576"/>
            </a:xfrm>
            <a:prstGeom prst="roundRect">
              <a:avLst>
                <a:gd name="adj" fmla="val 50000"/>
              </a:avLst>
            </a:prstGeom>
            <a:solidFill>
              <a:schemeClr val="bg1"/>
            </a:solidFill>
            <a:ln>
              <a:noFill/>
              <a:headEnd type="none" w="med" len="med"/>
              <a:tailEnd type="none" w="med" len="med"/>
            </a:ln>
            <a:effectLst>
              <a:outerShdw blurRad="254000" sx="102000" sy="102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2" name="Rectangle: Rounded Corners 41">
              <a:extLst>
                <a:ext uri="{FF2B5EF4-FFF2-40B4-BE49-F238E27FC236}">
                  <a16:creationId xmlns:a16="http://schemas.microsoft.com/office/drawing/2014/main" id="{77B00922-CA63-492B-8E94-EA66DB324505}"/>
                </a:ext>
                <a:ext uri="{C183D7F6-B498-43B3-948B-1728B52AA6E4}">
                  <adec:decorative xmlns:adec="http://schemas.microsoft.com/office/drawing/2017/decorative" val="1"/>
                </a:ext>
              </a:extLst>
            </p:cNvPr>
            <p:cNvSpPr/>
            <p:nvPr/>
          </p:nvSpPr>
          <p:spPr bwMode="auto">
            <a:xfrm>
              <a:off x="8821832" y="5812976"/>
              <a:ext cx="2384236" cy="217576"/>
            </a:xfrm>
            <a:prstGeom prst="roundRect">
              <a:avLst>
                <a:gd name="adj" fmla="val 50000"/>
              </a:avLst>
            </a:prstGeom>
            <a:solidFill>
              <a:schemeClr val="bg1"/>
            </a:solidFill>
            <a:ln>
              <a:noFill/>
              <a:headEnd type="none" w="med" len="med"/>
              <a:tailEnd type="none" w="med" len="med"/>
            </a:ln>
            <a:effectLst>
              <a:outerShdw blurRad="254000" sx="102000" sy="102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pic>
        <p:nvPicPr>
          <p:cNvPr id="6" name="Picture 5" descr="Microsoft Azure logo">
            <a:extLst>
              <a:ext uri="{FF2B5EF4-FFF2-40B4-BE49-F238E27FC236}">
                <a16:creationId xmlns:a16="http://schemas.microsoft.com/office/drawing/2014/main" id="{7A73A33B-F765-48A3-B7FC-7895BEE76D0B}"/>
              </a:ext>
            </a:extLst>
          </p:cNvPr>
          <p:cNvPicPr>
            <a:picLocks noChangeAspect="1"/>
          </p:cNvPicPr>
          <p:nvPr/>
        </p:nvPicPr>
        <p:blipFill>
          <a:blip r:embed="rId3"/>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87552484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4DBEDF-5026-1690-E8A5-B4D53FD6F82F}"/>
              </a:ext>
            </a:extLst>
          </p:cNvPr>
          <p:cNvSpPr>
            <a:spLocks noGrp="1"/>
          </p:cNvSpPr>
          <p:nvPr>
            <p:ph type="title"/>
          </p:nvPr>
        </p:nvSpPr>
        <p:spPr/>
        <p:txBody>
          <a:bodyPr/>
          <a:lstStyle/>
          <a:p>
            <a:r>
              <a:rPr lang="en-US"/>
              <a:t>Azure resources organization</a:t>
            </a:r>
          </a:p>
        </p:txBody>
      </p:sp>
      <p:grpSp>
        <p:nvGrpSpPr>
          <p:cNvPr id="117" name="Group 116" descr="Figure showing the structure with on top the Azure Active Directory, below the Management Group structure. Within the management groups the subscription, in the subscriptions one or more resource groups. These resource groups hold the actual resources within Azure">
            <a:extLst>
              <a:ext uri="{FF2B5EF4-FFF2-40B4-BE49-F238E27FC236}">
                <a16:creationId xmlns:a16="http://schemas.microsoft.com/office/drawing/2014/main" id="{751165E1-B4CC-245E-604D-93162513565D}"/>
              </a:ext>
            </a:extLst>
          </p:cNvPr>
          <p:cNvGrpSpPr/>
          <p:nvPr/>
        </p:nvGrpSpPr>
        <p:grpSpPr>
          <a:xfrm>
            <a:off x="256139" y="1280685"/>
            <a:ext cx="11350644" cy="5197522"/>
            <a:chOff x="256139" y="1280685"/>
            <a:chExt cx="11350644" cy="5197522"/>
          </a:xfrm>
        </p:grpSpPr>
        <p:sp>
          <p:nvSpPr>
            <p:cNvPr id="86" name="Rectangle 85">
              <a:extLst>
                <a:ext uri="{FF2B5EF4-FFF2-40B4-BE49-F238E27FC236}">
                  <a16:creationId xmlns:a16="http://schemas.microsoft.com/office/drawing/2014/main" id="{BF3AC495-0CC4-E1CF-300A-322BDB108FA3}"/>
                </a:ext>
              </a:extLst>
            </p:cNvPr>
            <p:cNvSpPr/>
            <p:nvPr/>
          </p:nvSpPr>
          <p:spPr bwMode="auto">
            <a:xfrm>
              <a:off x="8120551" y="5618503"/>
              <a:ext cx="1512000" cy="288000"/>
            </a:xfrm>
            <a:prstGeom prst="rect">
              <a:avLst/>
            </a:prstGeom>
            <a:solidFill>
              <a:schemeClr val="bg1"/>
            </a:solid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rmAutofit/>
            </a:bodyPr>
            <a:lstStyle/>
            <a:p>
              <a:pPr algn="ctr" defTabSz="932472" fontAlgn="base">
                <a:spcBef>
                  <a:spcPct val="0"/>
                </a:spcBef>
                <a:spcAft>
                  <a:spcPct val="0"/>
                </a:spcAft>
              </a:pPr>
              <a:endParaRPr lang="en-US" sz="1200" b="1">
                <a:solidFill>
                  <a:schemeClr val="tx1"/>
                </a:soli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42F6E411-2AB7-C307-FED2-00A45262A654}"/>
                </a:ext>
              </a:extLst>
            </p:cNvPr>
            <p:cNvSpPr/>
            <p:nvPr/>
          </p:nvSpPr>
          <p:spPr bwMode="auto">
            <a:xfrm>
              <a:off x="9899405" y="5618503"/>
              <a:ext cx="1512000" cy="288000"/>
            </a:xfrm>
            <a:prstGeom prst="rect">
              <a:avLst/>
            </a:prstGeom>
            <a:solidFill>
              <a:schemeClr val="bg1"/>
            </a:solid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rmAutofit/>
            </a:bodyPr>
            <a:lstStyle/>
            <a:p>
              <a:pPr algn="ctr" defTabSz="932472" fontAlgn="base">
                <a:spcBef>
                  <a:spcPct val="0"/>
                </a:spcBef>
                <a:spcAft>
                  <a:spcPct val="0"/>
                </a:spcAft>
              </a:pPr>
              <a:endParaRPr lang="en-US" sz="1200" b="1">
                <a:solidFill>
                  <a:schemeClr val="tx1"/>
                </a:soli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6D863027-3B11-20B4-C74D-888F9B4C6741}"/>
                </a:ext>
              </a:extLst>
            </p:cNvPr>
            <p:cNvSpPr/>
            <p:nvPr/>
          </p:nvSpPr>
          <p:spPr bwMode="auto">
            <a:xfrm>
              <a:off x="2870272" y="5624574"/>
              <a:ext cx="1512000" cy="288000"/>
            </a:xfrm>
            <a:prstGeom prst="rect">
              <a:avLst/>
            </a:prstGeom>
            <a:solidFill>
              <a:schemeClr val="bg1"/>
            </a:solid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rmAutofit/>
            </a:bodyPr>
            <a:lstStyle/>
            <a:p>
              <a:pPr algn="ctr" defTabSz="932472" fontAlgn="base">
                <a:spcBef>
                  <a:spcPct val="0"/>
                </a:spcBef>
                <a:spcAft>
                  <a:spcPct val="0"/>
                </a:spcAft>
              </a:pPr>
              <a:endParaRPr lang="en-US" sz="1200" b="1">
                <a:solidFill>
                  <a:schemeClr val="tx1"/>
                </a:solidFill>
                <a:ea typeface="Segoe UI" pitchFamily="34" charset="0"/>
                <a:cs typeface="Segoe UI" pitchFamily="34" charset="0"/>
              </a:endParaRPr>
            </a:p>
          </p:txBody>
        </p:sp>
        <p:sp>
          <p:nvSpPr>
            <p:cNvPr id="84" name="Rectangle 83">
              <a:extLst>
                <a:ext uri="{FF2B5EF4-FFF2-40B4-BE49-F238E27FC236}">
                  <a16:creationId xmlns:a16="http://schemas.microsoft.com/office/drawing/2014/main" id="{899C0128-CDC3-A06C-D511-1E1AA13B9B0B}"/>
                </a:ext>
              </a:extLst>
            </p:cNvPr>
            <p:cNvSpPr/>
            <p:nvPr/>
          </p:nvSpPr>
          <p:spPr bwMode="auto">
            <a:xfrm>
              <a:off x="4590486" y="5618503"/>
              <a:ext cx="1512000" cy="288000"/>
            </a:xfrm>
            <a:prstGeom prst="rect">
              <a:avLst/>
            </a:prstGeom>
            <a:solidFill>
              <a:schemeClr val="bg1"/>
            </a:solid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rmAutofit/>
            </a:bodyPr>
            <a:lstStyle/>
            <a:p>
              <a:pPr algn="ctr" defTabSz="932472" fontAlgn="base">
                <a:spcBef>
                  <a:spcPct val="0"/>
                </a:spcBef>
                <a:spcAft>
                  <a:spcPct val="0"/>
                </a:spcAft>
              </a:pPr>
              <a:endParaRPr lang="en-US" sz="1200" b="1">
                <a:solidFill>
                  <a:schemeClr val="tx1"/>
                </a:soli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F79D5D46-567E-D8F6-9455-439EDBE936CE}"/>
                </a:ext>
              </a:extLst>
            </p:cNvPr>
            <p:cNvSpPr/>
            <p:nvPr/>
          </p:nvSpPr>
          <p:spPr bwMode="auto">
            <a:xfrm>
              <a:off x="6439054" y="5618503"/>
              <a:ext cx="1512000" cy="288000"/>
            </a:xfrm>
            <a:prstGeom prst="rect">
              <a:avLst/>
            </a:prstGeom>
            <a:solidFill>
              <a:schemeClr val="bg1"/>
            </a:solid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rmAutofit/>
            </a:bodyPr>
            <a:lstStyle/>
            <a:p>
              <a:pPr algn="ctr" defTabSz="932472" fontAlgn="base">
                <a:spcBef>
                  <a:spcPct val="0"/>
                </a:spcBef>
                <a:spcAft>
                  <a:spcPct val="0"/>
                </a:spcAft>
              </a:pPr>
              <a:endParaRPr lang="en-US" sz="1200" b="1">
                <a:solidFill>
                  <a:schemeClr val="tx1"/>
                </a:soli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512A42DA-DF80-D219-20DB-5E84C6A97DC0}"/>
                </a:ext>
              </a:extLst>
            </p:cNvPr>
            <p:cNvSpPr/>
            <p:nvPr/>
          </p:nvSpPr>
          <p:spPr bwMode="auto">
            <a:xfrm>
              <a:off x="1177408" y="5624574"/>
              <a:ext cx="1512000" cy="288000"/>
            </a:xfrm>
            <a:prstGeom prst="rect">
              <a:avLst/>
            </a:prstGeom>
            <a:solidFill>
              <a:schemeClr val="bg1"/>
            </a:solid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rmAutofit/>
            </a:bodyPr>
            <a:lstStyle/>
            <a:p>
              <a:pPr algn="ctr" defTabSz="932472" fontAlgn="base">
                <a:spcBef>
                  <a:spcPct val="0"/>
                </a:spcBef>
                <a:spcAft>
                  <a:spcPct val="0"/>
                </a:spcAft>
              </a:pPr>
              <a:endParaRPr lang="en-US" sz="1200" b="1">
                <a:solidFill>
                  <a:schemeClr val="tx1"/>
                </a:solidFill>
                <a:ea typeface="Segoe UI" pitchFamily="34" charset="0"/>
                <a:cs typeface="Segoe UI" pitchFamily="34" charset="0"/>
              </a:endParaRPr>
            </a:p>
          </p:txBody>
        </p:sp>
        <p:cxnSp>
          <p:nvCxnSpPr>
            <p:cNvPr id="5" name="Straight Connector 4">
              <a:extLst>
                <a:ext uri="{FF2B5EF4-FFF2-40B4-BE49-F238E27FC236}">
                  <a16:creationId xmlns:a16="http://schemas.microsoft.com/office/drawing/2014/main" id="{44F0438A-93C3-DC25-A6D7-8BA2FBE31F7B}"/>
                </a:ext>
              </a:extLst>
            </p:cNvPr>
            <p:cNvCxnSpPr>
              <a:cxnSpLocks/>
            </p:cNvCxnSpPr>
            <p:nvPr/>
          </p:nvCxnSpPr>
          <p:spPr>
            <a:xfrm>
              <a:off x="5521241" y="1981103"/>
              <a:ext cx="0" cy="1204031"/>
            </a:xfrm>
            <a:prstGeom prst="line">
              <a:avLst/>
            </a:prstGeom>
            <a:ln w="28575">
              <a:solidFill>
                <a:srgbClr val="0F980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090D98D-782E-145B-49B0-8207FD7B5B4C}"/>
                </a:ext>
              </a:extLst>
            </p:cNvPr>
            <p:cNvSpPr txBox="1"/>
            <p:nvPr/>
          </p:nvSpPr>
          <p:spPr>
            <a:xfrm>
              <a:off x="6000505" y="1366959"/>
              <a:ext cx="2038443" cy="430887"/>
            </a:xfrm>
            <a:prstGeom prst="rect">
              <a:avLst/>
            </a:prstGeom>
            <a:noFill/>
          </p:spPr>
          <p:txBody>
            <a:bodyPr wrap="none" lIns="0" tIns="0" rIns="0" bIns="0" rtlCol="0">
              <a:spAutoFit/>
            </a:bodyPr>
            <a:lstStyle/>
            <a:p>
              <a:pPr algn="l"/>
              <a:r>
                <a:rPr lang="en-US" sz="1400" b="1"/>
                <a:t>Azure AD tenant</a:t>
              </a:r>
            </a:p>
            <a:p>
              <a:pPr algn="l"/>
              <a:r>
                <a:rPr lang="en-US" sz="1400"/>
                <a:t>Contoso.onmicrosoft.com</a:t>
              </a:r>
            </a:p>
          </p:txBody>
        </p:sp>
        <p:sp>
          <p:nvSpPr>
            <p:cNvPr id="8" name="Rectangle 7">
              <a:extLst>
                <a:ext uri="{FF2B5EF4-FFF2-40B4-BE49-F238E27FC236}">
                  <a16:creationId xmlns:a16="http://schemas.microsoft.com/office/drawing/2014/main" id="{14F26A2D-0897-52F8-25E1-F38ABD468A9C}"/>
                </a:ext>
              </a:extLst>
            </p:cNvPr>
            <p:cNvSpPr/>
            <p:nvPr/>
          </p:nvSpPr>
          <p:spPr bwMode="auto">
            <a:xfrm>
              <a:off x="4612988" y="2190393"/>
              <a:ext cx="1800000" cy="288000"/>
            </a:xfrm>
            <a:prstGeom prst="rect">
              <a:avLst/>
            </a:prstGeom>
            <a:solidFill>
              <a:schemeClr val="bg1"/>
            </a:solid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rmAutofit/>
            </a:bodyPr>
            <a:lstStyle/>
            <a:p>
              <a:pPr algn="ctr" defTabSz="932472" fontAlgn="base">
                <a:spcBef>
                  <a:spcPct val="0"/>
                </a:spcBef>
                <a:spcAft>
                  <a:spcPct val="0"/>
                </a:spcAft>
              </a:pPr>
              <a:r>
                <a:rPr lang="en-US" sz="1400" b="1">
                  <a:solidFill>
                    <a:schemeClr val="tx1"/>
                  </a:solidFill>
                  <a:ea typeface="Segoe UI" pitchFamily="34" charset="0"/>
                  <a:cs typeface="Segoe UI" pitchFamily="34" charset="0"/>
                </a:rPr>
                <a:t>Tenant root group</a:t>
              </a:r>
            </a:p>
          </p:txBody>
        </p:sp>
        <p:sp>
          <p:nvSpPr>
            <p:cNvPr id="9" name="Rectangle 8">
              <a:extLst>
                <a:ext uri="{FF2B5EF4-FFF2-40B4-BE49-F238E27FC236}">
                  <a16:creationId xmlns:a16="http://schemas.microsoft.com/office/drawing/2014/main" id="{3C2E9F9D-0100-85CF-C918-E2A6A8725928}"/>
                </a:ext>
              </a:extLst>
            </p:cNvPr>
            <p:cNvSpPr/>
            <p:nvPr/>
          </p:nvSpPr>
          <p:spPr bwMode="auto">
            <a:xfrm>
              <a:off x="4619812" y="2703485"/>
              <a:ext cx="1800000" cy="288000"/>
            </a:xfrm>
            <a:prstGeom prst="rect">
              <a:avLst/>
            </a:prstGeom>
            <a:solidFill>
              <a:schemeClr val="bg1"/>
            </a:solid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rmAutofit/>
            </a:bodyPr>
            <a:lstStyle/>
            <a:p>
              <a:pPr algn="ctr" defTabSz="932472" fontAlgn="base">
                <a:spcBef>
                  <a:spcPct val="0"/>
                </a:spcBef>
                <a:spcAft>
                  <a:spcPct val="0"/>
                </a:spcAft>
              </a:pPr>
              <a:r>
                <a:rPr lang="en-US" sz="1400" b="1">
                  <a:solidFill>
                    <a:schemeClr val="tx1"/>
                  </a:solidFill>
                  <a:ea typeface="Segoe UI" pitchFamily="34" charset="0"/>
                  <a:cs typeface="Segoe UI" pitchFamily="34" charset="0"/>
                </a:rPr>
                <a:t>Contoso</a:t>
              </a:r>
            </a:p>
          </p:txBody>
        </p:sp>
        <p:cxnSp>
          <p:nvCxnSpPr>
            <p:cNvPr id="17" name="Straight Connector 16">
              <a:extLst>
                <a:ext uri="{FF2B5EF4-FFF2-40B4-BE49-F238E27FC236}">
                  <a16:creationId xmlns:a16="http://schemas.microsoft.com/office/drawing/2014/main" id="{56A2CA54-3BBC-8869-69C3-C4648F59E01C}"/>
                </a:ext>
              </a:extLst>
            </p:cNvPr>
            <p:cNvCxnSpPr>
              <a:cxnSpLocks/>
            </p:cNvCxnSpPr>
            <p:nvPr/>
          </p:nvCxnSpPr>
          <p:spPr>
            <a:xfrm>
              <a:off x="3543834" y="3170780"/>
              <a:ext cx="7035812" cy="34987"/>
            </a:xfrm>
            <a:prstGeom prst="line">
              <a:avLst/>
            </a:prstGeom>
            <a:ln w="28575">
              <a:solidFill>
                <a:srgbClr val="0F980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827E94-7738-26E1-971B-CF5B8959EE19}"/>
                </a:ext>
              </a:extLst>
            </p:cNvPr>
            <p:cNvCxnSpPr>
              <a:cxnSpLocks/>
            </p:cNvCxnSpPr>
            <p:nvPr/>
          </p:nvCxnSpPr>
          <p:spPr>
            <a:xfrm>
              <a:off x="7968820" y="3178275"/>
              <a:ext cx="0" cy="848015"/>
            </a:xfrm>
            <a:prstGeom prst="line">
              <a:avLst/>
            </a:prstGeom>
            <a:ln w="28575">
              <a:solidFill>
                <a:srgbClr val="0F980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A221E01-F2C1-8BE0-9F83-EE41DE168DAA}"/>
                </a:ext>
              </a:extLst>
            </p:cNvPr>
            <p:cNvCxnSpPr>
              <a:cxnSpLocks/>
            </p:cNvCxnSpPr>
            <p:nvPr/>
          </p:nvCxnSpPr>
          <p:spPr>
            <a:xfrm>
              <a:off x="1865371" y="4023960"/>
              <a:ext cx="3456455" cy="0"/>
            </a:xfrm>
            <a:prstGeom prst="line">
              <a:avLst/>
            </a:prstGeom>
            <a:ln w="28575">
              <a:solidFill>
                <a:srgbClr val="0F980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FA41ADE-C683-6A70-0156-C33B249FA5A0}"/>
                </a:ext>
              </a:extLst>
            </p:cNvPr>
            <p:cNvCxnSpPr>
              <a:cxnSpLocks/>
            </p:cNvCxnSpPr>
            <p:nvPr/>
          </p:nvCxnSpPr>
          <p:spPr>
            <a:xfrm>
              <a:off x="1883451" y="4033157"/>
              <a:ext cx="19401" cy="2184691"/>
            </a:xfrm>
            <a:prstGeom prst="line">
              <a:avLst/>
            </a:prstGeom>
            <a:ln w="28575">
              <a:solidFill>
                <a:srgbClr val="0F980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B23D5EC-F8DA-92F1-A632-6A64F8D3C189}"/>
                </a:ext>
              </a:extLst>
            </p:cNvPr>
            <p:cNvCxnSpPr>
              <a:cxnSpLocks/>
            </p:cNvCxnSpPr>
            <p:nvPr/>
          </p:nvCxnSpPr>
          <p:spPr>
            <a:xfrm flipH="1">
              <a:off x="3550379" y="3178944"/>
              <a:ext cx="9197" cy="3047068"/>
            </a:xfrm>
            <a:prstGeom prst="line">
              <a:avLst/>
            </a:prstGeom>
            <a:ln w="28575">
              <a:solidFill>
                <a:srgbClr val="0F980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DADCE3C-F930-B790-1802-08410C6FFD80}"/>
                </a:ext>
              </a:extLst>
            </p:cNvPr>
            <p:cNvSpPr/>
            <p:nvPr/>
          </p:nvSpPr>
          <p:spPr bwMode="auto">
            <a:xfrm>
              <a:off x="2668338" y="3481044"/>
              <a:ext cx="1800000" cy="288000"/>
            </a:xfrm>
            <a:prstGeom prst="rect">
              <a:avLst/>
            </a:prstGeom>
            <a:solidFill>
              <a:schemeClr val="bg1"/>
            </a:solid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rmAutofit/>
            </a:bodyPr>
            <a:lstStyle/>
            <a:p>
              <a:pPr algn="ctr" defTabSz="932472" fontAlgn="base">
                <a:spcBef>
                  <a:spcPct val="0"/>
                </a:spcBef>
                <a:spcAft>
                  <a:spcPct val="0"/>
                </a:spcAft>
              </a:pPr>
              <a:r>
                <a:rPr lang="en-US" sz="1400" b="1">
                  <a:solidFill>
                    <a:schemeClr val="tx1"/>
                  </a:solidFill>
                  <a:ea typeface="Segoe UI" pitchFamily="34" charset="0"/>
                  <a:cs typeface="Segoe UI" pitchFamily="34" charset="0"/>
                </a:rPr>
                <a:t>Platform</a:t>
              </a:r>
            </a:p>
          </p:txBody>
        </p:sp>
        <p:sp>
          <p:nvSpPr>
            <p:cNvPr id="24" name="Rectangle 23">
              <a:extLst>
                <a:ext uri="{FF2B5EF4-FFF2-40B4-BE49-F238E27FC236}">
                  <a16:creationId xmlns:a16="http://schemas.microsoft.com/office/drawing/2014/main" id="{8FE3A0F3-3605-316A-51F2-0B08C8CBD9C0}"/>
                </a:ext>
              </a:extLst>
            </p:cNvPr>
            <p:cNvSpPr/>
            <p:nvPr/>
          </p:nvSpPr>
          <p:spPr bwMode="auto">
            <a:xfrm>
              <a:off x="1109894" y="4352776"/>
              <a:ext cx="1512000" cy="288000"/>
            </a:xfrm>
            <a:prstGeom prst="rect">
              <a:avLst/>
            </a:prstGeom>
            <a:solidFill>
              <a:schemeClr val="bg1"/>
            </a:solid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rmAutofit/>
            </a:bodyPr>
            <a:lstStyle/>
            <a:p>
              <a:pPr algn="ctr" defTabSz="932472" fontAlgn="base">
                <a:spcBef>
                  <a:spcPct val="0"/>
                </a:spcBef>
                <a:spcAft>
                  <a:spcPct val="0"/>
                </a:spcAft>
              </a:pPr>
              <a:r>
                <a:rPr lang="en-US" sz="1200" b="1">
                  <a:solidFill>
                    <a:schemeClr val="tx1"/>
                  </a:solidFill>
                  <a:ea typeface="Segoe UI" pitchFamily="34" charset="0"/>
                  <a:cs typeface="Segoe UI" pitchFamily="34" charset="0"/>
                </a:rPr>
                <a:t>Connectivity</a:t>
              </a:r>
            </a:p>
          </p:txBody>
        </p:sp>
        <p:cxnSp>
          <p:nvCxnSpPr>
            <p:cNvPr id="27" name="Straight Connector 26">
              <a:extLst>
                <a:ext uri="{FF2B5EF4-FFF2-40B4-BE49-F238E27FC236}">
                  <a16:creationId xmlns:a16="http://schemas.microsoft.com/office/drawing/2014/main" id="{C7AAD3C6-2159-A740-96E8-6F281BE6F8B3}"/>
                </a:ext>
              </a:extLst>
            </p:cNvPr>
            <p:cNvCxnSpPr>
              <a:cxnSpLocks/>
            </p:cNvCxnSpPr>
            <p:nvPr/>
          </p:nvCxnSpPr>
          <p:spPr>
            <a:xfrm>
              <a:off x="7131156" y="4036672"/>
              <a:ext cx="1663736" cy="0"/>
            </a:xfrm>
            <a:prstGeom prst="line">
              <a:avLst/>
            </a:prstGeom>
            <a:ln w="28575">
              <a:solidFill>
                <a:srgbClr val="0F980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4ECFA29A-86F8-6A69-275A-30C8C823F445}"/>
                </a:ext>
              </a:extLst>
            </p:cNvPr>
            <p:cNvSpPr/>
            <p:nvPr/>
          </p:nvSpPr>
          <p:spPr bwMode="auto">
            <a:xfrm>
              <a:off x="7107849" y="3478557"/>
              <a:ext cx="1800000" cy="288000"/>
            </a:xfrm>
            <a:prstGeom prst="rect">
              <a:avLst/>
            </a:prstGeom>
            <a:solidFill>
              <a:schemeClr val="bg1"/>
            </a:solid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rmAutofit/>
            </a:bodyPr>
            <a:lstStyle/>
            <a:p>
              <a:pPr algn="ctr" defTabSz="932472" fontAlgn="base">
                <a:spcBef>
                  <a:spcPct val="0"/>
                </a:spcBef>
                <a:spcAft>
                  <a:spcPct val="0"/>
                </a:spcAft>
              </a:pPr>
              <a:r>
                <a:rPr lang="en-US" sz="1400" b="1">
                  <a:solidFill>
                    <a:schemeClr val="tx1"/>
                  </a:solidFill>
                  <a:ea typeface="Segoe UI" pitchFamily="34" charset="0"/>
                  <a:cs typeface="Segoe UI" pitchFamily="34" charset="0"/>
                </a:rPr>
                <a:t>Landing Zones</a:t>
              </a:r>
            </a:p>
          </p:txBody>
        </p:sp>
        <p:sp>
          <p:nvSpPr>
            <p:cNvPr id="30" name="Rectangle 29">
              <a:extLst>
                <a:ext uri="{FF2B5EF4-FFF2-40B4-BE49-F238E27FC236}">
                  <a16:creationId xmlns:a16="http://schemas.microsoft.com/office/drawing/2014/main" id="{819FCE3E-CF5B-EF31-5964-4CAF592411DD}"/>
                </a:ext>
              </a:extLst>
            </p:cNvPr>
            <p:cNvSpPr/>
            <p:nvPr/>
          </p:nvSpPr>
          <p:spPr bwMode="auto">
            <a:xfrm>
              <a:off x="2814355" y="4952376"/>
              <a:ext cx="1512000" cy="288000"/>
            </a:xfrm>
            <a:prstGeom prst="rect">
              <a:avLst/>
            </a:prstGeom>
            <a:solidFill>
              <a:schemeClr val="bg1"/>
            </a:solid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rmAutofit/>
            </a:bodyPr>
            <a:lstStyle/>
            <a:p>
              <a:pPr algn="ctr" defTabSz="932472" fontAlgn="base">
                <a:spcBef>
                  <a:spcPct val="0"/>
                </a:spcBef>
                <a:spcAft>
                  <a:spcPct val="0"/>
                </a:spcAft>
              </a:pPr>
              <a:r>
                <a:rPr lang="en-US" sz="1200" b="1">
                  <a:solidFill>
                    <a:schemeClr val="tx1"/>
                  </a:solidFill>
                  <a:cs typeface="Segoe UI" pitchFamily="34" charset="0"/>
                </a:rPr>
                <a:t>Identity</a:t>
              </a:r>
            </a:p>
          </p:txBody>
        </p:sp>
        <p:sp>
          <p:nvSpPr>
            <p:cNvPr id="32" name="Rectangle 31">
              <a:extLst>
                <a:ext uri="{FF2B5EF4-FFF2-40B4-BE49-F238E27FC236}">
                  <a16:creationId xmlns:a16="http://schemas.microsoft.com/office/drawing/2014/main" id="{7421DF27-C38F-4898-F245-90BFF89DB5CC}"/>
                </a:ext>
              </a:extLst>
            </p:cNvPr>
            <p:cNvSpPr/>
            <p:nvPr/>
          </p:nvSpPr>
          <p:spPr bwMode="auto">
            <a:xfrm>
              <a:off x="1109371" y="4952376"/>
              <a:ext cx="1512000" cy="288000"/>
            </a:xfrm>
            <a:prstGeom prst="rect">
              <a:avLst/>
            </a:prstGeom>
            <a:solidFill>
              <a:schemeClr val="bg1"/>
            </a:solid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rmAutofit/>
            </a:bodyPr>
            <a:lstStyle/>
            <a:p>
              <a:pPr algn="ctr" defTabSz="932472" fontAlgn="base">
                <a:spcBef>
                  <a:spcPct val="0"/>
                </a:spcBef>
                <a:spcAft>
                  <a:spcPct val="0"/>
                </a:spcAft>
              </a:pPr>
              <a:r>
                <a:rPr lang="en-US" sz="1200" b="1">
                  <a:solidFill>
                    <a:schemeClr val="tx1"/>
                  </a:solidFill>
                  <a:ea typeface="Segoe UI" pitchFamily="34" charset="0"/>
                  <a:cs typeface="Segoe UI" pitchFamily="34" charset="0"/>
                </a:rPr>
                <a:t>Connectivity</a:t>
              </a:r>
            </a:p>
          </p:txBody>
        </p:sp>
        <p:sp>
          <p:nvSpPr>
            <p:cNvPr id="35" name="Rectangle 34">
              <a:extLst>
                <a:ext uri="{FF2B5EF4-FFF2-40B4-BE49-F238E27FC236}">
                  <a16:creationId xmlns:a16="http://schemas.microsoft.com/office/drawing/2014/main" id="{1B9FF944-A430-D175-3053-E8FD733114EC}"/>
                </a:ext>
              </a:extLst>
            </p:cNvPr>
            <p:cNvSpPr/>
            <p:nvPr/>
          </p:nvSpPr>
          <p:spPr bwMode="auto">
            <a:xfrm>
              <a:off x="2816037" y="4352776"/>
              <a:ext cx="1512000" cy="288000"/>
            </a:xfrm>
            <a:prstGeom prst="rect">
              <a:avLst/>
            </a:prstGeom>
            <a:solidFill>
              <a:schemeClr val="bg1"/>
            </a:solid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rmAutofit/>
            </a:bodyPr>
            <a:lstStyle/>
            <a:p>
              <a:pPr algn="ctr" defTabSz="932472" fontAlgn="base">
                <a:spcBef>
                  <a:spcPct val="0"/>
                </a:spcBef>
                <a:spcAft>
                  <a:spcPct val="0"/>
                </a:spcAft>
              </a:pPr>
              <a:r>
                <a:rPr lang="en-US" sz="1200" b="1">
                  <a:solidFill>
                    <a:schemeClr val="tx1"/>
                  </a:solidFill>
                  <a:ea typeface="Segoe UI" pitchFamily="34" charset="0"/>
                  <a:cs typeface="Segoe UI" pitchFamily="34" charset="0"/>
                </a:rPr>
                <a:t>Identity</a:t>
              </a:r>
            </a:p>
          </p:txBody>
        </p:sp>
        <p:sp>
          <p:nvSpPr>
            <p:cNvPr id="71" name="Rectangle 70">
              <a:extLst>
                <a:ext uri="{FF2B5EF4-FFF2-40B4-BE49-F238E27FC236}">
                  <a16:creationId xmlns:a16="http://schemas.microsoft.com/office/drawing/2014/main" id="{F371233E-4FCB-2ABE-4CE8-A1137AE93ACB}"/>
                </a:ext>
              </a:extLst>
            </p:cNvPr>
            <p:cNvSpPr/>
            <p:nvPr/>
          </p:nvSpPr>
          <p:spPr bwMode="auto">
            <a:xfrm>
              <a:off x="2811632" y="5545650"/>
              <a:ext cx="1512000" cy="288000"/>
            </a:xfrm>
            <a:prstGeom prst="rect">
              <a:avLst/>
            </a:prstGeom>
            <a:solidFill>
              <a:schemeClr val="bg1"/>
            </a:solid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rmAutofit/>
            </a:bodyPr>
            <a:lstStyle/>
            <a:p>
              <a:pPr algn="ctr" defTabSz="932472" fontAlgn="base">
                <a:spcBef>
                  <a:spcPct val="0"/>
                </a:spcBef>
                <a:spcAft>
                  <a:spcPct val="0"/>
                </a:spcAft>
              </a:pPr>
              <a:r>
                <a:rPr lang="en-US" sz="1200" b="1" err="1">
                  <a:solidFill>
                    <a:schemeClr val="tx1"/>
                  </a:solidFill>
                  <a:cs typeface="Segoe UI" pitchFamily="34" charset="0"/>
                </a:rPr>
                <a:t>rg</a:t>
              </a:r>
              <a:r>
                <a:rPr lang="en-US" sz="1200" b="1">
                  <a:solidFill>
                    <a:schemeClr val="tx1"/>
                  </a:solidFill>
                  <a:cs typeface="Segoe UI" pitchFamily="34" charset="0"/>
                </a:rPr>
                <a:t>-p-we-id</a:t>
              </a:r>
            </a:p>
          </p:txBody>
        </p:sp>
        <p:sp>
          <p:nvSpPr>
            <p:cNvPr id="73" name="Rectangle 72">
              <a:extLst>
                <a:ext uri="{FF2B5EF4-FFF2-40B4-BE49-F238E27FC236}">
                  <a16:creationId xmlns:a16="http://schemas.microsoft.com/office/drawing/2014/main" id="{A93D95C5-B431-8DF1-3204-383AE477B497}"/>
                </a:ext>
              </a:extLst>
            </p:cNvPr>
            <p:cNvSpPr/>
            <p:nvPr/>
          </p:nvSpPr>
          <p:spPr bwMode="auto">
            <a:xfrm>
              <a:off x="1106648" y="5545650"/>
              <a:ext cx="1512000" cy="288000"/>
            </a:xfrm>
            <a:prstGeom prst="rect">
              <a:avLst/>
            </a:prstGeom>
            <a:solidFill>
              <a:schemeClr val="bg1"/>
            </a:solid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rmAutofit/>
            </a:bodyPr>
            <a:lstStyle/>
            <a:p>
              <a:pPr algn="ctr" defTabSz="932472" fontAlgn="base">
                <a:spcBef>
                  <a:spcPct val="0"/>
                </a:spcBef>
                <a:spcAft>
                  <a:spcPct val="0"/>
                </a:spcAft>
              </a:pPr>
              <a:r>
                <a:rPr lang="en-US" sz="1200" b="1" err="1">
                  <a:solidFill>
                    <a:schemeClr val="tx1"/>
                  </a:solidFill>
                  <a:ea typeface="Segoe UI" pitchFamily="34" charset="0"/>
                  <a:cs typeface="Segoe UI" pitchFamily="34" charset="0"/>
                </a:rPr>
                <a:t>rg</a:t>
              </a:r>
              <a:r>
                <a:rPr lang="en-US" sz="1200" b="1">
                  <a:solidFill>
                    <a:schemeClr val="tx1"/>
                  </a:solidFill>
                  <a:ea typeface="Segoe UI" pitchFamily="34" charset="0"/>
                  <a:cs typeface="Segoe UI" pitchFamily="34" charset="0"/>
                </a:rPr>
                <a:t>-p-we-network</a:t>
              </a:r>
            </a:p>
          </p:txBody>
        </p:sp>
        <p:cxnSp>
          <p:nvCxnSpPr>
            <p:cNvPr id="91" name="Straight Connector 90">
              <a:extLst>
                <a:ext uri="{FF2B5EF4-FFF2-40B4-BE49-F238E27FC236}">
                  <a16:creationId xmlns:a16="http://schemas.microsoft.com/office/drawing/2014/main" id="{E3205BCE-0F9E-ADC0-27BF-549D2A789D94}"/>
                </a:ext>
              </a:extLst>
            </p:cNvPr>
            <p:cNvCxnSpPr>
              <a:cxnSpLocks/>
            </p:cNvCxnSpPr>
            <p:nvPr/>
          </p:nvCxnSpPr>
          <p:spPr>
            <a:xfrm>
              <a:off x="5298595" y="4032143"/>
              <a:ext cx="19401" cy="2184691"/>
            </a:xfrm>
            <a:prstGeom prst="line">
              <a:avLst/>
            </a:prstGeom>
            <a:ln w="28575">
              <a:solidFill>
                <a:srgbClr val="0F980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04B3EE0-C02C-F2C5-8182-2E99DDB39DB4}"/>
                </a:ext>
              </a:extLst>
            </p:cNvPr>
            <p:cNvCxnSpPr>
              <a:cxnSpLocks/>
            </p:cNvCxnSpPr>
            <p:nvPr/>
          </p:nvCxnSpPr>
          <p:spPr>
            <a:xfrm>
              <a:off x="7147685" y="4039347"/>
              <a:ext cx="19401" cy="2184691"/>
            </a:xfrm>
            <a:prstGeom prst="line">
              <a:avLst/>
            </a:prstGeom>
            <a:ln w="28575">
              <a:solidFill>
                <a:srgbClr val="0F980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1F38335-32A2-98B9-BE6A-AE5122707825}"/>
                </a:ext>
              </a:extLst>
            </p:cNvPr>
            <p:cNvCxnSpPr>
              <a:cxnSpLocks/>
            </p:cNvCxnSpPr>
            <p:nvPr/>
          </p:nvCxnSpPr>
          <p:spPr>
            <a:xfrm>
              <a:off x="8780736" y="4032142"/>
              <a:ext cx="19401" cy="2184691"/>
            </a:xfrm>
            <a:prstGeom prst="line">
              <a:avLst/>
            </a:prstGeom>
            <a:ln w="28575">
              <a:solidFill>
                <a:srgbClr val="0F980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8B9D2EF-4253-B6FA-8A96-CD3188D72D19}"/>
                </a:ext>
              </a:extLst>
            </p:cNvPr>
            <p:cNvCxnSpPr>
              <a:cxnSpLocks/>
            </p:cNvCxnSpPr>
            <p:nvPr/>
          </p:nvCxnSpPr>
          <p:spPr>
            <a:xfrm flipH="1">
              <a:off x="10586191" y="3185134"/>
              <a:ext cx="9197" cy="3047068"/>
            </a:xfrm>
            <a:prstGeom prst="line">
              <a:avLst/>
            </a:prstGeom>
            <a:ln w="28575">
              <a:solidFill>
                <a:srgbClr val="0F980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CB734DB3-DF56-FC13-4F08-C0A3345E6958}"/>
                </a:ext>
              </a:extLst>
            </p:cNvPr>
            <p:cNvSpPr/>
            <p:nvPr/>
          </p:nvSpPr>
          <p:spPr bwMode="auto">
            <a:xfrm>
              <a:off x="6375156" y="4359180"/>
              <a:ext cx="1512000" cy="288000"/>
            </a:xfrm>
            <a:prstGeom prst="rect">
              <a:avLst/>
            </a:prstGeom>
            <a:solidFill>
              <a:schemeClr val="bg1"/>
            </a:solid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rmAutofit/>
            </a:bodyPr>
            <a:lstStyle/>
            <a:p>
              <a:pPr algn="ctr" defTabSz="932472" fontAlgn="base">
                <a:spcBef>
                  <a:spcPct val="0"/>
                </a:spcBef>
                <a:spcAft>
                  <a:spcPct val="0"/>
                </a:spcAft>
              </a:pPr>
              <a:r>
                <a:rPr lang="en-US" sz="1200" b="1">
                  <a:solidFill>
                    <a:schemeClr val="tx1"/>
                  </a:solidFill>
                  <a:ea typeface="Segoe UI" pitchFamily="34" charset="0"/>
                  <a:cs typeface="Segoe UI" pitchFamily="34" charset="0"/>
                </a:rPr>
                <a:t>AVD</a:t>
              </a:r>
            </a:p>
          </p:txBody>
        </p:sp>
        <p:sp>
          <p:nvSpPr>
            <p:cNvPr id="31" name="Rectangle 30">
              <a:extLst>
                <a:ext uri="{FF2B5EF4-FFF2-40B4-BE49-F238E27FC236}">
                  <a16:creationId xmlns:a16="http://schemas.microsoft.com/office/drawing/2014/main" id="{0B079980-EF41-9545-2756-E14FE7D633DE}"/>
                </a:ext>
              </a:extLst>
            </p:cNvPr>
            <p:cNvSpPr/>
            <p:nvPr/>
          </p:nvSpPr>
          <p:spPr bwMode="auto">
            <a:xfrm>
              <a:off x="4526588" y="4952376"/>
              <a:ext cx="1512000" cy="288000"/>
            </a:xfrm>
            <a:prstGeom prst="rect">
              <a:avLst/>
            </a:prstGeom>
            <a:solidFill>
              <a:schemeClr val="bg1"/>
            </a:solid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rmAutofit/>
            </a:bodyPr>
            <a:lstStyle/>
            <a:p>
              <a:pPr algn="ctr" defTabSz="932472" fontAlgn="base">
                <a:spcBef>
                  <a:spcPct val="0"/>
                </a:spcBef>
                <a:spcAft>
                  <a:spcPct val="0"/>
                </a:spcAft>
              </a:pPr>
              <a:r>
                <a:rPr lang="en-US" sz="1200" b="1">
                  <a:solidFill>
                    <a:schemeClr val="tx1"/>
                  </a:solidFill>
                  <a:ea typeface="Segoe UI" pitchFamily="34" charset="0"/>
                  <a:cs typeface="Segoe UI" pitchFamily="34" charset="0"/>
                </a:rPr>
                <a:t>Management</a:t>
              </a:r>
            </a:p>
          </p:txBody>
        </p:sp>
        <p:sp>
          <p:nvSpPr>
            <p:cNvPr id="33" name="Rectangle 32">
              <a:extLst>
                <a:ext uri="{FF2B5EF4-FFF2-40B4-BE49-F238E27FC236}">
                  <a16:creationId xmlns:a16="http://schemas.microsoft.com/office/drawing/2014/main" id="{95D8BFC3-0737-0671-B1AC-B67FB78487EB}"/>
                </a:ext>
              </a:extLst>
            </p:cNvPr>
            <p:cNvSpPr/>
            <p:nvPr/>
          </p:nvSpPr>
          <p:spPr bwMode="auto">
            <a:xfrm>
              <a:off x="8056653" y="4952376"/>
              <a:ext cx="1512000" cy="288000"/>
            </a:xfrm>
            <a:prstGeom prst="rect">
              <a:avLst/>
            </a:prstGeom>
            <a:solidFill>
              <a:schemeClr val="bg1"/>
            </a:solid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rmAutofit/>
            </a:bodyPr>
            <a:lstStyle/>
            <a:p>
              <a:pPr algn="ctr" defTabSz="932472" fontAlgn="base">
                <a:spcBef>
                  <a:spcPct val="0"/>
                </a:spcBef>
                <a:spcAft>
                  <a:spcPct val="0"/>
                </a:spcAft>
              </a:pPr>
              <a:r>
                <a:rPr lang="en-US" sz="1200" b="1">
                  <a:solidFill>
                    <a:schemeClr val="tx1"/>
                  </a:solidFill>
                  <a:cs typeface="Segoe UI" pitchFamily="34" charset="0"/>
                </a:rPr>
                <a:t>Workload x</a:t>
              </a:r>
            </a:p>
          </p:txBody>
        </p:sp>
        <p:sp>
          <p:nvSpPr>
            <p:cNvPr id="34" name="Rectangle 33">
              <a:extLst>
                <a:ext uri="{FF2B5EF4-FFF2-40B4-BE49-F238E27FC236}">
                  <a16:creationId xmlns:a16="http://schemas.microsoft.com/office/drawing/2014/main" id="{0660037F-46A7-4BD0-5B62-2E9A95C08F60}"/>
                </a:ext>
              </a:extLst>
            </p:cNvPr>
            <p:cNvSpPr/>
            <p:nvPr/>
          </p:nvSpPr>
          <p:spPr bwMode="auto">
            <a:xfrm>
              <a:off x="6375156" y="4952376"/>
              <a:ext cx="1512000" cy="288000"/>
            </a:xfrm>
            <a:prstGeom prst="rect">
              <a:avLst/>
            </a:prstGeom>
            <a:solidFill>
              <a:schemeClr val="bg1"/>
            </a:solid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rmAutofit/>
            </a:bodyPr>
            <a:lstStyle/>
            <a:p>
              <a:pPr algn="ctr" defTabSz="932472" fontAlgn="base">
                <a:spcBef>
                  <a:spcPct val="0"/>
                </a:spcBef>
                <a:spcAft>
                  <a:spcPct val="0"/>
                </a:spcAft>
              </a:pPr>
              <a:r>
                <a:rPr lang="en-US" sz="1200" b="1">
                  <a:solidFill>
                    <a:schemeClr val="tx1"/>
                  </a:solidFill>
                  <a:cs typeface="Segoe UI" pitchFamily="34" charset="0"/>
                </a:rPr>
                <a:t>AVD</a:t>
              </a:r>
            </a:p>
          </p:txBody>
        </p:sp>
        <p:sp>
          <p:nvSpPr>
            <p:cNvPr id="36" name="Rectangle 35">
              <a:extLst>
                <a:ext uri="{FF2B5EF4-FFF2-40B4-BE49-F238E27FC236}">
                  <a16:creationId xmlns:a16="http://schemas.microsoft.com/office/drawing/2014/main" id="{FAD50E13-9E01-B41C-BAF8-904FCCAA25C7}"/>
                </a:ext>
              </a:extLst>
            </p:cNvPr>
            <p:cNvSpPr/>
            <p:nvPr/>
          </p:nvSpPr>
          <p:spPr bwMode="auto">
            <a:xfrm>
              <a:off x="4525522" y="4352776"/>
              <a:ext cx="1512000" cy="288000"/>
            </a:xfrm>
            <a:prstGeom prst="rect">
              <a:avLst/>
            </a:prstGeom>
            <a:solidFill>
              <a:schemeClr val="bg1"/>
            </a:solid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rmAutofit/>
            </a:bodyPr>
            <a:lstStyle/>
            <a:p>
              <a:pPr algn="ctr" defTabSz="932472" fontAlgn="base">
                <a:spcBef>
                  <a:spcPct val="0"/>
                </a:spcBef>
                <a:spcAft>
                  <a:spcPct val="0"/>
                </a:spcAft>
              </a:pPr>
              <a:r>
                <a:rPr lang="en-US" sz="1200" b="1">
                  <a:solidFill>
                    <a:schemeClr val="tx1"/>
                  </a:solidFill>
                  <a:ea typeface="Segoe UI" pitchFamily="34" charset="0"/>
                  <a:cs typeface="Segoe UI" pitchFamily="34" charset="0"/>
                </a:rPr>
                <a:t>Management</a:t>
              </a:r>
            </a:p>
          </p:txBody>
        </p:sp>
        <p:sp>
          <p:nvSpPr>
            <p:cNvPr id="37" name="Rectangle 36">
              <a:extLst>
                <a:ext uri="{FF2B5EF4-FFF2-40B4-BE49-F238E27FC236}">
                  <a16:creationId xmlns:a16="http://schemas.microsoft.com/office/drawing/2014/main" id="{AE75A5BF-860E-ED4D-DDE8-FDDCC9E079E8}"/>
                </a:ext>
              </a:extLst>
            </p:cNvPr>
            <p:cNvSpPr/>
            <p:nvPr/>
          </p:nvSpPr>
          <p:spPr bwMode="auto">
            <a:xfrm>
              <a:off x="8056653" y="4352776"/>
              <a:ext cx="1512000" cy="288000"/>
            </a:xfrm>
            <a:prstGeom prst="rect">
              <a:avLst/>
            </a:prstGeom>
            <a:solidFill>
              <a:schemeClr val="bg1"/>
            </a:solid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rmAutofit/>
            </a:bodyPr>
            <a:lstStyle/>
            <a:p>
              <a:pPr algn="ctr" defTabSz="932472" fontAlgn="base">
                <a:spcBef>
                  <a:spcPct val="0"/>
                </a:spcBef>
                <a:spcAft>
                  <a:spcPct val="0"/>
                </a:spcAft>
              </a:pPr>
              <a:r>
                <a:rPr lang="en-US" sz="1200" b="1">
                  <a:solidFill>
                    <a:schemeClr val="tx1"/>
                  </a:solidFill>
                  <a:ea typeface="Segoe UI" pitchFamily="34" charset="0"/>
                  <a:cs typeface="Segoe UI" pitchFamily="34" charset="0"/>
                </a:rPr>
                <a:t>Workload x</a:t>
              </a:r>
            </a:p>
          </p:txBody>
        </p:sp>
        <p:sp>
          <p:nvSpPr>
            <p:cNvPr id="42" name="Rectangle 41">
              <a:extLst>
                <a:ext uri="{FF2B5EF4-FFF2-40B4-BE49-F238E27FC236}">
                  <a16:creationId xmlns:a16="http://schemas.microsoft.com/office/drawing/2014/main" id="{9BA59BEC-56C1-9A02-0D13-1B26D54542EE}"/>
                </a:ext>
              </a:extLst>
            </p:cNvPr>
            <p:cNvSpPr/>
            <p:nvPr/>
          </p:nvSpPr>
          <p:spPr bwMode="auto">
            <a:xfrm>
              <a:off x="9835507" y="4952376"/>
              <a:ext cx="1512000" cy="288000"/>
            </a:xfrm>
            <a:prstGeom prst="rect">
              <a:avLst/>
            </a:prstGeom>
            <a:solidFill>
              <a:schemeClr val="bg1"/>
            </a:solid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rmAutofit/>
            </a:bodyPr>
            <a:lstStyle/>
            <a:p>
              <a:pPr algn="ctr" defTabSz="932472" fontAlgn="base">
                <a:spcBef>
                  <a:spcPct val="0"/>
                </a:spcBef>
                <a:spcAft>
                  <a:spcPct val="0"/>
                </a:spcAft>
              </a:pPr>
              <a:r>
                <a:rPr lang="en-US" sz="1200" b="1">
                  <a:solidFill>
                    <a:schemeClr val="tx1"/>
                  </a:solidFill>
                  <a:cs typeface="Segoe UI" pitchFamily="34" charset="0"/>
                </a:rPr>
                <a:t>Sandbox</a:t>
              </a:r>
            </a:p>
          </p:txBody>
        </p:sp>
        <p:sp>
          <p:nvSpPr>
            <p:cNvPr id="72" name="Rectangle 71">
              <a:extLst>
                <a:ext uri="{FF2B5EF4-FFF2-40B4-BE49-F238E27FC236}">
                  <a16:creationId xmlns:a16="http://schemas.microsoft.com/office/drawing/2014/main" id="{D13F7896-B94D-65DD-0E20-37F49D2BDC8A}"/>
                </a:ext>
              </a:extLst>
            </p:cNvPr>
            <p:cNvSpPr/>
            <p:nvPr/>
          </p:nvSpPr>
          <p:spPr bwMode="auto">
            <a:xfrm>
              <a:off x="4523865" y="5545650"/>
              <a:ext cx="1512000" cy="288000"/>
            </a:xfrm>
            <a:prstGeom prst="rect">
              <a:avLst/>
            </a:prstGeom>
            <a:solidFill>
              <a:schemeClr val="bg1"/>
            </a:solid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rmAutofit/>
            </a:bodyPr>
            <a:lstStyle/>
            <a:p>
              <a:pPr algn="ctr" defTabSz="932472" fontAlgn="base">
                <a:spcBef>
                  <a:spcPct val="0"/>
                </a:spcBef>
                <a:spcAft>
                  <a:spcPct val="0"/>
                </a:spcAft>
              </a:pPr>
              <a:r>
                <a:rPr lang="en-US" sz="1200" b="1" err="1">
                  <a:solidFill>
                    <a:schemeClr val="tx1"/>
                  </a:solidFill>
                  <a:ea typeface="Segoe UI" pitchFamily="34" charset="0"/>
                  <a:cs typeface="Segoe UI" pitchFamily="34" charset="0"/>
                </a:rPr>
                <a:t>rg</a:t>
              </a:r>
              <a:r>
                <a:rPr lang="en-US" sz="1200" b="1">
                  <a:solidFill>
                    <a:schemeClr val="tx1"/>
                  </a:solidFill>
                  <a:ea typeface="Segoe UI" pitchFamily="34" charset="0"/>
                  <a:cs typeface="Segoe UI" pitchFamily="34" charset="0"/>
                </a:rPr>
                <a:t>-p-we-</a:t>
              </a:r>
              <a:r>
                <a:rPr lang="en-US" sz="1200" b="1" err="1">
                  <a:solidFill>
                    <a:schemeClr val="tx1"/>
                  </a:solidFill>
                  <a:ea typeface="Segoe UI" pitchFamily="34" charset="0"/>
                  <a:cs typeface="Segoe UI" pitchFamily="34" charset="0"/>
                </a:rPr>
                <a:t>mngt</a:t>
              </a:r>
              <a:endParaRPr lang="en-US" sz="1200" b="1">
                <a:solidFill>
                  <a:schemeClr val="tx1"/>
                </a:soli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E87AE15A-7CA0-755B-563E-DCDD7C0A9819}"/>
                </a:ext>
              </a:extLst>
            </p:cNvPr>
            <p:cNvSpPr/>
            <p:nvPr/>
          </p:nvSpPr>
          <p:spPr bwMode="auto">
            <a:xfrm>
              <a:off x="8053930" y="5545650"/>
              <a:ext cx="1512000" cy="288000"/>
            </a:xfrm>
            <a:prstGeom prst="rect">
              <a:avLst/>
            </a:prstGeom>
            <a:solidFill>
              <a:schemeClr val="bg1"/>
            </a:solid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rmAutofit/>
            </a:bodyPr>
            <a:lstStyle/>
            <a:p>
              <a:pPr algn="ctr" defTabSz="932472" fontAlgn="base">
                <a:spcBef>
                  <a:spcPct val="0"/>
                </a:spcBef>
                <a:spcAft>
                  <a:spcPct val="0"/>
                </a:spcAft>
              </a:pPr>
              <a:r>
                <a:rPr lang="en-US" sz="1200" b="1">
                  <a:solidFill>
                    <a:schemeClr val="tx1"/>
                  </a:solidFill>
                  <a:cs typeface="Segoe UI" pitchFamily="34" charset="0"/>
                </a:rPr>
                <a:t>rg-p-we-wl-01</a:t>
              </a:r>
            </a:p>
          </p:txBody>
        </p:sp>
        <p:sp>
          <p:nvSpPr>
            <p:cNvPr id="75" name="Rectangle 74">
              <a:extLst>
                <a:ext uri="{FF2B5EF4-FFF2-40B4-BE49-F238E27FC236}">
                  <a16:creationId xmlns:a16="http://schemas.microsoft.com/office/drawing/2014/main" id="{9BEB5412-7A6C-B09A-6E4D-D4034D00764D}"/>
                </a:ext>
              </a:extLst>
            </p:cNvPr>
            <p:cNvSpPr/>
            <p:nvPr/>
          </p:nvSpPr>
          <p:spPr bwMode="auto">
            <a:xfrm>
              <a:off x="6372433" y="5545650"/>
              <a:ext cx="1512000" cy="288000"/>
            </a:xfrm>
            <a:prstGeom prst="rect">
              <a:avLst/>
            </a:prstGeom>
            <a:solidFill>
              <a:schemeClr val="bg1"/>
            </a:solid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rmAutofit/>
            </a:bodyPr>
            <a:lstStyle/>
            <a:p>
              <a:pPr algn="ctr" defTabSz="932472" fontAlgn="base">
                <a:spcBef>
                  <a:spcPct val="0"/>
                </a:spcBef>
                <a:spcAft>
                  <a:spcPct val="0"/>
                </a:spcAft>
              </a:pPr>
              <a:r>
                <a:rPr lang="en-US" sz="1200" b="1">
                  <a:solidFill>
                    <a:schemeClr val="tx1"/>
                  </a:solidFill>
                  <a:cs typeface="Segoe UI" pitchFamily="34" charset="0"/>
                </a:rPr>
                <a:t>rg-p-we-avd-01</a:t>
              </a:r>
            </a:p>
          </p:txBody>
        </p:sp>
        <p:sp>
          <p:nvSpPr>
            <p:cNvPr id="76" name="Rectangle 75">
              <a:extLst>
                <a:ext uri="{FF2B5EF4-FFF2-40B4-BE49-F238E27FC236}">
                  <a16:creationId xmlns:a16="http://schemas.microsoft.com/office/drawing/2014/main" id="{AB0529BB-0EE0-FC1E-4C44-FB764B92E921}"/>
                </a:ext>
              </a:extLst>
            </p:cNvPr>
            <p:cNvSpPr/>
            <p:nvPr/>
          </p:nvSpPr>
          <p:spPr bwMode="auto">
            <a:xfrm>
              <a:off x="9832784" y="5545650"/>
              <a:ext cx="1512000" cy="288000"/>
            </a:xfrm>
            <a:prstGeom prst="rect">
              <a:avLst/>
            </a:prstGeom>
            <a:solidFill>
              <a:schemeClr val="bg1"/>
            </a:solid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rmAutofit/>
            </a:bodyPr>
            <a:lstStyle/>
            <a:p>
              <a:pPr algn="ctr" defTabSz="932472" fontAlgn="base">
                <a:spcBef>
                  <a:spcPct val="0"/>
                </a:spcBef>
                <a:spcAft>
                  <a:spcPct val="0"/>
                </a:spcAft>
              </a:pPr>
              <a:r>
                <a:rPr lang="en-US" sz="1200" b="1">
                  <a:solidFill>
                    <a:schemeClr val="tx1"/>
                  </a:solidFill>
                  <a:cs typeface="Segoe UI" pitchFamily="34" charset="0"/>
                </a:rPr>
                <a:t>rg-s-we-avd-01</a:t>
              </a:r>
            </a:p>
          </p:txBody>
        </p:sp>
        <p:sp>
          <p:nvSpPr>
            <p:cNvPr id="40" name="Rectangle 39">
              <a:extLst>
                <a:ext uri="{FF2B5EF4-FFF2-40B4-BE49-F238E27FC236}">
                  <a16:creationId xmlns:a16="http://schemas.microsoft.com/office/drawing/2014/main" id="{9CB01ED6-F10D-1C49-2C7C-F0DD9ECB5720}"/>
                </a:ext>
              </a:extLst>
            </p:cNvPr>
            <p:cNvSpPr/>
            <p:nvPr/>
          </p:nvSpPr>
          <p:spPr bwMode="auto">
            <a:xfrm>
              <a:off x="9691507" y="3470393"/>
              <a:ext cx="1800000" cy="288000"/>
            </a:xfrm>
            <a:prstGeom prst="rect">
              <a:avLst/>
            </a:prstGeom>
            <a:solidFill>
              <a:schemeClr val="bg1"/>
            </a:solid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rmAutofit/>
            </a:bodyPr>
            <a:lstStyle/>
            <a:p>
              <a:pPr algn="ctr" defTabSz="932472" fontAlgn="base">
                <a:spcBef>
                  <a:spcPct val="0"/>
                </a:spcBef>
                <a:spcAft>
                  <a:spcPct val="0"/>
                </a:spcAft>
              </a:pPr>
              <a:r>
                <a:rPr lang="en-US" sz="1400" b="1">
                  <a:solidFill>
                    <a:schemeClr val="tx1"/>
                  </a:solidFill>
                  <a:ea typeface="Segoe UI" pitchFamily="34" charset="0"/>
                  <a:cs typeface="Segoe UI" pitchFamily="34" charset="0"/>
                </a:rPr>
                <a:t>Sandbox</a:t>
              </a:r>
            </a:p>
          </p:txBody>
        </p:sp>
        <p:sp>
          <p:nvSpPr>
            <p:cNvPr id="95" name="TextBox 94">
              <a:extLst>
                <a:ext uri="{FF2B5EF4-FFF2-40B4-BE49-F238E27FC236}">
                  <a16:creationId xmlns:a16="http://schemas.microsoft.com/office/drawing/2014/main" id="{06A887A4-B523-8575-1961-3B763B23F278}"/>
                </a:ext>
              </a:extLst>
            </p:cNvPr>
            <p:cNvSpPr txBox="1"/>
            <p:nvPr/>
          </p:nvSpPr>
          <p:spPr>
            <a:xfrm>
              <a:off x="1212850" y="6262763"/>
              <a:ext cx="1341201" cy="215444"/>
            </a:xfrm>
            <a:prstGeom prst="rect">
              <a:avLst/>
            </a:prstGeom>
            <a:noFill/>
          </p:spPr>
          <p:txBody>
            <a:bodyPr wrap="none" lIns="0" tIns="0" rIns="0" bIns="0" rtlCol="0">
              <a:spAutoFit/>
            </a:bodyPr>
            <a:lstStyle/>
            <a:p>
              <a:pPr algn="l"/>
              <a:r>
                <a:rPr lang="en-US" sz="1400" b="1">
                  <a:cs typeface="Segoe UI" pitchFamily="34" charset="0"/>
                </a:rPr>
                <a:t>Azure resources</a:t>
              </a:r>
            </a:p>
          </p:txBody>
        </p:sp>
        <p:sp>
          <p:nvSpPr>
            <p:cNvPr id="96" name="TextBox 95">
              <a:extLst>
                <a:ext uri="{FF2B5EF4-FFF2-40B4-BE49-F238E27FC236}">
                  <a16:creationId xmlns:a16="http://schemas.microsoft.com/office/drawing/2014/main" id="{364757E5-6CD1-B98C-3E15-EF4B87BA0624}"/>
                </a:ext>
              </a:extLst>
            </p:cNvPr>
            <p:cNvSpPr txBox="1"/>
            <p:nvPr/>
          </p:nvSpPr>
          <p:spPr>
            <a:xfrm>
              <a:off x="2873233" y="6262763"/>
              <a:ext cx="1341201" cy="215444"/>
            </a:xfrm>
            <a:prstGeom prst="rect">
              <a:avLst/>
            </a:prstGeom>
            <a:noFill/>
          </p:spPr>
          <p:txBody>
            <a:bodyPr wrap="none" lIns="0" tIns="0" rIns="0" bIns="0" rtlCol="0">
              <a:spAutoFit/>
            </a:bodyPr>
            <a:lstStyle/>
            <a:p>
              <a:pPr algn="l"/>
              <a:r>
                <a:rPr lang="en-US" sz="1400" b="1">
                  <a:cs typeface="Segoe UI" pitchFamily="34" charset="0"/>
                </a:rPr>
                <a:t>Azure resources</a:t>
              </a:r>
            </a:p>
          </p:txBody>
        </p:sp>
        <p:sp>
          <p:nvSpPr>
            <p:cNvPr id="97" name="TextBox 96">
              <a:extLst>
                <a:ext uri="{FF2B5EF4-FFF2-40B4-BE49-F238E27FC236}">
                  <a16:creationId xmlns:a16="http://schemas.microsoft.com/office/drawing/2014/main" id="{AC12074D-71FF-0010-9F97-F33C8AE082AB}"/>
                </a:ext>
              </a:extLst>
            </p:cNvPr>
            <p:cNvSpPr txBox="1"/>
            <p:nvPr/>
          </p:nvSpPr>
          <p:spPr>
            <a:xfrm>
              <a:off x="4637694" y="6262763"/>
              <a:ext cx="1341201" cy="215444"/>
            </a:xfrm>
            <a:prstGeom prst="rect">
              <a:avLst/>
            </a:prstGeom>
            <a:noFill/>
          </p:spPr>
          <p:txBody>
            <a:bodyPr wrap="none" lIns="0" tIns="0" rIns="0" bIns="0" rtlCol="0">
              <a:spAutoFit/>
            </a:bodyPr>
            <a:lstStyle/>
            <a:p>
              <a:pPr algn="l"/>
              <a:r>
                <a:rPr lang="en-US" sz="1400" b="1">
                  <a:cs typeface="Segoe UI" pitchFamily="34" charset="0"/>
                </a:rPr>
                <a:t>Azure resources</a:t>
              </a:r>
            </a:p>
          </p:txBody>
        </p:sp>
        <p:sp>
          <p:nvSpPr>
            <p:cNvPr id="98" name="TextBox 97">
              <a:extLst>
                <a:ext uri="{FF2B5EF4-FFF2-40B4-BE49-F238E27FC236}">
                  <a16:creationId xmlns:a16="http://schemas.microsoft.com/office/drawing/2014/main" id="{C5A52BD7-99DB-05C8-E60C-A92DBA3EC43F}"/>
                </a:ext>
              </a:extLst>
            </p:cNvPr>
            <p:cNvSpPr txBox="1"/>
            <p:nvPr/>
          </p:nvSpPr>
          <p:spPr>
            <a:xfrm>
              <a:off x="6486784" y="6262763"/>
              <a:ext cx="1341201" cy="215444"/>
            </a:xfrm>
            <a:prstGeom prst="rect">
              <a:avLst/>
            </a:prstGeom>
            <a:noFill/>
          </p:spPr>
          <p:txBody>
            <a:bodyPr wrap="none" lIns="0" tIns="0" rIns="0" bIns="0" rtlCol="0">
              <a:spAutoFit/>
            </a:bodyPr>
            <a:lstStyle/>
            <a:p>
              <a:pPr algn="l"/>
              <a:r>
                <a:rPr lang="en-US" sz="1400" b="1">
                  <a:cs typeface="Segoe UI" pitchFamily="34" charset="0"/>
                </a:rPr>
                <a:t>Azure resources</a:t>
              </a:r>
            </a:p>
          </p:txBody>
        </p:sp>
        <p:sp>
          <p:nvSpPr>
            <p:cNvPr id="99" name="TextBox 98">
              <a:extLst>
                <a:ext uri="{FF2B5EF4-FFF2-40B4-BE49-F238E27FC236}">
                  <a16:creationId xmlns:a16="http://schemas.microsoft.com/office/drawing/2014/main" id="{DC7496F7-BABC-EFEF-E1A0-C02978F783B7}"/>
                </a:ext>
              </a:extLst>
            </p:cNvPr>
            <p:cNvSpPr txBox="1"/>
            <p:nvPr/>
          </p:nvSpPr>
          <p:spPr>
            <a:xfrm>
              <a:off x="8139329" y="6262763"/>
              <a:ext cx="1341201" cy="215444"/>
            </a:xfrm>
            <a:prstGeom prst="rect">
              <a:avLst/>
            </a:prstGeom>
            <a:noFill/>
          </p:spPr>
          <p:txBody>
            <a:bodyPr wrap="none" lIns="0" tIns="0" rIns="0" bIns="0" rtlCol="0">
              <a:spAutoFit/>
            </a:bodyPr>
            <a:lstStyle/>
            <a:p>
              <a:pPr algn="l"/>
              <a:r>
                <a:rPr lang="en-US" sz="1400" b="1">
                  <a:cs typeface="Segoe UI" pitchFamily="34" charset="0"/>
                </a:rPr>
                <a:t>Azure resources</a:t>
              </a:r>
            </a:p>
          </p:txBody>
        </p:sp>
        <p:sp>
          <p:nvSpPr>
            <p:cNvPr id="100" name="TextBox 99">
              <a:extLst>
                <a:ext uri="{FF2B5EF4-FFF2-40B4-BE49-F238E27FC236}">
                  <a16:creationId xmlns:a16="http://schemas.microsoft.com/office/drawing/2014/main" id="{D2CEDB1C-2298-EEFD-3C85-2C796089FACF}"/>
                </a:ext>
              </a:extLst>
            </p:cNvPr>
            <p:cNvSpPr txBox="1"/>
            <p:nvPr/>
          </p:nvSpPr>
          <p:spPr>
            <a:xfrm>
              <a:off x="9924787" y="6262763"/>
              <a:ext cx="1341201" cy="215444"/>
            </a:xfrm>
            <a:prstGeom prst="rect">
              <a:avLst/>
            </a:prstGeom>
            <a:noFill/>
          </p:spPr>
          <p:txBody>
            <a:bodyPr wrap="none" lIns="0" tIns="0" rIns="0" bIns="0" rtlCol="0">
              <a:spAutoFit/>
            </a:bodyPr>
            <a:lstStyle/>
            <a:p>
              <a:pPr algn="l"/>
              <a:r>
                <a:rPr lang="en-US" sz="1400" b="1">
                  <a:cs typeface="Segoe UI" pitchFamily="34" charset="0"/>
                </a:rPr>
                <a:t>Azure resources</a:t>
              </a:r>
            </a:p>
          </p:txBody>
        </p:sp>
        <p:cxnSp>
          <p:nvCxnSpPr>
            <p:cNvPr id="102" name="Straight Connector 101">
              <a:extLst>
                <a:ext uri="{FF2B5EF4-FFF2-40B4-BE49-F238E27FC236}">
                  <a16:creationId xmlns:a16="http://schemas.microsoft.com/office/drawing/2014/main" id="{D2807E5E-8E48-494C-8F25-EABF99D4D13D}"/>
                </a:ext>
              </a:extLst>
            </p:cNvPr>
            <p:cNvCxnSpPr>
              <a:cxnSpLocks/>
            </p:cNvCxnSpPr>
            <p:nvPr/>
          </p:nvCxnSpPr>
          <p:spPr>
            <a:xfrm>
              <a:off x="270264" y="2047392"/>
              <a:ext cx="11336519" cy="7571"/>
            </a:xfrm>
            <a:prstGeom prst="line">
              <a:avLst/>
            </a:prstGeom>
            <a:ln w="28575">
              <a:solidFill>
                <a:schemeClr val="accent1">
                  <a:lumMod val="40000"/>
                  <a:lumOff val="6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100B6BB6-65C6-AB7F-5494-DAF66118D3D9}"/>
                </a:ext>
              </a:extLst>
            </p:cNvPr>
            <p:cNvCxnSpPr>
              <a:cxnSpLocks/>
            </p:cNvCxnSpPr>
            <p:nvPr/>
          </p:nvCxnSpPr>
          <p:spPr>
            <a:xfrm>
              <a:off x="270263" y="4812012"/>
              <a:ext cx="11336519" cy="7571"/>
            </a:xfrm>
            <a:prstGeom prst="line">
              <a:avLst/>
            </a:prstGeom>
            <a:ln w="28575">
              <a:solidFill>
                <a:schemeClr val="accent1">
                  <a:lumMod val="40000"/>
                  <a:lumOff val="6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AAD807E-45CE-7817-67A2-A25876468B58}"/>
                </a:ext>
              </a:extLst>
            </p:cNvPr>
            <p:cNvCxnSpPr>
              <a:cxnSpLocks/>
            </p:cNvCxnSpPr>
            <p:nvPr/>
          </p:nvCxnSpPr>
          <p:spPr>
            <a:xfrm>
              <a:off x="270263" y="5399049"/>
              <a:ext cx="11336519" cy="7571"/>
            </a:xfrm>
            <a:prstGeom prst="line">
              <a:avLst/>
            </a:prstGeom>
            <a:ln w="28575">
              <a:solidFill>
                <a:schemeClr val="accent1">
                  <a:lumMod val="40000"/>
                  <a:lumOff val="6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CB17787-69A5-3AC9-F924-6AC414056A6A}"/>
                </a:ext>
              </a:extLst>
            </p:cNvPr>
            <p:cNvCxnSpPr>
              <a:cxnSpLocks/>
            </p:cNvCxnSpPr>
            <p:nvPr/>
          </p:nvCxnSpPr>
          <p:spPr>
            <a:xfrm>
              <a:off x="256139" y="6060551"/>
              <a:ext cx="11336519" cy="7571"/>
            </a:xfrm>
            <a:prstGeom prst="line">
              <a:avLst/>
            </a:prstGeom>
            <a:ln w="28575">
              <a:solidFill>
                <a:schemeClr val="accent1">
                  <a:lumMod val="40000"/>
                  <a:lumOff val="6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10" name="Graphic 109">
              <a:extLst>
                <a:ext uri="{FF2B5EF4-FFF2-40B4-BE49-F238E27FC236}">
                  <a16:creationId xmlns:a16="http://schemas.microsoft.com/office/drawing/2014/main" id="{5A409A5F-9EC7-D86C-A813-ED9CC88B29C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9696" y="4867979"/>
              <a:ext cx="488633" cy="488633"/>
            </a:xfrm>
            <a:prstGeom prst="rect">
              <a:avLst/>
            </a:prstGeom>
          </p:spPr>
        </p:pic>
        <p:pic>
          <p:nvPicPr>
            <p:cNvPr id="112" name="Graphic 111">
              <a:extLst>
                <a:ext uri="{FF2B5EF4-FFF2-40B4-BE49-F238E27FC236}">
                  <a16:creationId xmlns:a16="http://schemas.microsoft.com/office/drawing/2014/main" id="{19537DEF-1128-194F-13D0-7619E7309A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9696" y="5488464"/>
              <a:ext cx="488633" cy="488633"/>
            </a:xfrm>
            <a:prstGeom prst="rect">
              <a:avLst/>
            </a:prstGeom>
          </p:spPr>
        </p:pic>
        <p:pic>
          <p:nvPicPr>
            <p:cNvPr id="114" name="Graphic 113">
              <a:extLst>
                <a:ext uri="{FF2B5EF4-FFF2-40B4-BE49-F238E27FC236}">
                  <a16:creationId xmlns:a16="http://schemas.microsoft.com/office/drawing/2014/main" id="{AC4FA5D6-62F5-8B1D-DF7F-8AA8DB282BD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9696" y="4247539"/>
              <a:ext cx="488633" cy="488633"/>
            </a:xfrm>
            <a:prstGeom prst="rect">
              <a:avLst/>
            </a:prstGeom>
          </p:spPr>
        </p:pic>
        <p:pic>
          <p:nvPicPr>
            <p:cNvPr id="116" name="Graphic 115">
              <a:extLst>
                <a:ext uri="{FF2B5EF4-FFF2-40B4-BE49-F238E27FC236}">
                  <a16:creationId xmlns:a16="http://schemas.microsoft.com/office/drawing/2014/main" id="{86487F21-3B4C-F9E0-703E-BB3A6434E4A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82746" y="1280685"/>
              <a:ext cx="660483" cy="660483"/>
            </a:xfrm>
            <a:prstGeom prst="rect">
              <a:avLst/>
            </a:prstGeom>
          </p:spPr>
        </p:pic>
      </p:grpSp>
    </p:spTree>
    <p:extLst>
      <p:ext uri="{BB962C8B-B14F-4D97-AF65-F5344CB8AC3E}">
        <p14:creationId xmlns:p14="http://schemas.microsoft.com/office/powerpoint/2010/main" val="300909600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51BCA2F-1F06-4538-B63D-B320D9DD2A26}"/>
              </a:ext>
              <a:ext uri="{C183D7F6-B498-43B3-948B-1728B52AA6E4}">
                <adec:decorative xmlns:adec="http://schemas.microsoft.com/office/drawing/2017/decorative" val="1"/>
              </a:ext>
            </a:extLst>
          </p:cNvPr>
          <p:cNvSpPr/>
          <p:nvPr/>
        </p:nvSpPr>
        <p:spPr bwMode="auto">
          <a:xfrm>
            <a:off x="6096000" y="0"/>
            <a:ext cx="6096000"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A13D2F35-397D-433D-967B-E153FD8C520A}"/>
              </a:ext>
            </a:extLst>
          </p:cNvPr>
          <p:cNvSpPr>
            <a:spLocks noGrp="1"/>
          </p:cNvSpPr>
          <p:nvPr>
            <p:ph type="title"/>
          </p:nvPr>
        </p:nvSpPr>
        <p:spPr>
          <a:xfrm>
            <a:off x="588263" y="457199"/>
            <a:ext cx="4844518" cy="1231106"/>
          </a:xfrm>
        </p:spPr>
        <p:txBody>
          <a:bodyPr/>
          <a:lstStyle/>
          <a:p>
            <a:r>
              <a:rPr lang="en-US" sz="4000"/>
              <a:t>Azure Virtual Desktop architecture</a:t>
            </a:r>
          </a:p>
        </p:txBody>
      </p:sp>
      <p:sp>
        <p:nvSpPr>
          <p:cNvPr id="6" name="Text Placeholder 5">
            <a:extLst>
              <a:ext uri="{FF2B5EF4-FFF2-40B4-BE49-F238E27FC236}">
                <a16:creationId xmlns:a16="http://schemas.microsoft.com/office/drawing/2014/main" id="{90908DF1-25E0-4BF4-A688-AE5CD9CF6541}"/>
              </a:ext>
            </a:extLst>
          </p:cNvPr>
          <p:cNvSpPr>
            <a:spLocks noGrp="1"/>
          </p:cNvSpPr>
          <p:nvPr>
            <p:ph type="body" sz="quarter" idx="10"/>
          </p:nvPr>
        </p:nvSpPr>
        <p:spPr>
          <a:xfrm>
            <a:off x="586390" y="2227633"/>
            <a:ext cx="4097019" cy="2308324"/>
          </a:xfrm>
        </p:spPr>
        <p:txBody>
          <a:bodyPr/>
          <a:lstStyle/>
          <a:p>
            <a:pPr>
              <a:spcBef>
                <a:spcPts val="1200"/>
              </a:spcBef>
              <a:spcAft>
                <a:spcPts val="600"/>
              </a:spcAft>
            </a:pPr>
            <a:r>
              <a:rPr lang="en-US" sz="2000"/>
              <a:t>Provide your employees full desktop and access to remote apps</a:t>
            </a:r>
          </a:p>
          <a:p>
            <a:pPr>
              <a:spcBef>
                <a:spcPts val="1200"/>
              </a:spcBef>
              <a:spcAft>
                <a:spcPts val="600"/>
              </a:spcAft>
            </a:pPr>
            <a:r>
              <a:rPr lang="en-US" sz="2000"/>
              <a:t>Connect from virtually any device of </a:t>
            </a:r>
            <a:br>
              <a:rPr lang="en-US" sz="2000"/>
            </a:br>
            <a:r>
              <a:rPr lang="en-US" sz="2000"/>
              <a:t>your choice</a:t>
            </a:r>
          </a:p>
          <a:p>
            <a:pPr>
              <a:spcBef>
                <a:spcPts val="1200"/>
              </a:spcBef>
              <a:spcAft>
                <a:spcPts val="600"/>
              </a:spcAft>
            </a:pPr>
            <a:r>
              <a:rPr lang="en-US" sz="2000"/>
              <a:t>Focus on right policies and controls rather than managing infrastructure</a:t>
            </a:r>
          </a:p>
        </p:txBody>
      </p:sp>
      <p:grpSp>
        <p:nvGrpSpPr>
          <p:cNvPr id="9" name="Group 8">
            <a:extLst>
              <a:ext uri="{FF2B5EF4-FFF2-40B4-BE49-F238E27FC236}">
                <a16:creationId xmlns:a16="http://schemas.microsoft.com/office/drawing/2014/main" id="{164F0A77-EA27-4369-9137-CDC3DA0DB78E}"/>
              </a:ext>
              <a:ext uri="{C183D7F6-B498-43B3-948B-1728B52AA6E4}">
                <adec:decorative xmlns:adec="http://schemas.microsoft.com/office/drawing/2017/decorative" val="1"/>
              </a:ext>
            </a:extLst>
          </p:cNvPr>
          <p:cNvGrpSpPr/>
          <p:nvPr/>
        </p:nvGrpSpPr>
        <p:grpSpPr>
          <a:xfrm>
            <a:off x="6422594" y="173337"/>
            <a:ext cx="5503317" cy="6544634"/>
            <a:chOff x="6422594" y="201912"/>
            <a:chExt cx="5503317" cy="6544634"/>
          </a:xfrm>
        </p:grpSpPr>
        <p:sp>
          <p:nvSpPr>
            <p:cNvPr id="54" name="Rectangle 53">
              <a:extLst>
                <a:ext uri="{FF2B5EF4-FFF2-40B4-BE49-F238E27FC236}">
                  <a16:creationId xmlns:a16="http://schemas.microsoft.com/office/drawing/2014/main" id="{3FB3E6A6-E96E-4464-8312-A76D2AF4BEB2}"/>
                </a:ext>
                <a:ext uri="{C183D7F6-B498-43B3-948B-1728B52AA6E4}">
                  <adec:decorative xmlns:adec="http://schemas.microsoft.com/office/drawing/2017/decorative" val="1"/>
                </a:ext>
              </a:extLst>
            </p:cNvPr>
            <p:cNvSpPr/>
            <p:nvPr/>
          </p:nvSpPr>
          <p:spPr bwMode="auto">
            <a:xfrm>
              <a:off x="6422595" y="1406932"/>
              <a:ext cx="4396528" cy="1934614"/>
            </a:xfrm>
            <a:prstGeom prst="rect">
              <a:avLst/>
            </a:prstGeom>
            <a:noFill/>
            <a:ln w="6350" cap="rnd">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8E5A9765-F745-47F5-89A3-EDDE87F59840}"/>
                </a:ext>
                <a:ext uri="{C183D7F6-B498-43B3-948B-1728B52AA6E4}">
                  <adec:decorative xmlns:adec="http://schemas.microsoft.com/office/drawing/2017/decorative" val="1"/>
                </a:ext>
              </a:extLst>
            </p:cNvPr>
            <p:cNvSpPr/>
            <p:nvPr/>
          </p:nvSpPr>
          <p:spPr bwMode="auto">
            <a:xfrm>
              <a:off x="6422594" y="3660564"/>
              <a:ext cx="4396531" cy="1982471"/>
            </a:xfrm>
            <a:prstGeom prst="rect">
              <a:avLst/>
            </a:prstGeom>
            <a:noFill/>
            <a:ln w="6350" cap="rnd">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9" name="Picture 58">
              <a:extLst>
                <a:ext uri="{FF2B5EF4-FFF2-40B4-BE49-F238E27FC236}">
                  <a16:creationId xmlns:a16="http://schemas.microsoft.com/office/drawing/2014/main" id="{2605F61C-10C1-446A-89ED-CDCBE6FB3345}"/>
                </a:ext>
                <a:ext uri="{C183D7F6-B498-43B3-948B-1728B52AA6E4}">
                  <adec:decorative xmlns:adec="http://schemas.microsoft.com/office/drawing/2017/decorative" val="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628814" y="4844418"/>
              <a:ext cx="552312" cy="387587"/>
            </a:xfrm>
            <a:prstGeom prst="rect">
              <a:avLst/>
            </a:prstGeom>
          </p:spPr>
        </p:pic>
        <p:pic>
          <p:nvPicPr>
            <p:cNvPr id="60" name="Picture 59">
              <a:extLst>
                <a:ext uri="{FF2B5EF4-FFF2-40B4-BE49-F238E27FC236}">
                  <a16:creationId xmlns:a16="http://schemas.microsoft.com/office/drawing/2014/main" id="{AE24ED0E-CBB9-41D8-8436-0955595E297A}"/>
                </a:ext>
                <a:ext uri="{C183D7F6-B498-43B3-948B-1728B52AA6E4}">
                  <adec:decorative xmlns:adec="http://schemas.microsoft.com/office/drawing/2017/decorative" val="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332403" y="4847063"/>
              <a:ext cx="489336" cy="382294"/>
            </a:xfrm>
            <a:prstGeom prst="rect">
              <a:avLst/>
            </a:prstGeom>
          </p:spPr>
        </p:pic>
        <p:pic>
          <p:nvPicPr>
            <p:cNvPr id="61" name="Picture 60">
              <a:extLst>
                <a:ext uri="{FF2B5EF4-FFF2-40B4-BE49-F238E27FC236}">
                  <a16:creationId xmlns:a16="http://schemas.microsoft.com/office/drawing/2014/main" id="{AB674A83-4FDE-4BAC-86F2-EE5F0585C3A5}"/>
                </a:ext>
                <a:ext uri="{C183D7F6-B498-43B3-948B-1728B52AA6E4}">
                  <adec:decorative xmlns:adec="http://schemas.microsoft.com/office/drawing/2017/decorative" val="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675365" y="3969918"/>
              <a:ext cx="496113" cy="387588"/>
            </a:xfrm>
            <a:prstGeom prst="rect">
              <a:avLst/>
            </a:prstGeom>
          </p:spPr>
        </p:pic>
        <p:sp>
          <p:nvSpPr>
            <p:cNvPr id="62" name="Text Placeholder 2">
              <a:extLst>
                <a:ext uri="{FF2B5EF4-FFF2-40B4-BE49-F238E27FC236}">
                  <a16:creationId xmlns:a16="http://schemas.microsoft.com/office/drawing/2014/main" id="{41B8E649-A7C3-4233-9F3A-C8F533D0F342}"/>
                </a:ext>
              </a:extLst>
            </p:cNvPr>
            <p:cNvSpPr txBox="1">
              <a:spLocks/>
            </p:cNvSpPr>
            <p:nvPr/>
          </p:nvSpPr>
          <p:spPr>
            <a:xfrm>
              <a:off x="7863966" y="5275636"/>
              <a:ext cx="1426210" cy="307777"/>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1922"/>
                </a:spcBef>
                <a:spcAft>
                  <a:spcPts val="0"/>
                </a:spcAft>
                <a:buClrTx/>
                <a:buSzPct val="90000"/>
                <a:buFont typeface="Arial" pitchFamily="34" charset="0"/>
                <a:buNone/>
                <a:tabLst/>
                <a:defRPr/>
              </a:pPr>
              <a:r>
                <a:rPr kumimoji="0" lang="en-US" sz="10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rPr>
                <a:t>Windows 11 Enterprise multi-session</a:t>
              </a:r>
            </a:p>
          </p:txBody>
        </p:sp>
        <p:sp>
          <p:nvSpPr>
            <p:cNvPr id="63" name="Text Placeholder 2">
              <a:extLst>
                <a:ext uri="{FF2B5EF4-FFF2-40B4-BE49-F238E27FC236}">
                  <a16:creationId xmlns:a16="http://schemas.microsoft.com/office/drawing/2014/main" id="{1BC2F4E6-9E71-41BF-9A87-FEB26618B22C}"/>
                </a:ext>
              </a:extLst>
            </p:cNvPr>
            <p:cNvSpPr txBox="1">
              <a:spLocks/>
            </p:cNvSpPr>
            <p:nvPr/>
          </p:nvSpPr>
          <p:spPr>
            <a:xfrm>
              <a:off x="9349626" y="4406325"/>
              <a:ext cx="1147588" cy="307777"/>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1922"/>
                </a:spcBef>
                <a:spcAft>
                  <a:spcPts val="0"/>
                </a:spcAft>
                <a:buClrTx/>
                <a:buSzPct val="90000"/>
                <a:buFont typeface="Arial" pitchFamily="34" charset="0"/>
                <a:buNone/>
                <a:tabLst/>
                <a:defRPr/>
              </a:pPr>
              <a:r>
                <a:rPr kumimoji="0" lang="en-US" sz="10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rPr>
                <a:t>Windows Server 2012 R2 and up</a:t>
              </a:r>
            </a:p>
          </p:txBody>
        </p:sp>
        <p:sp>
          <p:nvSpPr>
            <p:cNvPr id="64" name="Text Placeholder 2">
              <a:extLst>
                <a:ext uri="{FF2B5EF4-FFF2-40B4-BE49-F238E27FC236}">
                  <a16:creationId xmlns:a16="http://schemas.microsoft.com/office/drawing/2014/main" id="{3F6F6411-7568-4EAD-A6A4-45F0E92DDE14}"/>
                </a:ext>
              </a:extLst>
            </p:cNvPr>
            <p:cNvSpPr txBox="1">
              <a:spLocks/>
            </p:cNvSpPr>
            <p:nvPr/>
          </p:nvSpPr>
          <p:spPr>
            <a:xfrm>
              <a:off x="9435323" y="5275636"/>
              <a:ext cx="939293" cy="153888"/>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1922"/>
                </a:spcBef>
                <a:spcAft>
                  <a:spcPts val="0"/>
                </a:spcAft>
                <a:buClrTx/>
                <a:buSzPct val="90000"/>
                <a:buFont typeface="Arial" pitchFamily="34" charset="0"/>
                <a:buNone/>
                <a:tabLst/>
                <a:defRPr/>
              </a:pPr>
              <a:r>
                <a:rPr kumimoji="0" lang="en-US" sz="10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rPr>
                <a:t>RemoteApp</a:t>
              </a:r>
            </a:p>
          </p:txBody>
        </p:sp>
        <p:pic>
          <p:nvPicPr>
            <p:cNvPr id="65" name="Picture 64">
              <a:extLst>
                <a:ext uri="{FF2B5EF4-FFF2-40B4-BE49-F238E27FC236}">
                  <a16:creationId xmlns:a16="http://schemas.microsoft.com/office/drawing/2014/main" id="{AB1D1CB7-3F8D-4CE6-B7A8-D6BE417F0560}"/>
                </a:ext>
                <a:ext uri="{C183D7F6-B498-43B3-948B-1728B52AA6E4}">
                  <adec:decorative xmlns:adec="http://schemas.microsoft.com/office/drawing/2017/decorative" val="1"/>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335415" y="3969382"/>
              <a:ext cx="489336" cy="382294"/>
            </a:xfrm>
            <a:prstGeom prst="rect">
              <a:avLst/>
            </a:prstGeom>
          </p:spPr>
        </p:pic>
        <p:pic>
          <p:nvPicPr>
            <p:cNvPr id="67" name="Picture 66">
              <a:extLst>
                <a:ext uri="{FF2B5EF4-FFF2-40B4-BE49-F238E27FC236}">
                  <a16:creationId xmlns:a16="http://schemas.microsoft.com/office/drawing/2014/main" id="{6898CB23-90D0-4D24-ADDA-250A018805A5}"/>
                </a:ext>
                <a:ext uri="{C183D7F6-B498-43B3-948B-1728B52AA6E4}">
                  <adec:decorative xmlns:adec="http://schemas.microsoft.com/office/drawing/2017/decorative" val="1"/>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7258209" y="3964391"/>
              <a:ext cx="489336" cy="382294"/>
            </a:xfrm>
            <a:prstGeom prst="rect">
              <a:avLst/>
            </a:prstGeom>
          </p:spPr>
        </p:pic>
        <p:sp>
          <p:nvSpPr>
            <p:cNvPr id="68" name="Text Placeholder 2">
              <a:extLst>
                <a:ext uri="{FF2B5EF4-FFF2-40B4-BE49-F238E27FC236}">
                  <a16:creationId xmlns:a16="http://schemas.microsoft.com/office/drawing/2014/main" id="{24D67A91-D742-4B3E-A575-DF2585F26E84}"/>
                </a:ext>
              </a:extLst>
            </p:cNvPr>
            <p:cNvSpPr txBox="1">
              <a:spLocks/>
            </p:cNvSpPr>
            <p:nvPr/>
          </p:nvSpPr>
          <p:spPr>
            <a:xfrm>
              <a:off x="7055681" y="4406325"/>
              <a:ext cx="939293" cy="307777"/>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1922"/>
                </a:spcBef>
                <a:spcAft>
                  <a:spcPts val="0"/>
                </a:spcAft>
                <a:buClrTx/>
                <a:buSzPct val="90000"/>
                <a:buFont typeface="Arial" pitchFamily="34" charset="0"/>
                <a:buNone/>
                <a:tabLst/>
                <a:defRPr/>
              </a:pPr>
              <a:r>
                <a:rPr kumimoji="0" lang="en-US" sz="10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rPr>
                <a:t>Windows 7 Enterprise</a:t>
              </a:r>
            </a:p>
          </p:txBody>
        </p:sp>
        <p:sp>
          <p:nvSpPr>
            <p:cNvPr id="69" name="Text Placeholder 2">
              <a:extLst>
                <a:ext uri="{FF2B5EF4-FFF2-40B4-BE49-F238E27FC236}">
                  <a16:creationId xmlns:a16="http://schemas.microsoft.com/office/drawing/2014/main" id="{D3BB6AB9-8023-4582-8DAA-8405305B860E}"/>
                </a:ext>
              </a:extLst>
            </p:cNvPr>
            <p:cNvSpPr txBox="1">
              <a:spLocks/>
            </p:cNvSpPr>
            <p:nvPr/>
          </p:nvSpPr>
          <p:spPr>
            <a:xfrm>
              <a:off x="8110437" y="4406325"/>
              <a:ext cx="939293" cy="307777"/>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1922"/>
                </a:spcBef>
                <a:spcAft>
                  <a:spcPts val="0"/>
                </a:spcAft>
                <a:buClrTx/>
                <a:buSzPct val="90000"/>
                <a:buFont typeface="Arial" pitchFamily="34" charset="0"/>
                <a:buNone/>
                <a:tabLst/>
                <a:defRPr/>
              </a:pPr>
              <a:r>
                <a:rPr kumimoji="0" lang="en-US" sz="10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rPr>
                <a:t>Windows 11 Enterprise</a:t>
              </a:r>
            </a:p>
          </p:txBody>
        </p:sp>
        <p:sp>
          <p:nvSpPr>
            <p:cNvPr id="70" name="Rectangle 69">
              <a:extLst>
                <a:ext uri="{FF2B5EF4-FFF2-40B4-BE49-F238E27FC236}">
                  <a16:creationId xmlns:a16="http://schemas.microsoft.com/office/drawing/2014/main" id="{F793D0B1-6523-4844-8ECE-65DD65728DD6}"/>
                </a:ext>
                <a:ext uri="{C183D7F6-B498-43B3-948B-1728B52AA6E4}">
                  <adec:decorative xmlns:adec="http://schemas.microsoft.com/office/drawing/2017/decorative" val="1"/>
                </a:ext>
              </a:extLst>
            </p:cNvPr>
            <p:cNvSpPr/>
            <p:nvPr/>
          </p:nvSpPr>
          <p:spPr bwMode="auto">
            <a:xfrm>
              <a:off x="6435118" y="5960633"/>
              <a:ext cx="4371673" cy="785913"/>
            </a:xfrm>
            <a:prstGeom prst="rect">
              <a:avLst/>
            </a:prstGeom>
            <a:noFill/>
            <a:ln w="6350" cap="rnd">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71" name="Straight Arrow Connector 70">
              <a:extLst>
                <a:ext uri="{FF2B5EF4-FFF2-40B4-BE49-F238E27FC236}">
                  <a16:creationId xmlns:a16="http://schemas.microsoft.com/office/drawing/2014/main" id="{F046A0DE-A072-4FA1-945C-A488C6B0263D}"/>
                </a:ext>
                <a:ext uri="{C183D7F6-B498-43B3-948B-1728B52AA6E4}">
                  <adec:decorative xmlns:adec="http://schemas.microsoft.com/office/drawing/2017/decorative" val="1"/>
                </a:ext>
              </a:extLst>
            </p:cNvPr>
            <p:cNvCxnSpPr>
              <a:cxnSpLocks/>
            </p:cNvCxnSpPr>
            <p:nvPr/>
          </p:nvCxnSpPr>
          <p:spPr>
            <a:xfrm>
              <a:off x="8620860" y="5661711"/>
              <a:ext cx="95" cy="317598"/>
            </a:xfrm>
            <a:prstGeom prst="straightConnector1">
              <a:avLst/>
            </a:prstGeom>
            <a:ln w="12700" cap="rnd">
              <a:solidFill>
                <a:srgbClr val="181818"/>
              </a:solidFill>
              <a:prstDash val="sysDot"/>
              <a:headEnd type="none"/>
              <a:tailEnd type="none" w="lg" len="med"/>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4B7050EA-18B7-446F-86A3-C11B3A6A2699}"/>
                </a:ext>
                <a:ext uri="{C183D7F6-B498-43B3-948B-1728B52AA6E4}">
                  <adec:decorative xmlns:adec="http://schemas.microsoft.com/office/drawing/2017/decorative" val="1"/>
                </a:ext>
              </a:extLst>
            </p:cNvPr>
            <p:cNvGrpSpPr/>
            <p:nvPr/>
          </p:nvGrpSpPr>
          <p:grpSpPr>
            <a:xfrm>
              <a:off x="6756357" y="6083246"/>
              <a:ext cx="871403" cy="615966"/>
              <a:chOff x="7843677" y="5788731"/>
              <a:chExt cx="888876" cy="628318"/>
            </a:xfrm>
          </p:grpSpPr>
          <p:pic>
            <p:nvPicPr>
              <p:cNvPr id="73" name="Picture 72">
                <a:extLst>
                  <a:ext uri="{FF2B5EF4-FFF2-40B4-BE49-F238E27FC236}">
                    <a16:creationId xmlns:a16="http://schemas.microsoft.com/office/drawing/2014/main" id="{D6A376EC-3EAC-4C5F-A3E6-1D4A158487C6}"/>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8101882" y="5788731"/>
                <a:ext cx="403875" cy="366783"/>
              </a:xfrm>
              <a:prstGeom prst="rect">
                <a:avLst/>
              </a:prstGeom>
            </p:spPr>
          </p:pic>
          <p:sp>
            <p:nvSpPr>
              <p:cNvPr id="74" name="Text Placeholder 2">
                <a:extLst>
                  <a:ext uri="{FF2B5EF4-FFF2-40B4-BE49-F238E27FC236}">
                    <a16:creationId xmlns:a16="http://schemas.microsoft.com/office/drawing/2014/main" id="{D6F13EB2-5517-42B8-8D24-F6E8E6881ABF}"/>
                  </a:ext>
                </a:extLst>
              </p:cNvPr>
              <p:cNvSpPr txBox="1">
                <a:spLocks/>
              </p:cNvSpPr>
              <p:nvPr/>
            </p:nvSpPr>
            <p:spPr>
              <a:xfrm>
                <a:off x="7843677" y="6228680"/>
                <a:ext cx="888876" cy="188369"/>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1922"/>
                  </a:spcBef>
                  <a:spcAft>
                    <a:spcPts val="0"/>
                  </a:spcAft>
                  <a:buClrTx/>
                  <a:buSzPct val="90000"/>
                  <a:buFont typeface="Arial" pitchFamily="34" charset="0"/>
                  <a:buNone/>
                  <a:tabLst/>
                  <a:defRPr/>
                </a:pPr>
                <a:r>
                  <a:rPr kumimoji="0" lang="en-US" sz="12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rPr>
                  <a:t>Compute</a:t>
                </a:r>
              </a:p>
            </p:txBody>
          </p:sp>
        </p:grpSp>
        <p:grpSp>
          <p:nvGrpSpPr>
            <p:cNvPr id="75" name="Group 74">
              <a:extLst>
                <a:ext uri="{FF2B5EF4-FFF2-40B4-BE49-F238E27FC236}">
                  <a16:creationId xmlns:a16="http://schemas.microsoft.com/office/drawing/2014/main" id="{B5691F1B-DD2E-49E2-9806-AF95FE4633AD}"/>
                </a:ext>
                <a:ext uri="{C183D7F6-B498-43B3-948B-1728B52AA6E4}">
                  <adec:decorative xmlns:adec="http://schemas.microsoft.com/office/drawing/2017/decorative" val="1"/>
                </a:ext>
              </a:extLst>
            </p:cNvPr>
            <p:cNvGrpSpPr/>
            <p:nvPr/>
          </p:nvGrpSpPr>
          <p:grpSpPr>
            <a:xfrm>
              <a:off x="8185254" y="6088283"/>
              <a:ext cx="871403" cy="610928"/>
              <a:chOff x="9112230" y="5793870"/>
              <a:chExt cx="888876" cy="623179"/>
            </a:xfrm>
          </p:grpSpPr>
          <p:pic>
            <p:nvPicPr>
              <p:cNvPr id="76" name="Picture 75">
                <a:extLst>
                  <a:ext uri="{FF2B5EF4-FFF2-40B4-BE49-F238E27FC236}">
                    <a16:creationId xmlns:a16="http://schemas.microsoft.com/office/drawing/2014/main" id="{F40FCB51-B348-4C38-8A29-3FFFF92A5CC9}"/>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9385527" y="5793870"/>
                <a:ext cx="334350" cy="361644"/>
              </a:xfrm>
              <a:prstGeom prst="rect">
                <a:avLst/>
              </a:prstGeom>
            </p:spPr>
          </p:pic>
          <p:sp>
            <p:nvSpPr>
              <p:cNvPr id="77" name="Text Placeholder 2">
                <a:extLst>
                  <a:ext uri="{FF2B5EF4-FFF2-40B4-BE49-F238E27FC236}">
                    <a16:creationId xmlns:a16="http://schemas.microsoft.com/office/drawing/2014/main" id="{A3F2F547-F01A-4B4F-8747-D3535D812698}"/>
                  </a:ext>
                </a:extLst>
              </p:cNvPr>
              <p:cNvSpPr txBox="1">
                <a:spLocks/>
              </p:cNvSpPr>
              <p:nvPr/>
            </p:nvSpPr>
            <p:spPr>
              <a:xfrm>
                <a:off x="9112230" y="6228680"/>
                <a:ext cx="888876" cy="188369"/>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1922"/>
                  </a:spcBef>
                  <a:spcAft>
                    <a:spcPts val="0"/>
                  </a:spcAft>
                  <a:buClrTx/>
                  <a:buSzPct val="90000"/>
                  <a:buFont typeface="Arial" pitchFamily="34" charset="0"/>
                  <a:buNone/>
                  <a:tabLst/>
                  <a:defRPr/>
                </a:pPr>
                <a:r>
                  <a:rPr kumimoji="0" lang="en-US" sz="12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rPr>
                  <a:t>Storage</a:t>
                </a:r>
              </a:p>
            </p:txBody>
          </p:sp>
        </p:grpSp>
        <p:grpSp>
          <p:nvGrpSpPr>
            <p:cNvPr id="78" name="Group 77">
              <a:extLst>
                <a:ext uri="{FF2B5EF4-FFF2-40B4-BE49-F238E27FC236}">
                  <a16:creationId xmlns:a16="http://schemas.microsoft.com/office/drawing/2014/main" id="{620D4029-EF2F-425D-9BBC-4C1224A4BBAE}"/>
                </a:ext>
                <a:ext uri="{C183D7F6-B498-43B3-948B-1728B52AA6E4}">
                  <adec:decorative xmlns:adec="http://schemas.microsoft.com/office/drawing/2017/decorative" val="1"/>
                </a:ext>
              </a:extLst>
            </p:cNvPr>
            <p:cNvGrpSpPr/>
            <p:nvPr/>
          </p:nvGrpSpPr>
          <p:grpSpPr>
            <a:xfrm>
              <a:off x="9614150" y="6083246"/>
              <a:ext cx="871403" cy="615965"/>
              <a:chOff x="10380783" y="5788732"/>
              <a:chExt cx="888876" cy="628317"/>
            </a:xfrm>
          </p:grpSpPr>
          <p:pic>
            <p:nvPicPr>
              <p:cNvPr id="79" name="Picture 78">
                <a:extLst>
                  <a:ext uri="{FF2B5EF4-FFF2-40B4-BE49-F238E27FC236}">
                    <a16:creationId xmlns:a16="http://schemas.microsoft.com/office/drawing/2014/main" id="{816E794D-67A8-405D-A9D4-D7B278B9C84A}"/>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10599648" y="5788732"/>
                <a:ext cx="422147" cy="366783"/>
              </a:xfrm>
              <a:prstGeom prst="rect">
                <a:avLst/>
              </a:prstGeom>
            </p:spPr>
          </p:pic>
          <p:sp>
            <p:nvSpPr>
              <p:cNvPr id="80" name="Text Placeholder 2">
                <a:extLst>
                  <a:ext uri="{FF2B5EF4-FFF2-40B4-BE49-F238E27FC236}">
                    <a16:creationId xmlns:a16="http://schemas.microsoft.com/office/drawing/2014/main" id="{60ED7B2E-3D07-40F3-9E9E-565DF42D13D4}"/>
                  </a:ext>
                </a:extLst>
              </p:cNvPr>
              <p:cNvSpPr txBox="1">
                <a:spLocks/>
              </p:cNvSpPr>
              <p:nvPr/>
            </p:nvSpPr>
            <p:spPr>
              <a:xfrm>
                <a:off x="10380783" y="6228680"/>
                <a:ext cx="888876" cy="188369"/>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1922"/>
                  </a:spcBef>
                  <a:spcAft>
                    <a:spcPts val="0"/>
                  </a:spcAft>
                  <a:buClrTx/>
                  <a:buSzPct val="90000"/>
                  <a:buFont typeface="Arial" pitchFamily="34" charset="0"/>
                  <a:buNone/>
                  <a:tabLst/>
                  <a:defRPr/>
                </a:pPr>
                <a:r>
                  <a:rPr kumimoji="0" lang="en-US" sz="12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rPr>
                  <a:t>Networking</a:t>
                </a:r>
              </a:p>
            </p:txBody>
          </p:sp>
        </p:grpSp>
        <p:sp>
          <p:nvSpPr>
            <p:cNvPr id="81" name="TextBox 80">
              <a:extLst>
                <a:ext uri="{FF2B5EF4-FFF2-40B4-BE49-F238E27FC236}">
                  <a16:creationId xmlns:a16="http://schemas.microsoft.com/office/drawing/2014/main" id="{3BF3ED1A-6972-4DC3-B782-EE3B4E25896D}"/>
                </a:ext>
              </a:extLst>
            </p:cNvPr>
            <p:cNvSpPr txBox="1"/>
            <p:nvPr/>
          </p:nvSpPr>
          <p:spPr>
            <a:xfrm>
              <a:off x="6460871" y="5793933"/>
              <a:ext cx="1723807" cy="253450"/>
            </a:xfrm>
            <a:prstGeom prst="rect">
              <a:avLst/>
            </a:prstGeom>
            <a:solidFill>
              <a:srgbClr val="F2F2F2"/>
            </a:solidFill>
          </p:spPr>
          <p:txBody>
            <a:bodyPr wrap="square" lIns="89642" tIns="44821" rIns="89642" bIns="44821"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176" b="0" i="0" u="none" strike="noStrike" kern="1200" cap="none" spc="0" normalizeH="0" baseline="0" noProof="0">
                  <a:ln>
                    <a:noFill/>
                  </a:ln>
                  <a:solidFill>
                    <a:srgbClr val="282828"/>
                  </a:solidFill>
                  <a:effectLst/>
                  <a:uLnTx/>
                  <a:uFillTx/>
                  <a:latin typeface="Segoe UI"/>
                  <a:ea typeface="+mn-ea"/>
                  <a:cs typeface="+mn-cs"/>
                </a:rPr>
                <a:t>Managed by Microsoft </a:t>
              </a:r>
            </a:p>
          </p:txBody>
        </p:sp>
        <p:sp>
          <p:nvSpPr>
            <p:cNvPr id="82" name="TextBox 81">
              <a:extLst>
                <a:ext uri="{FF2B5EF4-FFF2-40B4-BE49-F238E27FC236}">
                  <a16:creationId xmlns:a16="http://schemas.microsoft.com/office/drawing/2014/main" id="{8EDAC8FE-2F8A-4AA3-9DFA-0C1753FC2939}"/>
                </a:ext>
              </a:extLst>
            </p:cNvPr>
            <p:cNvSpPr txBox="1"/>
            <p:nvPr/>
          </p:nvSpPr>
          <p:spPr>
            <a:xfrm>
              <a:off x="6492245" y="3571806"/>
              <a:ext cx="2124823" cy="211458"/>
            </a:xfrm>
            <a:prstGeom prst="rect">
              <a:avLst/>
            </a:prstGeom>
            <a:solidFill>
              <a:srgbClr val="F2F2F2"/>
            </a:solidFill>
          </p:spPr>
          <p:txBody>
            <a:bodyPr wrap="square" lIns="0" tIns="0" rIns="0" bIns="44821" rtlCol="0" anchor="ctr">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82828"/>
                  </a:solidFill>
                  <a:effectLst/>
                  <a:uLnTx/>
                  <a:uFillTx/>
                  <a:latin typeface="Segoe UI"/>
                  <a:ea typeface="+mn-ea"/>
                  <a:cs typeface="+mn-cs"/>
                </a:rPr>
                <a:t>Your subscription—your control</a:t>
              </a:r>
            </a:p>
          </p:txBody>
        </p:sp>
        <p:pic>
          <p:nvPicPr>
            <p:cNvPr id="83" name="Picture 82">
              <a:extLst>
                <a:ext uri="{FF2B5EF4-FFF2-40B4-BE49-F238E27FC236}">
                  <a16:creationId xmlns:a16="http://schemas.microsoft.com/office/drawing/2014/main" id="{72FEDE35-321D-463E-8D07-844AA4CF9B65}"/>
                </a:ext>
                <a:ext uri="{C183D7F6-B498-43B3-948B-1728B52AA6E4}">
                  <adec:decorative xmlns:adec="http://schemas.microsoft.com/office/drawing/2017/decorative" val="1"/>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7124646" y="1758852"/>
              <a:ext cx="378231" cy="378231"/>
            </a:xfrm>
            <a:prstGeom prst="rect">
              <a:avLst/>
            </a:prstGeom>
          </p:spPr>
        </p:pic>
        <p:pic>
          <p:nvPicPr>
            <p:cNvPr id="84" name="Picture 83">
              <a:extLst>
                <a:ext uri="{FF2B5EF4-FFF2-40B4-BE49-F238E27FC236}">
                  <a16:creationId xmlns:a16="http://schemas.microsoft.com/office/drawing/2014/main" id="{383F6DBF-7170-4252-BC93-68D3BC8A9A29}"/>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8341406" y="1758851"/>
              <a:ext cx="378231" cy="378231"/>
            </a:xfrm>
            <a:prstGeom prst="rect">
              <a:avLst/>
            </a:prstGeom>
          </p:spPr>
        </p:pic>
        <p:pic>
          <p:nvPicPr>
            <p:cNvPr id="86" name="Picture 85">
              <a:extLst>
                <a:ext uri="{FF2B5EF4-FFF2-40B4-BE49-F238E27FC236}">
                  <a16:creationId xmlns:a16="http://schemas.microsoft.com/office/drawing/2014/main" id="{EA1DECEC-A23E-4A28-B0EE-D6A1128FA621}"/>
                </a:ext>
                <a:ext uri="{C183D7F6-B498-43B3-948B-1728B52AA6E4}">
                  <adec:decorative xmlns:adec="http://schemas.microsoft.com/office/drawing/2017/decorative" val="1"/>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9648251" y="1758849"/>
              <a:ext cx="378232" cy="378232"/>
            </a:xfrm>
            <a:prstGeom prst="rect">
              <a:avLst/>
            </a:prstGeom>
          </p:spPr>
        </p:pic>
        <p:pic>
          <p:nvPicPr>
            <p:cNvPr id="87" name="Picture 86">
              <a:extLst>
                <a:ext uri="{FF2B5EF4-FFF2-40B4-BE49-F238E27FC236}">
                  <a16:creationId xmlns:a16="http://schemas.microsoft.com/office/drawing/2014/main" id="{8E578730-7F2D-4583-863F-109D60C4EC20}"/>
                </a:ext>
                <a:ext uri="{C183D7F6-B498-43B3-948B-1728B52AA6E4}">
                  <adec:decorative xmlns:adec="http://schemas.microsoft.com/office/drawing/2017/decorative" val="1"/>
                </a:ext>
              </a:extLst>
            </p:cNvPr>
            <p:cNvPicPr>
              <a:picLocks noChangeAspect="1"/>
            </p:cNvPicPr>
            <p:nvPr/>
          </p:nvPicPr>
          <p:blipFill>
            <a:blip r:embed="rId14">
              <a:clrChange>
                <a:clrFrom>
                  <a:srgbClr val="FFFFFF"/>
                </a:clrFrom>
                <a:clrTo>
                  <a:srgbClr val="FFFFFF">
                    <a:alpha val="0"/>
                  </a:srgbClr>
                </a:clrTo>
              </a:clrChange>
            </a:blip>
            <a:stretch>
              <a:fillRect/>
            </a:stretch>
          </p:blipFill>
          <p:spPr>
            <a:xfrm>
              <a:off x="7149862" y="2594329"/>
              <a:ext cx="327800" cy="378231"/>
            </a:xfrm>
            <a:prstGeom prst="rect">
              <a:avLst/>
            </a:prstGeom>
          </p:spPr>
        </p:pic>
        <p:pic>
          <p:nvPicPr>
            <p:cNvPr id="88" name="Picture 87">
              <a:extLst>
                <a:ext uri="{FF2B5EF4-FFF2-40B4-BE49-F238E27FC236}">
                  <a16:creationId xmlns:a16="http://schemas.microsoft.com/office/drawing/2014/main" id="{DE84B46C-8879-491E-A2B9-5FB4FEE466E2}"/>
                </a:ext>
                <a:ext uri="{C183D7F6-B498-43B3-948B-1728B52AA6E4}">
                  <adec:decorative xmlns:adec="http://schemas.microsoft.com/office/drawing/2017/decorative" val="1"/>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8382138" y="2594329"/>
              <a:ext cx="296766" cy="378231"/>
            </a:xfrm>
            <a:prstGeom prst="rect">
              <a:avLst/>
            </a:prstGeom>
          </p:spPr>
        </p:pic>
        <p:pic>
          <p:nvPicPr>
            <p:cNvPr id="89" name="Picture 88">
              <a:extLst>
                <a:ext uri="{FF2B5EF4-FFF2-40B4-BE49-F238E27FC236}">
                  <a16:creationId xmlns:a16="http://schemas.microsoft.com/office/drawing/2014/main" id="{00224985-80B5-42C7-B505-073ABB759D8E}"/>
                </a:ext>
                <a:ext uri="{C183D7F6-B498-43B3-948B-1728B52AA6E4}">
                  <adec:decorative xmlns:adec="http://schemas.microsoft.com/office/drawing/2017/decorative" val="1"/>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9632588" y="2591859"/>
              <a:ext cx="442104" cy="380700"/>
            </a:xfrm>
            <a:prstGeom prst="rect">
              <a:avLst/>
            </a:prstGeom>
          </p:spPr>
        </p:pic>
        <p:sp>
          <p:nvSpPr>
            <p:cNvPr id="90" name="Text Placeholder 2">
              <a:extLst>
                <a:ext uri="{FF2B5EF4-FFF2-40B4-BE49-F238E27FC236}">
                  <a16:creationId xmlns:a16="http://schemas.microsoft.com/office/drawing/2014/main" id="{B2897B42-5E68-4526-9C0C-495EF2F41D56}"/>
                </a:ext>
              </a:extLst>
            </p:cNvPr>
            <p:cNvSpPr txBox="1">
              <a:spLocks/>
            </p:cNvSpPr>
            <p:nvPr/>
          </p:nvSpPr>
          <p:spPr>
            <a:xfrm>
              <a:off x="6855452" y="2197933"/>
              <a:ext cx="916619" cy="179285"/>
            </a:xfrm>
            <a:prstGeom prst="rect">
              <a:avLst/>
            </a:prstGeom>
          </p:spPr>
          <p:txBody>
            <a:bodyPr lIns="0" tIns="0" rIns="0" bIns="0"/>
            <a:lst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192" rtl="0" eaLnBrk="1" fontAlgn="auto" latinLnBrk="0" hangingPunct="1">
                <a:lnSpc>
                  <a:spcPct val="100000"/>
                </a:lnSpc>
                <a:spcBef>
                  <a:spcPts val="1922"/>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rPr>
                <a:t>Web access</a:t>
              </a:r>
            </a:p>
          </p:txBody>
        </p:sp>
        <p:sp>
          <p:nvSpPr>
            <p:cNvPr id="91" name="Text Placeholder 2">
              <a:extLst>
                <a:ext uri="{FF2B5EF4-FFF2-40B4-BE49-F238E27FC236}">
                  <a16:creationId xmlns:a16="http://schemas.microsoft.com/office/drawing/2014/main" id="{A5AE2B4A-A66F-4C3C-BB27-DBAB5650DBFC}"/>
                </a:ext>
              </a:extLst>
            </p:cNvPr>
            <p:cNvSpPr txBox="1">
              <a:spLocks/>
            </p:cNvSpPr>
            <p:nvPr/>
          </p:nvSpPr>
          <p:spPr>
            <a:xfrm>
              <a:off x="8072212" y="2206388"/>
              <a:ext cx="916619" cy="215444"/>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1922"/>
                </a:spcBef>
                <a:spcAft>
                  <a:spcPts val="0"/>
                </a:spcAft>
                <a:buClrTx/>
                <a:buSzPct val="90000"/>
                <a:buFont typeface="Arial" pitchFamily="34" charset="0"/>
                <a:buNone/>
                <a:tabLst/>
                <a:defRPr/>
              </a:pPr>
              <a:r>
                <a:rPr kumimoji="0" lang="en-US" sz="14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rPr>
                <a:t>Diagnostics</a:t>
              </a:r>
            </a:p>
          </p:txBody>
        </p:sp>
        <p:sp>
          <p:nvSpPr>
            <p:cNvPr id="92" name="Text Placeholder 2">
              <a:extLst>
                <a:ext uri="{FF2B5EF4-FFF2-40B4-BE49-F238E27FC236}">
                  <a16:creationId xmlns:a16="http://schemas.microsoft.com/office/drawing/2014/main" id="{1461BD0C-0137-41F3-8047-F3E05D6DD7D5}"/>
                </a:ext>
              </a:extLst>
            </p:cNvPr>
            <p:cNvSpPr txBox="1">
              <a:spLocks/>
            </p:cNvSpPr>
            <p:nvPr/>
          </p:nvSpPr>
          <p:spPr>
            <a:xfrm>
              <a:off x="9379058" y="2197933"/>
              <a:ext cx="916619" cy="215444"/>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1922"/>
                </a:spcBef>
                <a:spcAft>
                  <a:spcPts val="0"/>
                </a:spcAft>
                <a:buClrTx/>
                <a:buSzPct val="90000"/>
                <a:buFont typeface="Arial" pitchFamily="34" charset="0"/>
                <a:buNone/>
                <a:tabLst/>
                <a:defRPr/>
              </a:pPr>
              <a:r>
                <a:rPr kumimoji="0" lang="en-US" sz="14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rPr>
                <a:t>Gateway</a:t>
              </a:r>
            </a:p>
          </p:txBody>
        </p:sp>
        <p:sp>
          <p:nvSpPr>
            <p:cNvPr id="93" name="Text Placeholder 2">
              <a:extLst>
                <a:ext uri="{FF2B5EF4-FFF2-40B4-BE49-F238E27FC236}">
                  <a16:creationId xmlns:a16="http://schemas.microsoft.com/office/drawing/2014/main" id="{C79AA037-6976-4C3B-A632-65C9D6DFB182}"/>
                </a:ext>
              </a:extLst>
            </p:cNvPr>
            <p:cNvSpPr txBox="1">
              <a:spLocks/>
            </p:cNvSpPr>
            <p:nvPr/>
          </p:nvSpPr>
          <p:spPr>
            <a:xfrm>
              <a:off x="6751786" y="3021078"/>
              <a:ext cx="1123951" cy="215444"/>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1922"/>
                </a:spcBef>
                <a:spcAft>
                  <a:spcPts val="0"/>
                </a:spcAft>
                <a:buClrTx/>
                <a:buSzPct val="90000"/>
                <a:buFont typeface="Arial" pitchFamily="34" charset="0"/>
                <a:buNone/>
                <a:tabLst/>
                <a:defRPr/>
              </a:pPr>
              <a:r>
                <a:rPr kumimoji="0" lang="en-US" sz="14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rPr>
                <a:t>Management</a:t>
              </a:r>
            </a:p>
          </p:txBody>
        </p:sp>
        <p:sp>
          <p:nvSpPr>
            <p:cNvPr id="94" name="Text Placeholder 2">
              <a:extLst>
                <a:ext uri="{FF2B5EF4-FFF2-40B4-BE49-F238E27FC236}">
                  <a16:creationId xmlns:a16="http://schemas.microsoft.com/office/drawing/2014/main" id="{E371D499-BA59-4D4C-AEE3-ACA494C62544}"/>
                </a:ext>
              </a:extLst>
            </p:cNvPr>
            <p:cNvSpPr txBox="1">
              <a:spLocks/>
            </p:cNvSpPr>
            <p:nvPr/>
          </p:nvSpPr>
          <p:spPr>
            <a:xfrm>
              <a:off x="8058630" y="3021078"/>
              <a:ext cx="943782" cy="215444"/>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1922"/>
                </a:spcBef>
                <a:spcAft>
                  <a:spcPts val="0"/>
                </a:spcAft>
                <a:buClrTx/>
                <a:buSzPct val="90000"/>
                <a:buFont typeface="Arial" pitchFamily="34" charset="0"/>
                <a:buNone/>
                <a:tabLst/>
                <a:defRPr/>
              </a:pPr>
              <a:r>
                <a:rPr kumimoji="0" lang="en-US" sz="14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rPr>
                <a:t>Broker</a:t>
              </a:r>
            </a:p>
          </p:txBody>
        </p:sp>
        <p:sp>
          <p:nvSpPr>
            <p:cNvPr id="96" name="Text Placeholder 2">
              <a:extLst>
                <a:ext uri="{FF2B5EF4-FFF2-40B4-BE49-F238E27FC236}">
                  <a16:creationId xmlns:a16="http://schemas.microsoft.com/office/drawing/2014/main" id="{6140EF64-0C25-4468-B3C2-5C95EB1B4725}"/>
                </a:ext>
              </a:extLst>
            </p:cNvPr>
            <p:cNvSpPr txBox="1">
              <a:spLocks/>
            </p:cNvSpPr>
            <p:nvPr/>
          </p:nvSpPr>
          <p:spPr>
            <a:xfrm>
              <a:off x="9190387" y="3021078"/>
              <a:ext cx="1326503" cy="215444"/>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1922"/>
                </a:spcBef>
                <a:spcAft>
                  <a:spcPts val="0"/>
                </a:spcAft>
                <a:buClrTx/>
                <a:buSzPct val="90000"/>
                <a:buFont typeface="Arial" pitchFamily="34" charset="0"/>
                <a:buNone/>
                <a:tabLst/>
                <a:defRPr/>
              </a:pPr>
              <a:r>
                <a:rPr kumimoji="0" lang="en-US" sz="14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rPr>
                <a:t>Load balancing</a:t>
              </a:r>
            </a:p>
          </p:txBody>
        </p:sp>
        <p:sp>
          <p:nvSpPr>
            <p:cNvPr id="97" name="TextBox 96">
              <a:extLst>
                <a:ext uri="{FF2B5EF4-FFF2-40B4-BE49-F238E27FC236}">
                  <a16:creationId xmlns:a16="http://schemas.microsoft.com/office/drawing/2014/main" id="{6123C1DC-4C5B-4FC2-98AF-DF71024794AE}"/>
                </a:ext>
              </a:extLst>
            </p:cNvPr>
            <p:cNvSpPr txBox="1"/>
            <p:nvPr/>
          </p:nvSpPr>
          <p:spPr>
            <a:xfrm>
              <a:off x="6489986" y="1359875"/>
              <a:ext cx="3555908" cy="166199"/>
            </a:xfrm>
            <a:prstGeom prst="rect">
              <a:avLst/>
            </a:prstGeom>
            <a:solidFill>
              <a:srgbClr val="F2F2F2"/>
            </a:solid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82828"/>
                  </a:solidFill>
                  <a:effectLst/>
                  <a:uLnTx/>
                  <a:uFillTx/>
                  <a:latin typeface="Segoe UI"/>
                  <a:ea typeface="+mn-ea"/>
                  <a:cs typeface="+mn-cs"/>
                </a:rPr>
                <a:t>Azure Virtual Desktop Service M</a:t>
              </a:r>
              <a:r>
                <a:rPr kumimoji="0" lang="en-US" sz="1200" b="0" i="0" u="none" strike="noStrike" kern="1200" cap="none" spc="0" normalizeH="0" baseline="0" noProof="0" err="1">
                  <a:ln>
                    <a:noFill/>
                  </a:ln>
                  <a:solidFill>
                    <a:srgbClr val="282828"/>
                  </a:solidFill>
                  <a:effectLst/>
                  <a:uLnTx/>
                  <a:uFillTx/>
                  <a:latin typeface="Segoe UI"/>
                  <a:ea typeface="+mn-ea"/>
                  <a:cs typeface="+mn-cs"/>
                </a:rPr>
                <a:t>anaged</a:t>
              </a:r>
              <a:r>
                <a:rPr kumimoji="0" lang="en-US" sz="1200" b="0" i="0" u="none" strike="noStrike" kern="1200" cap="none" spc="0" normalizeH="0" baseline="0" noProof="0">
                  <a:ln>
                    <a:noFill/>
                  </a:ln>
                  <a:solidFill>
                    <a:srgbClr val="282828"/>
                  </a:solidFill>
                  <a:effectLst/>
                  <a:uLnTx/>
                  <a:uFillTx/>
                  <a:latin typeface="Segoe UI"/>
                  <a:ea typeface="+mn-ea"/>
                  <a:cs typeface="+mn-cs"/>
                </a:rPr>
                <a:t> by Microsoft </a:t>
              </a:r>
            </a:p>
          </p:txBody>
        </p:sp>
        <p:grpSp>
          <p:nvGrpSpPr>
            <p:cNvPr id="98" name="Group 97">
              <a:extLst>
                <a:ext uri="{FF2B5EF4-FFF2-40B4-BE49-F238E27FC236}">
                  <a16:creationId xmlns:a16="http://schemas.microsoft.com/office/drawing/2014/main" id="{7CC8B69D-6304-4B15-9881-D56B8B20CDF0}"/>
                </a:ext>
                <a:ext uri="{C183D7F6-B498-43B3-948B-1728B52AA6E4}">
                  <adec:decorative xmlns:adec="http://schemas.microsoft.com/office/drawing/2017/decorative" val="1"/>
                </a:ext>
              </a:extLst>
            </p:cNvPr>
            <p:cNvGrpSpPr/>
            <p:nvPr/>
          </p:nvGrpSpPr>
          <p:grpSpPr>
            <a:xfrm>
              <a:off x="10608734" y="1129433"/>
              <a:ext cx="407117" cy="378765"/>
              <a:chOff x="5614884" y="2081144"/>
              <a:chExt cx="539272" cy="501718"/>
            </a:xfrm>
          </p:grpSpPr>
          <p:sp>
            <p:nvSpPr>
              <p:cNvPr id="106" name="Diamond 105">
                <a:extLst>
                  <a:ext uri="{FF2B5EF4-FFF2-40B4-BE49-F238E27FC236}">
                    <a16:creationId xmlns:a16="http://schemas.microsoft.com/office/drawing/2014/main" id="{87543B26-0C8F-4D5C-A47D-FEAAFB812A00}"/>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07" name="Graphic 106">
                <a:extLst>
                  <a:ext uri="{FF2B5EF4-FFF2-40B4-BE49-F238E27FC236}">
                    <a16:creationId xmlns:a16="http://schemas.microsoft.com/office/drawing/2014/main" id="{04C103C4-85D5-4431-8426-9B1C2723198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652438" y="2081144"/>
                <a:ext cx="501718" cy="501718"/>
              </a:xfrm>
              <a:prstGeom prst="rect">
                <a:avLst/>
              </a:prstGeom>
            </p:spPr>
          </p:pic>
        </p:grpSp>
        <p:sp>
          <p:nvSpPr>
            <p:cNvPr id="108" name="Text Placeholder 2">
              <a:extLst>
                <a:ext uri="{FF2B5EF4-FFF2-40B4-BE49-F238E27FC236}">
                  <a16:creationId xmlns:a16="http://schemas.microsoft.com/office/drawing/2014/main" id="{3867D5E2-5712-4281-8BA6-000EE90FE1DC}"/>
                </a:ext>
              </a:extLst>
            </p:cNvPr>
            <p:cNvSpPr txBox="1">
              <a:spLocks/>
            </p:cNvSpPr>
            <p:nvPr/>
          </p:nvSpPr>
          <p:spPr>
            <a:xfrm>
              <a:off x="9993550" y="1529148"/>
              <a:ext cx="1840363" cy="263724"/>
            </a:xfrm>
            <a:prstGeom prst="rect">
              <a:avLst/>
            </a:prstGeom>
          </p:spPr>
          <p:txBody>
            <a:bodyPr lIns="0" tIns="0" rIns="0" bIns="0"/>
            <a:lst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192" rtl="0" eaLnBrk="1" fontAlgn="auto" latinLnBrk="0" hangingPunct="1">
                <a:lnSpc>
                  <a:spcPct val="100000"/>
                </a:lnSpc>
                <a:spcBef>
                  <a:spcPts val="1922"/>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rPr>
                <a:t>Azure Active Directory (AD)</a:t>
              </a:r>
            </a:p>
          </p:txBody>
        </p:sp>
        <p:pic>
          <p:nvPicPr>
            <p:cNvPr id="110" name="Picture 6" descr="Office 365 - Wikipedia">
              <a:extLst>
                <a:ext uri="{FF2B5EF4-FFF2-40B4-BE49-F238E27FC236}">
                  <a16:creationId xmlns:a16="http://schemas.microsoft.com/office/drawing/2014/main" id="{A90BD6C8-0035-479F-A216-1C9A1FD936A8}"/>
                </a:ext>
              </a:extLst>
            </p:cNvPr>
            <p:cNvPicPr>
              <a:picLocks noChangeAspect="1" noChangeArrowheads="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256167" y="3527175"/>
              <a:ext cx="493643" cy="493643"/>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0" descr="Microsoft Teams Review | PCMag">
              <a:extLst>
                <a:ext uri="{FF2B5EF4-FFF2-40B4-BE49-F238E27FC236}">
                  <a16:creationId xmlns:a16="http://schemas.microsoft.com/office/drawing/2014/main" id="{824624A6-5B1D-4E14-97FE-5AF2B06A3C4C}"/>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95526" y="4137333"/>
              <a:ext cx="688646" cy="385642"/>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Straight Arrow Connector 111">
              <a:extLst>
                <a:ext uri="{FF2B5EF4-FFF2-40B4-BE49-F238E27FC236}">
                  <a16:creationId xmlns:a16="http://schemas.microsoft.com/office/drawing/2014/main" id="{3A3DB919-A832-45FF-9CC4-56D13E80DB02}"/>
                </a:ext>
                <a:ext uri="{C183D7F6-B498-43B3-948B-1728B52AA6E4}">
                  <adec:decorative xmlns:adec="http://schemas.microsoft.com/office/drawing/2017/decorative" val="1"/>
                </a:ext>
              </a:extLst>
            </p:cNvPr>
            <p:cNvCxnSpPr>
              <a:cxnSpLocks/>
            </p:cNvCxnSpPr>
            <p:nvPr/>
          </p:nvCxnSpPr>
          <p:spPr>
            <a:xfrm>
              <a:off x="8577071" y="679010"/>
              <a:ext cx="0" cy="616390"/>
            </a:xfrm>
            <a:prstGeom prst="straightConnector1">
              <a:avLst/>
            </a:prstGeom>
            <a:ln w="19050">
              <a:solidFill>
                <a:srgbClr val="FF0000"/>
              </a:solidFill>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3666F4CA-5AFD-48F0-9A49-6F57485BDCE4}"/>
                </a:ext>
                <a:ext uri="{C183D7F6-B498-43B3-948B-1728B52AA6E4}">
                  <adec:decorative xmlns:adec="http://schemas.microsoft.com/office/drawing/2017/decorative" val="1"/>
                </a:ext>
              </a:extLst>
            </p:cNvPr>
            <p:cNvCxnSpPr>
              <a:cxnSpLocks/>
            </p:cNvCxnSpPr>
            <p:nvPr/>
          </p:nvCxnSpPr>
          <p:spPr>
            <a:xfrm>
              <a:off x="8760814" y="3341546"/>
              <a:ext cx="0" cy="316054"/>
            </a:xfrm>
            <a:prstGeom prst="straightConnector1">
              <a:avLst/>
            </a:prstGeom>
            <a:ln w="19050">
              <a:solidFill>
                <a:srgbClr val="FF0000"/>
              </a:solidFill>
              <a:headEnd type="none"/>
              <a:tailEnd type="arrow" w="med" len="sm"/>
            </a:ln>
          </p:spPr>
          <p:style>
            <a:lnRef idx="1">
              <a:schemeClr val="accent1"/>
            </a:lnRef>
            <a:fillRef idx="0">
              <a:schemeClr val="accent1"/>
            </a:fillRef>
            <a:effectRef idx="0">
              <a:schemeClr val="accent1"/>
            </a:effectRef>
            <a:fontRef idx="minor">
              <a:schemeClr val="tx1"/>
            </a:fontRef>
          </p:style>
        </p:cxnSp>
        <p:pic>
          <p:nvPicPr>
            <p:cNvPr id="114" name="Graphic 113">
              <a:extLst>
                <a:ext uri="{FF2B5EF4-FFF2-40B4-BE49-F238E27FC236}">
                  <a16:creationId xmlns:a16="http://schemas.microsoft.com/office/drawing/2014/main" id="{6913015F-E69B-4F8A-BAF4-F88F0B7621E5}"/>
                </a:ext>
                <a:ext uri="{C183D7F6-B498-43B3-948B-1728B52AA6E4}">
                  <adec:decorative xmlns:adec="http://schemas.microsoft.com/office/drawing/2017/decorative" val="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647452" y="5284133"/>
              <a:ext cx="343341" cy="476250"/>
            </a:xfrm>
            <a:prstGeom prst="rect">
              <a:avLst/>
            </a:prstGeom>
          </p:spPr>
        </p:pic>
        <p:pic>
          <p:nvPicPr>
            <p:cNvPr id="115" name="Graphic 114" descr="Building">
              <a:extLst>
                <a:ext uri="{FF2B5EF4-FFF2-40B4-BE49-F238E27FC236}">
                  <a16:creationId xmlns:a16="http://schemas.microsoft.com/office/drawing/2014/main" id="{4EAB6DDF-DCDE-4558-8785-3F334DF0655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1366007" y="5209777"/>
              <a:ext cx="559904" cy="559904"/>
            </a:xfrm>
            <a:prstGeom prst="rect">
              <a:avLst/>
            </a:prstGeom>
          </p:spPr>
        </p:pic>
        <p:cxnSp>
          <p:nvCxnSpPr>
            <p:cNvPr id="116" name="Straight Arrow Connector 115">
              <a:extLst>
                <a:ext uri="{FF2B5EF4-FFF2-40B4-BE49-F238E27FC236}">
                  <a16:creationId xmlns:a16="http://schemas.microsoft.com/office/drawing/2014/main" id="{45ECC7F1-36C6-4349-B12A-1F1FB3CE5A36}"/>
                </a:ext>
                <a:ext uri="{C183D7F6-B498-43B3-948B-1728B52AA6E4}">
                  <adec:decorative xmlns:adec="http://schemas.microsoft.com/office/drawing/2017/decorative" val="1"/>
                </a:ext>
              </a:extLst>
            </p:cNvPr>
            <p:cNvCxnSpPr>
              <a:cxnSpLocks/>
            </p:cNvCxnSpPr>
            <p:nvPr/>
          </p:nvCxnSpPr>
          <p:spPr>
            <a:xfrm flipV="1">
              <a:off x="11008214" y="5489729"/>
              <a:ext cx="440711" cy="1"/>
            </a:xfrm>
            <a:prstGeom prst="straightConnector1">
              <a:avLst/>
            </a:prstGeom>
            <a:ln w="19050">
              <a:solidFill>
                <a:srgbClr val="FF0000"/>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pic>
          <p:nvPicPr>
            <p:cNvPr id="117" name="Picture 2" descr="Azure Front Door–Introduction | Modern Enterprise IT - Think Hybrid, Think  Cloud">
              <a:extLst>
                <a:ext uri="{FF2B5EF4-FFF2-40B4-BE49-F238E27FC236}">
                  <a16:creationId xmlns:a16="http://schemas.microsoft.com/office/drawing/2014/main" id="{7BA70D40-43D5-44CB-B31F-0286A0BD5956}"/>
                </a:ext>
              </a:extLst>
            </p:cNvPr>
            <p:cNvPicPr>
              <a:picLocks noChangeAspect="1" noChangeArrowheads="1"/>
            </p:cNvPicPr>
            <p:nvPr/>
          </p:nvPicPr>
          <p:blipFill>
            <a:blip r:embed="rId2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85715" y="770605"/>
              <a:ext cx="567464" cy="503112"/>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4" descr="Azure Traffic Manager – Step by Step Demo (Geographic Method) –  Techtrainingpoint">
              <a:extLst>
                <a:ext uri="{FF2B5EF4-FFF2-40B4-BE49-F238E27FC236}">
                  <a16:creationId xmlns:a16="http://schemas.microsoft.com/office/drawing/2014/main" id="{6D11CB07-00A7-4F76-B706-FD00153646B0}"/>
                </a:ext>
              </a:extLst>
            </p:cNvPr>
            <p:cNvPicPr>
              <a:picLocks noChangeAspect="1" noChangeArrowheads="1"/>
            </p:cNvPicPr>
            <p:nvPr/>
          </p:nvPicPr>
          <p:blipFill>
            <a:blip r:embed="rId2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40440" y="756118"/>
              <a:ext cx="940156" cy="48815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2B0347F5-5B33-452B-8D34-BF6D4B18FC53}"/>
                </a:ext>
                <a:ext uri="{C183D7F6-B498-43B3-948B-1728B52AA6E4}">
                  <adec:decorative xmlns:adec="http://schemas.microsoft.com/office/drawing/2017/decorative" val="1"/>
                </a:ext>
              </a:extLst>
            </p:cNvPr>
            <p:cNvGrpSpPr/>
            <p:nvPr/>
          </p:nvGrpSpPr>
          <p:grpSpPr>
            <a:xfrm>
              <a:off x="8267940" y="201912"/>
              <a:ext cx="530870" cy="473017"/>
              <a:chOff x="8181330" y="62526"/>
              <a:chExt cx="701138" cy="624729"/>
            </a:xfrm>
          </p:grpSpPr>
          <p:pic>
            <p:nvPicPr>
              <p:cNvPr id="109" name="Graphic 108">
                <a:extLst>
                  <a:ext uri="{FF2B5EF4-FFF2-40B4-BE49-F238E27FC236}">
                    <a16:creationId xmlns:a16="http://schemas.microsoft.com/office/drawing/2014/main" id="{28AB58EB-CD54-4416-AFC4-C798AAC2AE6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315004" y="62526"/>
                <a:ext cx="567464" cy="567464"/>
              </a:xfrm>
              <a:prstGeom prst="rect">
                <a:avLst/>
              </a:prstGeom>
            </p:spPr>
          </p:pic>
          <p:pic>
            <p:nvPicPr>
              <p:cNvPr id="119" name="Picture 118" descr="Icon&#10;&#10;Description automatically generated">
                <a:extLst>
                  <a:ext uri="{FF2B5EF4-FFF2-40B4-BE49-F238E27FC236}">
                    <a16:creationId xmlns:a16="http://schemas.microsoft.com/office/drawing/2014/main" id="{8023049A-B93B-4BC3-AE24-CBA9288E0D62}"/>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181330" y="332236"/>
                <a:ext cx="355019" cy="355019"/>
              </a:xfrm>
              <a:prstGeom prst="rect">
                <a:avLst/>
              </a:prstGeom>
            </p:spPr>
          </p:pic>
        </p:grpSp>
        <p:sp>
          <p:nvSpPr>
            <p:cNvPr id="121" name="Text Placeholder 2">
              <a:extLst>
                <a:ext uri="{FF2B5EF4-FFF2-40B4-BE49-F238E27FC236}">
                  <a16:creationId xmlns:a16="http://schemas.microsoft.com/office/drawing/2014/main" id="{8E6DE432-7217-43B8-80C8-A913961CC9AD}"/>
                </a:ext>
              </a:extLst>
            </p:cNvPr>
            <p:cNvSpPr txBox="1">
              <a:spLocks/>
            </p:cNvSpPr>
            <p:nvPr/>
          </p:nvSpPr>
          <p:spPr>
            <a:xfrm>
              <a:off x="6611683" y="5438658"/>
              <a:ext cx="939293" cy="184666"/>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1922"/>
                </a:spcBef>
                <a:spcAft>
                  <a:spcPts val="0"/>
                </a:spcAft>
                <a:buClrTx/>
                <a:buSzPct val="90000"/>
                <a:buFont typeface="Arial" pitchFamily="34" charset="0"/>
                <a:buNone/>
                <a:tabLst/>
                <a:defRPr/>
              </a:pPr>
              <a:r>
                <a:rPr kumimoji="0" lang="en-US" sz="12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rPr>
                <a:t>AD</a:t>
              </a:r>
            </a:p>
          </p:txBody>
        </p:sp>
        <p:pic>
          <p:nvPicPr>
            <p:cNvPr id="124" name="Picture 123" descr="Icon&#10;&#10;Description automatically generated">
              <a:extLst>
                <a:ext uri="{FF2B5EF4-FFF2-40B4-BE49-F238E27FC236}">
                  <a16:creationId xmlns:a16="http://schemas.microsoft.com/office/drawing/2014/main" id="{EFD3F2D1-CCA2-4E01-8DA6-D2F383AB919C}"/>
                </a:ext>
              </a:extLst>
            </p:cNvPr>
            <p:cNvPicPr>
              <a:picLocks noChangeAspect="1"/>
            </p:cNvPicPr>
            <p:nvPr/>
          </p:nvPicPr>
          <p:blipFill>
            <a:blip r:embed="rId3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278195" y="5090488"/>
              <a:ext cx="475791" cy="310992"/>
            </a:xfrm>
            <a:prstGeom prst="rect">
              <a:avLst/>
            </a:prstGeom>
          </p:spPr>
        </p:pic>
        <p:sp>
          <p:nvSpPr>
            <p:cNvPr id="8" name="TextBox 7">
              <a:extLst>
                <a:ext uri="{FF2B5EF4-FFF2-40B4-BE49-F238E27FC236}">
                  <a16:creationId xmlns:a16="http://schemas.microsoft.com/office/drawing/2014/main" id="{86AA04B9-BBDD-4346-8006-6DDA5ADF0E3D}"/>
                </a:ext>
              </a:extLst>
            </p:cNvPr>
            <p:cNvSpPr txBox="1"/>
            <p:nvPr/>
          </p:nvSpPr>
          <p:spPr>
            <a:xfrm>
              <a:off x="8878108" y="432021"/>
              <a:ext cx="736042" cy="211458"/>
            </a:xfrm>
            <a:prstGeom prst="rect">
              <a:avLst/>
            </a:prstGeom>
            <a:noFill/>
          </p:spPr>
          <p:txBody>
            <a:bodyPr wrap="square" lIns="0" tIns="0" rIns="0" bIns="44821" rtlCol="0" anchor="ctr">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82828"/>
                  </a:solidFill>
                  <a:effectLst/>
                  <a:uLnTx/>
                  <a:uFillTx/>
                  <a:latin typeface="Segoe UI"/>
                  <a:ea typeface="+mn-ea"/>
                  <a:cs typeface="+mn-cs"/>
                </a:rPr>
                <a:t>End user</a:t>
              </a:r>
            </a:p>
          </p:txBody>
        </p:sp>
      </p:grpSp>
      <p:pic>
        <p:nvPicPr>
          <p:cNvPr id="3" name="Picture 2" descr="Picture of Virtualization components managed in Azure by Microsoft">
            <a:extLst>
              <a:ext uri="{FF2B5EF4-FFF2-40B4-BE49-F238E27FC236}">
                <a16:creationId xmlns:a16="http://schemas.microsoft.com/office/drawing/2014/main" id="{FC93FC2E-6B24-4923-A1B5-772F4D9146A9}"/>
              </a:ext>
            </a:extLst>
          </p:cNvPr>
          <p:cNvPicPr>
            <a:picLocks noChangeAspect="1"/>
          </p:cNvPicPr>
          <p:nvPr/>
        </p:nvPicPr>
        <p:blipFill>
          <a:blip r:embed="rId31"/>
          <a:stretch>
            <a:fillRect/>
          </a:stretch>
        </p:blipFill>
        <p:spPr>
          <a:xfrm>
            <a:off x="0" y="6339228"/>
            <a:ext cx="1517649" cy="501497"/>
          </a:xfrm>
          <a:prstGeom prst="rect">
            <a:avLst/>
          </a:prstGeom>
        </p:spPr>
      </p:pic>
    </p:spTree>
    <p:extLst>
      <p:ext uri="{BB962C8B-B14F-4D97-AF65-F5344CB8AC3E}">
        <p14:creationId xmlns:p14="http://schemas.microsoft.com/office/powerpoint/2010/main" val="261735637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D838650-98D1-4CA9-BF57-49CF99DE755F}"/>
              </a:ext>
            </a:extLst>
          </p:cNvPr>
          <p:cNvSpPr>
            <a:spLocks noGrp="1"/>
          </p:cNvSpPr>
          <p:nvPr>
            <p:ph type="title"/>
          </p:nvPr>
        </p:nvSpPr>
        <p:spPr/>
        <p:txBody>
          <a:bodyPr/>
          <a:lstStyle/>
          <a:p>
            <a:r>
              <a:rPr lang="en-US"/>
              <a:t>End to end security for your virtual desktops</a:t>
            </a:r>
          </a:p>
        </p:txBody>
      </p:sp>
      <p:sp>
        <p:nvSpPr>
          <p:cNvPr id="2" name="Arrow: Right 1" descr="Arrow conveying that each Azure security addresses each component of the Azure Virtual Desktop experience">
            <a:extLst>
              <a:ext uri="{FF2B5EF4-FFF2-40B4-BE49-F238E27FC236}">
                <a16:creationId xmlns:a16="http://schemas.microsoft.com/office/drawing/2014/main" id="{80565816-6F21-4CA4-BDFB-672677CD57D5}"/>
              </a:ext>
              <a:ext uri="{C183D7F6-B498-43B3-948B-1728B52AA6E4}">
                <adec:decorative xmlns:adec="http://schemas.microsoft.com/office/drawing/2017/decorative" val="0"/>
              </a:ext>
            </a:extLst>
          </p:cNvPr>
          <p:cNvSpPr/>
          <p:nvPr/>
        </p:nvSpPr>
        <p:spPr bwMode="auto">
          <a:xfrm>
            <a:off x="865" y="2678126"/>
            <a:ext cx="12124565" cy="1412431"/>
          </a:xfrm>
          <a:prstGeom prst="righ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Identity">
            <a:extLst>
              <a:ext uri="{FF2B5EF4-FFF2-40B4-BE49-F238E27FC236}">
                <a16:creationId xmlns:a16="http://schemas.microsoft.com/office/drawing/2014/main" id="{8BA2864D-27CC-456C-A9EC-036674E78C11}"/>
              </a:ext>
            </a:extLst>
          </p:cNvPr>
          <p:cNvSpPr/>
          <p:nvPr/>
        </p:nvSpPr>
        <p:spPr>
          <a:xfrm>
            <a:off x="751613" y="4044304"/>
            <a:ext cx="1613336" cy="406151"/>
          </a:xfrm>
          <a:prstGeom prst="rect">
            <a:avLst/>
          </a:prstGeom>
        </p:spPr>
        <p:txBody>
          <a:bodyPr wrap="square" lIns="0">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a:ln>
                  <a:noFill/>
                </a:ln>
                <a:solidFill>
                  <a:schemeClr val="accent4"/>
                </a:solidFill>
                <a:effectLst/>
                <a:uLnTx/>
                <a:uFillTx/>
                <a:latin typeface="Segoe UI Semibold"/>
                <a:ea typeface="+mn-ea"/>
                <a:cs typeface="+mn-cs"/>
              </a:rPr>
              <a:t>Identity</a:t>
            </a:r>
          </a:p>
        </p:txBody>
      </p:sp>
      <p:sp>
        <p:nvSpPr>
          <p:cNvPr id="36" name="TextBox 35">
            <a:extLst>
              <a:ext uri="{FF2B5EF4-FFF2-40B4-BE49-F238E27FC236}">
                <a16:creationId xmlns:a16="http://schemas.microsoft.com/office/drawing/2014/main" id="{96425B0D-A400-4914-A5B3-53FE6BC4E41C}"/>
              </a:ext>
            </a:extLst>
          </p:cNvPr>
          <p:cNvSpPr txBox="1"/>
          <p:nvPr/>
        </p:nvSpPr>
        <p:spPr>
          <a:xfrm>
            <a:off x="751613" y="4361566"/>
            <a:ext cx="1613336" cy="690855"/>
          </a:xfrm>
          <a:prstGeom prst="rect">
            <a:avLst/>
          </a:prstGeom>
          <a:noFill/>
        </p:spPr>
        <p:txBody>
          <a:bodyPr wrap="square" lIns="0" tIns="143407" rIns="0" bIns="143407" rtlCol="0">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Conditional Access</a:t>
            </a:r>
          </a:p>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MEM support</a:t>
            </a:r>
          </a:p>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MFA</a:t>
            </a:r>
          </a:p>
          <a:p>
            <a:pPr marL="0" marR="0" lvl="0" indent="0" algn="l" defTabSz="914192" rtl="0" eaLnBrk="1" fontAlgn="auto" latinLnBrk="0" hangingPunct="1">
              <a:lnSpc>
                <a:spcPct val="90000"/>
              </a:lnSpc>
              <a:spcBef>
                <a:spcPts val="0"/>
              </a:spcBef>
              <a:spcAft>
                <a:spcPts val="588"/>
              </a:spcAft>
              <a:buClrTx/>
              <a:buSzTx/>
              <a:buFontTx/>
              <a:buNone/>
              <a:tabLst/>
              <a:defRPr/>
            </a:pPr>
            <a:br>
              <a:rPr kumimoji="0" lang="en-US" sz="1175"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br>
            <a:endParaRPr kumimoji="0" lang="en-US" sz="1175"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27" name="Session Host">
            <a:extLst>
              <a:ext uri="{FF2B5EF4-FFF2-40B4-BE49-F238E27FC236}">
                <a16:creationId xmlns:a16="http://schemas.microsoft.com/office/drawing/2014/main" id="{47FD02D4-48ED-44A2-8BBE-267D212C044D}"/>
              </a:ext>
            </a:extLst>
          </p:cNvPr>
          <p:cNvSpPr/>
          <p:nvPr/>
        </p:nvSpPr>
        <p:spPr>
          <a:xfrm>
            <a:off x="2439054" y="4044304"/>
            <a:ext cx="1613336" cy="398223"/>
          </a:xfrm>
          <a:prstGeom prst="rect">
            <a:avLst/>
          </a:prstGeom>
        </p:spPr>
        <p:txBody>
          <a:bodyPr wrap="square" lIns="0">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a:ln>
                  <a:noFill/>
                </a:ln>
                <a:solidFill>
                  <a:schemeClr val="accent4"/>
                </a:solidFill>
                <a:effectLst/>
                <a:uLnTx/>
                <a:uFillTx/>
                <a:latin typeface="Segoe UI Semibold"/>
                <a:ea typeface="+mn-ea"/>
                <a:cs typeface="+mn-cs"/>
              </a:rPr>
              <a:t>Session Host</a:t>
            </a:r>
          </a:p>
        </p:txBody>
      </p:sp>
      <p:sp>
        <p:nvSpPr>
          <p:cNvPr id="35" name="TextBox 34">
            <a:extLst>
              <a:ext uri="{FF2B5EF4-FFF2-40B4-BE49-F238E27FC236}">
                <a16:creationId xmlns:a16="http://schemas.microsoft.com/office/drawing/2014/main" id="{8EF1F647-D5FB-4136-88D5-B8F4CF99E62A}"/>
              </a:ext>
            </a:extLst>
          </p:cNvPr>
          <p:cNvSpPr txBox="1"/>
          <p:nvPr/>
        </p:nvSpPr>
        <p:spPr>
          <a:xfrm>
            <a:off x="2439054" y="4361566"/>
            <a:ext cx="1613336" cy="690855"/>
          </a:xfrm>
          <a:prstGeom prst="rect">
            <a:avLst/>
          </a:prstGeom>
          <a:noFill/>
        </p:spPr>
        <p:txBody>
          <a:bodyPr wrap="square" lIns="0" tIns="143407" rIns="0" bIns="143407" rtlCol="0">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Defender ATP</a:t>
            </a:r>
          </a:p>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Policies</a:t>
            </a:r>
          </a:p>
        </p:txBody>
      </p:sp>
      <p:sp>
        <p:nvSpPr>
          <p:cNvPr id="8" name="Apps">
            <a:extLst>
              <a:ext uri="{FF2B5EF4-FFF2-40B4-BE49-F238E27FC236}">
                <a16:creationId xmlns:a16="http://schemas.microsoft.com/office/drawing/2014/main" id="{1D8133A7-3787-4C53-8339-FC7EC6F227BE}"/>
              </a:ext>
            </a:extLst>
          </p:cNvPr>
          <p:cNvSpPr/>
          <p:nvPr/>
        </p:nvSpPr>
        <p:spPr>
          <a:xfrm>
            <a:off x="4187864" y="4044304"/>
            <a:ext cx="1613336" cy="406151"/>
          </a:xfrm>
          <a:prstGeom prst="rect">
            <a:avLst/>
          </a:prstGeom>
        </p:spPr>
        <p:txBody>
          <a:bodyPr wrap="square" lIns="0">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a:ln>
                  <a:noFill/>
                </a:ln>
                <a:solidFill>
                  <a:schemeClr val="accent4"/>
                </a:solidFill>
                <a:effectLst/>
                <a:uLnTx/>
                <a:uFillTx/>
                <a:latin typeface="Segoe UI Semibold"/>
                <a:ea typeface="+mn-ea"/>
                <a:cs typeface="+mn-cs"/>
              </a:rPr>
              <a:t>Apps</a:t>
            </a:r>
          </a:p>
        </p:txBody>
      </p:sp>
      <p:sp>
        <p:nvSpPr>
          <p:cNvPr id="33" name="TextBox 32">
            <a:extLst>
              <a:ext uri="{FF2B5EF4-FFF2-40B4-BE49-F238E27FC236}">
                <a16:creationId xmlns:a16="http://schemas.microsoft.com/office/drawing/2014/main" id="{117DDE3F-3CAB-44D7-946D-539412187DFE}"/>
              </a:ext>
            </a:extLst>
          </p:cNvPr>
          <p:cNvSpPr txBox="1"/>
          <p:nvPr/>
        </p:nvSpPr>
        <p:spPr>
          <a:xfrm>
            <a:off x="4187864" y="4361566"/>
            <a:ext cx="1613336" cy="690855"/>
          </a:xfrm>
          <a:prstGeom prst="rect">
            <a:avLst/>
          </a:prstGeom>
          <a:noFill/>
        </p:spPr>
        <p:txBody>
          <a:bodyPr wrap="square" lIns="0" tIns="143407" rIns="0" bIns="143407" rtlCol="0">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Application Control</a:t>
            </a:r>
          </a:p>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AppLocker</a:t>
            </a:r>
          </a:p>
          <a:p>
            <a:pPr marL="0" marR="0" lvl="0" indent="0" algn="l" defTabSz="914192" rtl="0" eaLnBrk="1" fontAlgn="auto" latinLnBrk="0" hangingPunct="1">
              <a:lnSpc>
                <a:spcPct val="90000"/>
              </a:lnSpc>
              <a:spcBef>
                <a:spcPts val="0"/>
              </a:spcBef>
              <a:spcAft>
                <a:spcPts val="588"/>
              </a:spcAft>
              <a:buClrTx/>
              <a:buSzTx/>
              <a:buFontTx/>
              <a:buNone/>
              <a:tabLst/>
              <a:defRPr/>
            </a:pPr>
            <a:endParaRPr kumimoji="0" lang="en-US" sz="1175"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29" name="Infrastructure">
            <a:extLst>
              <a:ext uri="{FF2B5EF4-FFF2-40B4-BE49-F238E27FC236}">
                <a16:creationId xmlns:a16="http://schemas.microsoft.com/office/drawing/2014/main" id="{BBE9CFE1-CCAD-4EB9-B422-B53F3028B8C6}"/>
              </a:ext>
            </a:extLst>
          </p:cNvPr>
          <p:cNvSpPr/>
          <p:nvPr/>
        </p:nvSpPr>
        <p:spPr>
          <a:xfrm>
            <a:off x="5936672" y="4044304"/>
            <a:ext cx="1613336" cy="406151"/>
          </a:xfrm>
          <a:prstGeom prst="rect">
            <a:avLst/>
          </a:prstGeom>
        </p:spPr>
        <p:txBody>
          <a:bodyPr wrap="square" lIns="0">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a:ln>
                  <a:noFill/>
                </a:ln>
                <a:solidFill>
                  <a:schemeClr val="accent4"/>
                </a:solidFill>
                <a:effectLst/>
                <a:uLnTx/>
                <a:uFillTx/>
                <a:latin typeface="Segoe UI Semibold"/>
                <a:ea typeface="+mn-ea"/>
                <a:cs typeface="+mn-cs"/>
              </a:rPr>
              <a:t>Infrastructure</a:t>
            </a:r>
          </a:p>
        </p:txBody>
      </p:sp>
      <p:sp>
        <p:nvSpPr>
          <p:cNvPr id="4" name="TextBox 3">
            <a:extLst>
              <a:ext uri="{FF2B5EF4-FFF2-40B4-BE49-F238E27FC236}">
                <a16:creationId xmlns:a16="http://schemas.microsoft.com/office/drawing/2014/main" id="{04D9B494-E8E7-4F5C-A9C7-F6DC7ED938BB}"/>
              </a:ext>
            </a:extLst>
          </p:cNvPr>
          <p:cNvSpPr txBox="1"/>
          <p:nvPr/>
        </p:nvSpPr>
        <p:spPr>
          <a:xfrm>
            <a:off x="5936672" y="4361568"/>
            <a:ext cx="1613336" cy="929185"/>
          </a:xfrm>
          <a:prstGeom prst="rect">
            <a:avLst/>
          </a:prstGeom>
          <a:noFill/>
        </p:spPr>
        <p:txBody>
          <a:bodyPr wrap="square" lIns="0" tIns="143407" rIns="0" bIns="143407" rtlCol="0">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Azure Security Center</a:t>
            </a:r>
          </a:p>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Secure Score</a:t>
            </a:r>
          </a:p>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Best Practices</a:t>
            </a:r>
          </a:p>
        </p:txBody>
      </p:sp>
      <p:sp>
        <p:nvSpPr>
          <p:cNvPr id="30" name="Networking">
            <a:extLst>
              <a:ext uri="{FF2B5EF4-FFF2-40B4-BE49-F238E27FC236}">
                <a16:creationId xmlns:a16="http://schemas.microsoft.com/office/drawing/2014/main" id="{EDB392AB-50DB-45F6-AC85-E4C533318F99}"/>
              </a:ext>
            </a:extLst>
          </p:cNvPr>
          <p:cNvSpPr/>
          <p:nvPr/>
        </p:nvSpPr>
        <p:spPr>
          <a:xfrm>
            <a:off x="7703937" y="4044304"/>
            <a:ext cx="1613336" cy="406151"/>
          </a:xfrm>
          <a:prstGeom prst="rect">
            <a:avLst/>
          </a:prstGeom>
        </p:spPr>
        <p:txBody>
          <a:bodyPr wrap="square" lIns="0">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a:ln>
                  <a:noFill/>
                </a:ln>
                <a:solidFill>
                  <a:schemeClr val="accent4"/>
                </a:solidFill>
                <a:effectLst/>
                <a:uLnTx/>
                <a:uFillTx/>
                <a:latin typeface="Segoe UI Semibold"/>
                <a:ea typeface="+mn-ea"/>
                <a:cs typeface="+mn-cs"/>
              </a:rPr>
              <a:t>Networking</a:t>
            </a:r>
          </a:p>
        </p:txBody>
      </p:sp>
      <p:sp>
        <p:nvSpPr>
          <p:cNvPr id="39" name="TextBox 38">
            <a:extLst>
              <a:ext uri="{FF2B5EF4-FFF2-40B4-BE49-F238E27FC236}">
                <a16:creationId xmlns:a16="http://schemas.microsoft.com/office/drawing/2014/main" id="{586ECC15-6F6A-49E4-9E86-B140036B7646}"/>
              </a:ext>
            </a:extLst>
          </p:cNvPr>
          <p:cNvSpPr txBox="1"/>
          <p:nvPr/>
        </p:nvSpPr>
        <p:spPr>
          <a:xfrm>
            <a:off x="7703937" y="4361568"/>
            <a:ext cx="1613336" cy="929185"/>
          </a:xfrm>
          <a:prstGeom prst="rect">
            <a:avLst/>
          </a:prstGeom>
          <a:noFill/>
        </p:spPr>
        <p:txBody>
          <a:bodyPr wrap="square" lIns="0" tIns="143407" rIns="0" bIns="143407" rtlCol="0">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Reverse Connect</a:t>
            </a:r>
          </a:p>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Service tags</a:t>
            </a:r>
          </a:p>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Firewall</a:t>
            </a:r>
          </a:p>
        </p:txBody>
      </p:sp>
      <p:sp>
        <p:nvSpPr>
          <p:cNvPr id="32" name="Data">
            <a:extLst>
              <a:ext uri="{FF2B5EF4-FFF2-40B4-BE49-F238E27FC236}">
                <a16:creationId xmlns:a16="http://schemas.microsoft.com/office/drawing/2014/main" id="{E530E09F-FBB3-42B4-94B5-7AEFAE5C31F5}"/>
              </a:ext>
            </a:extLst>
          </p:cNvPr>
          <p:cNvSpPr/>
          <p:nvPr/>
        </p:nvSpPr>
        <p:spPr>
          <a:xfrm>
            <a:off x="9471202" y="4062490"/>
            <a:ext cx="1613336" cy="406151"/>
          </a:xfrm>
          <a:prstGeom prst="rect">
            <a:avLst/>
          </a:prstGeom>
        </p:spPr>
        <p:txBody>
          <a:bodyPr wrap="square" lIns="0">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a:ln>
                  <a:noFill/>
                </a:ln>
                <a:solidFill>
                  <a:schemeClr val="accent4"/>
                </a:solidFill>
                <a:effectLst/>
                <a:uLnTx/>
                <a:uFillTx/>
                <a:latin typeface="Segoe UI Semibold"/>
                <a:ea typeface="+mn-ea"/>
                <a:cs typeface="+mn-cs"/>
              </a:rPr>
              <a:t>Data</a:t>
            </a:r>
          </a:p>
        </p:txBody>
      </p:sp>
      <p:sp>
        <p:nvSpPr>
          <p:cNvPr id="40" name="TextBox 39">
            <a:extLst>
              <a:ext uri="{FF2B5EF4-FFF2-40B4-BE49-F238E27FC236}">
                <a16:creationId xmlns:a16="http://schemas.microsoft.com/office/drawing/2014/main" id="{DA5EE261-3C53-45C9-88DA-7559795AFF44}"/>
              </a:ext>
            </a:extLst>
          </p:cNvPr>
          <p:cNvSpPr txBox="1"/>
          <p:nvPr/>
        </p:nvSpPr>
        <p:spPr>
          <a:xfrm>
            <a:off x="9471202" y="4379753"/>
            <a:ext cx="1613336" cy="929185"/>
          </a:xfrm>
          <a:prstGeom prst="rect">
            <a:avLst/>
          </a:prstGeom>
          <a:noFill/>
        </p:spPr>
        <p:txBody>
          <a:bodyPr wrap="square" lIns="0" tIns="143407" rIns="0" bIns="143407" rtlCol="0">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Information Protection</a:t>
            </a:r>
          </a:p>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175"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Azure Disk Encryption</a:t>
            </a:r>
          </a:p>
        </p:txBody>
      </p:sp>
      <p:sp>
        <p:nvSpPr>
          <p:cNvPr id="3" name="TextBox 2">
            <a:extLst>
              <a:ext uri="{FF2B5EF4-FFF2-40B4-BE49-F238E27FC236}">
                <a16:creationId xmlns:a16="http://schemas.microsoft.com/office/drawing/2014/main" id="{582336A7-840A-4C0A-AB1D-D1A2352F2BDC}"/>
              </a:ext>
            </a:extLst>
          </p:cNvPr>
          <p:cNvSpPr txBox="1"/>
          <p:nvPr/>
        </p:nvSpPr>
        <p:spPr>
          <a:xfrm>
            <a:off x="10587188" y="3076271"/>
            <a:ext cx="1517860" cy="588073"/>
          </a:xfrm>
          <a:prstGeom prst="rect">
            <a:avLst/>
          </a:prstGeom>
          <a:noFill/>
        </p:spPr>
        <p:txBody>
          <a:bodyPr wrap="square" lIns="179259" tIns="143407" rIns="179259" bIns="143407"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077" b="0" i="0" u="none" strike="noStrike" kern="1200" cap="none" spc="0" normalizeH="0" baseline="0" noProof="0">
                <a:ln>
                  <a:noFill/>
                </a:ln>
                <a:solidFill>
                  <a:srgbClr val="FFFFFF"/>
                </a:solidFill>
                <a:effectLst/>
                <a:uLnTx/>
                <a:uFillTx/>
                <a:latin typeface="Segoe UI"/>
                <a:ea typeface="+mn-ea"/>
                <a:cs typeface="+mn-cs"/>
              </a:rPr>
              <a:t>Threat protection, Analytics and SIEM</a:t>
            </a:r>
          </a:p>
        </p:txBody>
      </p:sp>
      <p:grpSp>
        <p:nvGrpSpPr>
          <p:cNvPr id="34" name="Group 33">
            <a:extLst>
              <a:ext uri="{FF2B5EF4-FFF2-40B4-BE49-F238E27FC236}">
                <a16:creationId xmlns:a16="http://schemas.microsoft.com/office/drawing/2014/main" id="{37C04C17-005F-40B8-A758-1E28E8220EB3}"/>
              </a:ext>
              <a:ext uri="{C183D7F6-B498-43B3-948B-1728B52AA6E4}">
                <adec:decorative xmlns:adec="http://schemas.microsoft.com/office/drawing/2017/decorative" val="1"/>
              </a:ext>
            </a:extLst>
          </p:cNvPr>
          <p:cNvGrpSpPr/>
          <p:nvPr/>
        </p:nvGrpSpPr>
        <p:grpSpPr>
          <a:xfrm>
            <a:off x="5838382" y="2768654"/>
            <a:ext cx="1185120" cy="1185120"/>
            <a:chOff x="6448512" y="2268944"/>
            <a:chExt cx="1185456" cy="1185456"/>
          </a:xfrm>
        </p:grpSpPr>
        <p:sp>
          <p:nvSpPr>
            <p:cNvPr id="18" name="Oval 17">
              <a:extLst>
                <a:ext uri="{FF2B5EF4-FFF2-40B4-BE49-F238E27FC236}">
                  <a16:creationId xmlns:a16="http://schemas.microsoft.com/office/drawing/2014/main" id="{C7B0ECBC-870F-43EE-B11F-A801F1FA522B}"/>
                </a:ext>
              </a:extLst>
            </p:cNvPr>
            <p:cNvSpPr/>
            <p:nvPr/>
          </p:nvSpPr>
          <p:spPr bwMode="auto">
            <a:xfrm>
              <a:off x="6448512" y="2268944"/>
              <a:ext cx="1185456" cy="1185456"/>
            </a:xfrm>
            <a:prstGeom prst="ellipse">
              <a:avLst/>
            </a:prstGeom>
            <a:solidFill>
              <a:schemeClr val="bg1"/>
            </a:solidFill>
            <a:ln>
              <a:noFill/>
              <a:headEnd type="none" w="med" len="med"/>
              <a:tailEnd type="none" w="med" len="med"/>
            </a:ln>
            <a:effectLst>
              <a:outerShdw blurRad="254000" dist="254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itchFamily="34" charset="0"/>
              </a:endParaRPr>
            </a:p>
          </p:txBody>
        </p:sp>
        <p:grpSp>
          <p:nvGrpSpPr>
            <p:cNvPr id="17" name="Group 16">
              <a:extLst>
                <a:ext uri="{FF2B5EF4-FFF2-40B4-BE49-F238E27FC236}">
                  <a16:creationId xmlns:a16="http://schemas.microsoft.com/office/drawing/2014/main" id="{3BCFE300-5DE3-4B1D-A72B-E141B205A63F}"/>
                </a:ext>
              </a:extLst>
            </p:cNvPr>
            <p:cNvGrpSpPr/>
            <p:nvPr/>
          </p:nvGrpSpPr>
          <p:grpSpPr>
            <a:xfrm>
              <a:off x="6774265" y="2593294"/>
              <a:ext cx="533950" cy="546053"/>
              <a:chOff x="6635580" y="2593294"/>
              <a:chExt cx="533950" cy="546053"/>
            </a:xfrm>
          </p:grpSpPr>
          <p:sp>
            <p:nvSpPr>
              <p:cNvPr id="42" name="Shape 1158">
                <a:extLst>
                  <a:ext uri="{FF2B5EF4-FFF2-40B4-BE49-F238E27FC236}">
                    <a16:creationId xmlns:a16="http://schemas.microsoft.com/office/drawing/2014/main" id="{25B13DC6-7062-451C-908D-FC09E94A4D4B}"/>
                  </a:ext>
                </a:extLst>
              </p:cNvPr>
              <p:cNvSpPr/>
              <p:nvPr/>
            </p:nvSpPr>
            <p:spPr>
              <a:xfrm>
                <a:off x="6880307" y="3006524"/>
                <a:ext cx="44496" cy="59033"/>
              </a:xfrm>
              <a:custGeom>
                <a:avLst/>
                <a:gdLst/>
                <a:ahLst/>
                <a:cxnLst/>
                <a:rect l="0" t="0" r="0" b="0"/>
                <a:pathLst>
                  <a:path w="32753" h="43440">
                    <a:moveTo>
                      <a:pt x="0" y="0"/>
                    </a:moveTo>
                    <a:lnTo>
                      <a:pt x="32753" y="0"/>
                    </a:lnTo>
                    <a:lnTo>
                      <a:pt x="32753" y="43440"/>
                    </a:lnTo>
                    <a:lnTo>
                      <a:pt x="0" y="43440"/>
                    </a:lnTo>
                    <a:lnTo>
                      <a:pt x="0" y="0"/>
                    </a:lnTo>
                    <a:close/>
                  </a:path>
                </a:pathLst>
              </a:custGeom>
              <a:solidFill>
                <a:schemeClr val="tx2"/>
              </a:solidFill>
              <a:ln w="0" cap="flat">
                <a:miter lim="127000"/>
              </a:ln>
            </p:spPr>
            <p:style>
              <a:lnRef idx="0">
                <a:srgbClr val="000000">
                  <a:alpha val="0"/>
                </a:srgbClr>
              </a:lnRef>
              <a:fillRef idx="1">
                <a:srgbClr val="868686"/>
              </a:fillRef>
              <a:effectRef idx="0">
                <a:scrgbClr r="0" g="0" b="0"/>
              </a:effectRef>
              <a:fontRef idx="none"/>
            </p:style>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Shape 10279">
                <a:extLst>
                  <a:ext uri="{FF2B5EF4-FFF2-40B4-BE49-F238E27FC236}">
                    <a16:creationId xmlns:a16="http://schemas.microsoft.com/office/drawing/2014/main" id="{A84C03B5-606D-4C0E-B0A7-C7574C45D803}"/>
                  </a:ext>
                </a:extLst>
              </p:cNvPr>
              <p:cNvSpPr/>
              <p:nvPr/>
            </p:nvSpPr>
            <p:spPr>
              <a:xfrm>
                <a:off x="6880307" y="3095073"/>
                <a:ext cx="44496" cy="44274"/>
              </a:xfrm>
              <a:custGeom>
                <a:avLst/>
                <a:gdLst/>
                <a:ahLst/>
                <a:cxnLst/>
                <a:rect l="0" t="0" r="0" b="0"/>
                <a:pathLst>
                  <a:path w="32753" h="32580">
                    <a:moveTo>
                      <a:pt x="0" y="0"/>
                    </a:moveTo>
                    <a:lnTo>
                      <a:pt x="32753" y="0"/>
                    </a:lnTo>
                    <a:lnTo>
                      <a:pt x="32753" y="32580"/>
                    </a:lnTo>
                    <a:lnTo>
                      <a:pt x="0" y="32580"/>
                    </a:lnTo>
                    <a:lnTo>
                      <a:pt x="0" y="0"/>
                    </a:lnTo>
                  </a:path>
                </a:pathLst>
              </a:custGeom>
              <a:solidFill>
                <a:srgbClr val="939393"/>
              </a:solidFill>
              <a:ln w="0">
                <a:noFill/>
                <a:prstDash val="solid"/>
                <a:round/>
                <a:headEnd/>
                <a:tailEnd/>
              </a:ln>
            </p:spPr>
            <p:txBody>
              <a:bodyPr vert="horz" wrap="square" lIns="109696" tIns="54848" rIns="109696" bIns="54848"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44" name="Shape 1160">
                <a:extLst>
                  <a:ext uri="{FF2B5EF4-FFF2-40B4-BE49-F238E27FC236}">
                    <a16:creationId xmlns:a16="http://schemas.microsoft.com/office/drawing/2014/main" id="{CD1042A5-454F-4B37-8D21-7BFC2D5DA48A}"/>
                  </a:ext>
                </a:extLst>
              </p:cNvPr>
              <p:cNvSpPr/>
              <p:nvPr/>
            </p:nvSpPr>
            <p:spPr>
              <a:xfrm>
                <a:off x="6954467" y="3095073"/>
                <a:ext cx="215063" cy="44274"/>
              </a:xfrm>
              <a:custGeom>
                <a:avLst/>
                <a:gdLst/>
                <a:ahLst/>
                <a:cxnLst/>
                <a:rect l="0" t="0" r="0" b="0"/>
                <a:pathLst>
                  <a:path w="158307" h="32580">
                    <a:moveTo>
                      <a:pt x="0" y="0"/>
                    </a:moveTo>
                    <a:lnTo>
                      <a:pt x="158307" y="0"/>
                    </a:lnTo>
                    <a:lnTo>
                      <a:pt x="158307" y="32580"/>
                    </a:lnTo>
                    <a:lnTo>
                      <a:pt x="0" y="32580"/>
                    </a:lnTo>
                    <a:lnTo>
                      <a:pt x="0" y="0"/>
                    </a:lnTo>
                    <a:close/>
                  </a:path>
                </a:pathLst>
              </a:custGeom>
              <a:solidFill>
                <a:srgbClr val="939393"/>
              </a:solidFill>
              <a:ln w="0">
                <a:noFill/>
                <a:prstDash val="solid"/>
                <a:round/>
                <a:headEnd/>
                <a:tailEnd/>
              </a:ln>
            </p:spPr>
            <p:txBody>
              <a:bodyPr vert="horz" wrap="square" lIns="109696" tIns="54848" rIns="109696" bIns="54848"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45" name="Shape 10280">
                <a:extLst>
                  <a:ext uri="{FF2B5EF4-FFF2-40B4-BE49-F238E27FC236}">
                    <a16:creationId xmlns:a16="http://schemas.microsoft.com/office/drawing/2014/main" id="{17EDBDB2-7FDA-4A0C-9F6F-44EFE07B8347}"/>
                  </a:ext>
                </a:extLst>
              </p:cNvPr>
              <p:cNvSpPr/>
              <p:nvPr/>
            </p:nvSpPr>
            <p:spPr>
              <a:xfrm>
                <a:off x="6635580" y="3095073"/>
                <a:ext cx="215063" cy="44274"/>
              </a:xfrm>
              <a:custGeom>
                <a:avLst/>
                <a:gdLst/>
                <a:ahLst/>
                <a:cxnLst/>
                <a:rect l="0" t="0" r="0" b="0"/>
                <a:pathLst>
                  <a:path w="158307" h="32580">
                    <a:moveTo>
                      <a:pt x="0" y="0"/>
                    </a:moveTo>
                    <a:lnTo>
                      <a:pt x="158307" y="0"/>
                    </a:lnTo>
                    <a:lnTo>
                      <a:pt x="158307" y="32580"/>
                    </a:lnTo>
                    <a:lnTo>
                      <a:pt x="0" y="32580"/>
                    </a:lnTo>
                    <a:lnTo>
                      <a:pt x="0" y="0"/>
                    </a:lnTo>
                  </a:path>
                </a:pathLst>
              </a:custGeom>
              <a:solidFill>
                <a:srgbClr val="939393"/>
              </a:solidFill>
              <a:ln w="0">
                <a:noFill/>
                <a:prstDash val="solid"/>
                <a:round/>
                <a:headEnd/>
                <a:tailEnd/>
              </a:ln>
            </p:spPr>
            <p:txBody>
              <a:bodyPr vert="horz" wrap="square" lIns="109696" tIns="54848" rIns="109696" bIns="54848"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46" name="Shape 1162">
                <a:extLst>
                  <a:ext uri="{FF2B5EF4-FFF2-40B4-BE49-F238E27FC236}">
                    <a16:creationId xmlns:a16="http://schemas.microsoft.com/office/drawing/2014/main" id="{BEBDFB68-41AE-4464-B11F-C389B88C73F3}"/>
                  </a:ext>
                </a:extLst>
              </p:cNvPr>
              <p:cNvSpPr/>
              <p:nvPr/>
            </p:nvSpPr>
            <p:spPr>
              <a:xfrm>
                <a:off x="6665243" y="2888454"/>
                <a:ext cx="74160" cy="118071"/>
              </a:xfrm>
              <a:custGeom>
                <a:avLst/>
                <a:gdLst/>
                <a:ahLst/>
                <a:cxnLst/>
                <a:rect l="0" t="0" r="0" b="0"/>
                <a:pathLst>
                  <a:path w="54589" h="86884">
                    <a:moveTo>
                      <a:pt x="19543" y="0"/>
                    </a:moveTo>
                    <a:lnTo>
                      <a:pt x="54589" y="0"/>
                    </a:lnTo>
                    <a:lnTo>
                      <a:pt x="54589" y="32584"/>
                    </a:lnTo>
                    <a:cubicBezTo>
                      <a:pt x="48559" y="32584"/>
                      <a:pt x="43671" y="37446"/>
                      <a:pt x="43671" y="43444"/>
                    </a:cubicBezTo>
                    <a:cubicBezTo>
                      <a:pt x="43671" y="49442"/>
                      <a:pt x="48559" y="54304"/>
                      <a:pt x="54589" y="54304"/>
                    </a:cubicBezTo>
                    <a:lnTo>
                      <a:pt x="54589" y="86884"/>
                    </a:lnTo>
                    <a:lnTo>
                      <a:pt x="19543" y="86884"/>
                    </a:lnTo>
                    <a:cubicBezTo>
                      <a:pt x="8750" y="86884"/>
                      <a:pt x="0" y="78180"/>
                      <a:pt x="0" y="67444"/>
                    </a:cubicBezTo>
                    <a:lnTo>
                      <a:pt x="0" y="19444"/>
                    </a:lnTo>
                    <a:cubicBezTo>
                      <a:pt x="0" y="8711"/>
                      <a:pt x="8750" y="0"/>
                      <a:pt x="19543" y="0"/>
                    </a:cubicBezTo>
                    <a:close/>
                  </a:path>
                </a:pathLst>
              </a:custGeom>
              <a:solidFill>
                <a:schemeClr val="tx2"/>
              </a:solidFill>
              <a:ln w="0" cap="flat">
                <a:miter lim="127000"/>
              </a:ln>
            </p:spPr>
            <p:style>
              <a:lnRef idx="0">
                <a:srgbClr val="000000">
                  <a:alpha val="0"/>
                </a:srgbClr>
              </a:lnRef>
              <a:fillRef idx="1">
                <a:srgbClr val="868686"/>
              </a:fillRef>
              <a:effectRef idx="0">
                <a:scrgbClr r="0" g="0" b="0"/>
              </a:effectRef>
              <a:fontRef idx="none"/>
            </p:style>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Shape 1163">
                <a:extLst>
                  <a:ext uri="{FF2B5EF4-FFF2-40B4-BE49-F238E27FC236}">
                    <a16:creationId xmlns:a16="http://schemas.microsoft.com/office/drawing/2014/main" id="{1439BC69-6886-4C53-8196-66129334C2BB}"/>
                  </a:ext>
                </a:extLst>
              </p:cNvPr>
              <p:cNvSpPr/>
              <p:nvPr/>
            </p:nvSpPr>
            <p:spPr>
              <a:xfrm>
                <a:off x="6739404" y="2888454"/>
                <a:ext cx="74160" cy="118071"/>
              </a:xfrm>
              <a:custGeom>
                <a:avLst/>
                <a:gdLst/>
                <a:ahLst/>
                <a:cxnLst/>
                <a:rect l="0" t="0" r="0" b="0"/>
                <a:pathLst>
                  <a:path w="54589" h="86884">
                    <a:moveTo>
                      <a:pt x="0" y="0"/>
                    </a:moveTo>
                    <a:lnTo>
                      <a:pt x="54589" y="0"/>
                    </a:lnTo>
                    <a:lnTo>
                      <a:pt x="54589" y="32584"/>
                    </a:lnTo>
                    <a:cubicBezTo>
                      <a:pt x="48559" y="32584"/>
                      <a:pt x="43671" y="37447"/>
                      <a:pt x="43671" y="43444"/>
                    </a:cubicBezTo>
                    <a:cubicBezTo>
                      <a:pt x="43671" y="49442"/>
                      <a:pt x="48559" y="54304"/>
                      <a:pt x="54589" y="54304"/>
                    </a:cubicBezTo>
                    <a:lnTo>
                      <a:pt x="54589" y="86884"/>
                    </a:lnTo>
                    <a:lnTo>
                      <a:pt x="0" y="86884"/>
                    </a:lnTo>
                    <a:lnTo>
                      <a:pt x="0" y="54304"/>
                    </a:lnTo>
                    <a:cubicBezTo>
                      <a:pt x="6030" y="54304"/>
                      <a:pt x="10918" y="49442"/>
                      <a:pt x="10918" y="43444"/>
                    </a:cubicBezTo>
                    <a:cubicBezTo>
                      <a:pt x="10918" y="37446"/>
                      <a:pt x="6030" y="32584"/>
                      <a:pt x="0" y="32584"/>
                    </a:cubicBezTo>
                    <a:lnTo>
                      <a:pt x="0" y="0"/>
                    </a:lnTo>
                    <a:close/>
                  </a:path>
                </a:pathLst>
              </a:custGeom>
              <a:solidFill>
                <a:schemeClr val="tx2"/>
              </a:solidFill>
              <a:ln w="0" cap="flat">
                <a:miter lim="127000"/>
              </a:ln>
            </p:spPr>
            <p:style>
              <a:lnRef idx="0">
                <a:srgbClr val="000000">
                  <a:alpha val="0"/>
                </a:srgbClr>
              </a:lnRef>
              <a:fillRef idx="1">
                <a:srgbClr val="868686"/>
              </a:fillRef>
              <a:effectRef idx="0">
                <a:scrgbClr r="0" g="0" b="0"/>
              </a:effectRef>
              <a:fontRef idx="none"/>
            </p:style>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Shape 1164">
                <a:extLst>
                  <a:ext uri="{FF2B5EF4-FFF2-40B4-BE49-F238E27FC236}">
                    <a16:creationId xmlns:a16="http://schemas.microsoft.com/office/drawing/2014/main" id="{0452B97F-A4D0-41A4-AE52-9579BE80C816}"/>
                  </a:ext>
                </a:extLst>
              </p:cNvPr>
              <p:cNvSpPr/>
              <p:nvPr/>
            </p:nvSpPr>
            <p:spPr>
              <a:xfrm>
                <a:off x="6813564" y="2888454"/>
                <a:ext cx="74160" cy="118071"/>
              </a:xfrm>
              <a:custGeom>
                <a:avLst/>
                <a:gdLst/>
                <a:ahLst/>
                <a:cxnLst/>
                <a:rect l="0" t="0" r="0" b="0"/>
                <a:pathLst>
                  <a:path w="54589" h="86884">
                    <a:moveTo>
                      <a:pt x="0" y="0"/>
                    </a:moveTo>
                    <a:lnTo>
                      <a:pt x="54589" y="0"/>
                    </a:lnTo>
                    <a:lnTo>
                      <a:pt x="54589" y="32584"/>
                    </a:lnTo>
                    <a:cubicBezTo>
                      <a:pt x="48561" y="32584"/>
                      <a:pt x="43671" y="37447"/>
                      <a:pt x="43671" y="43444"/>
                    </a:cubicBezTo>
                    <a:cubicBezTo>
                      <a:pt x="43671" y="49442"/>
                      <a:pt x="48561" y="54304"/>
                      <a:pt x="54589" y="54304"/>
                    </a:cubicBezTo>
                    <a:lnTo>
                      <a:pt x="54589" y="86884"/>
                    </a:lnTo>
                    <a:lnTo>
                      <a:pt x="0" y="86884"/>
                    </a:lnTo>
                    <a:lnTo>
                      <a:pt x="0" y="54304"/>
                    </a:lnTo>
                    <a:cubicBezTo>
                      <a:pt x="6030" y="54304"/>
                      <a:pt x="10918" y="49442"/>
                      <a:pt x="10918" y="43444"/>
                    </a:cubicBezTo>
                    <a:cubicBezTo>
                      <a:pt x="10918" y="37447"/>
                      <a:pt x="6030" y="32584"/>
                      <a:pt x="0" y="32584"/>
                    </a:cubicBezTo>
                    <a:lnTo>
                      <a:pt x="0" y="0"/>
                    </a:lnTo>
                    <a:close/>
                  </a:path>
                </a:pathLst>
              </a:custGeom>
              <a:solidFill>
                <a:schemeClr val="tx2"/>
              </a:solidFill>
              <a:ln w="0" cap="flat">
                <a:miter lim="127000"/>
              </a:ln>
            </p:spPr>
            <p:style>
              <a:lnRef idx="0">
                <a:srgbClr val="000000">
                  <a:alpha val="0"/>
                </a:srgbClr>
              </a:lnRef>
              <a:fillRef idx="1">
                <a:srgbClr val="868686"/>
              </a:fillRef>
              <a:effectRef idx="0">
                <a:scrgbClr r="0" g="0" b="0"/>
              </a:effectRef>
              <a:fontRef idx="none"/>
            </p:style>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Shape 1165">
                <a:extLst>
                  <a:ext uri="{FF2B5EF4-FFF2-40B4-BE49-F238E27FC236}">
                    <a16:creationId xmlns:a16="http://schemas.microsoft.com/office/drawing/2014/main" id="{6AD13B77-AA75-4D0A-8777-62344727CCC1}"/>
                  </a:ext>
                </a:extLst>
              </p:cNvPr>
              <p:cNvSpPr/>
              <p:nvPr/>
            </p:nvSpPr>
            <p:spPr>
              <a:xfrm>
                <a:off x="6887724" y="2888454"/>
                <a:ext cx="252144" cy="118071"/>
              </a:xfrm>
              <a:custGeom>
                <a:avLst/>
                <a:gdLst/>
                <a:ahLst/>
                <a:cxnLst/>
                <a:rect l="0" t="0" r="0" b="0"/>
                <a:pathLst>
                  <a:path w="185602" h="86884">
                    <a:moveTo>
                      <a:pt x="0" y="0"/>
                    </a:moveTo>
                    <a:lnTo>
                      <a:pt x="166063" y="0"/>
                    </a:lnTo>
                    <a:cubicBezTo>
                      <a:pt x="176845" y="0"/>
                      <a:pt x="185602" y="8711"/>
                      <a:pt x="185602" y="19444"/>
                    </a:cubicBezTo>
                    <a:lnTo>
                      <a:pt x="185602" y="67445"/>
                    </a:lnTo>
                    <a:cubicBezTo>
                      <a:pt x="185602" y="78180"/>
                      <a:pt x="176845" y="86884"/>
                      <a:pt x="166063" y="86884"/>
                    </a:cubicBezTo>
                    <a:lnTo>
                      <a:pt x="0" y="86884"/>
                    </a:lnTo>
                    <a:lnTo>
                      <a:pt x="0" y="54304"/>
                    </a:lnTo>
                    <a:cubicBezTo>
                      <a:pt x="6027" y="54304"/>
                      <a:pt x="10918" y="49442"/>
                      <a:pt x="10918" y="43444"/>
                    </a:cubicBezTo>
                    <a:cubicBezTo>
                      <a:pt x="10918" y="37447"/>
                      <a:pt x="6027" y="32584"/>
                      <a:pt x="0" y="32584"/>
                    </a:cubicBezTo>
                    <a:lnTo>
                      <a:pt x="0" y="0"/>
                    </a:lnTo>
                    <a:close/>
                  </a:path>
                </a:pathLst>
              </a:custGeom>
              <a:solidFill>
                <a:schemeClr val="tx2"/>
              </a:solidFill>
              <a:ln w="0" cap="flat">
                <a:miter lim="127000"/>
              </a:ln>
            </p:spPr>
            <p:style>
              <a:lnRef idx="0">
                <a:srgbClr val="000000">
                  <a:alpha val="0"/>
                </a:srgbClr>
              </a:lnRef>
              <a:fillRef idx="1">
                <a:srgbClr val="868686"/>
              </a:fillRef>
              <a:effectRef idx="0">
                <a:scrgbClr r="0" g="0" b="0"/>
              </a:effectRef>
              <a:fontRef idx="none"/>
            </p:style>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Shape 1166">
                <a:extLst>
                  <a:ext uri="{FF2B5EF4-FFF2-40B4-BE49-F238E27FC236}">
                    <a16:creationId xmlns:a16="http://schemas.microsoft.com/office/drawing/2014/main" id="{53EA177D-DEF6-4C8C-AD31-97B0323B5F78}"/>
                  </a:ext>
                </a:extLst>
              </p:cNvPr>
              <p:cNvSpPr/>
              <p:nvPr/>
            </p:nvSpPr>
            <p:spPr>
              <a:xfrm>
                <a:off x="6665243" y="2740874"/>
                <a:ext cx="74160" cy="118064"/>
              </a:xfrm>
              <a:custGeom>
                <a:avLst/>
                <a:gdLst/>
                <a:ahLst/>
                <a:cxnLst/>
                <a:rect l="0" t="0" r="0" b="0"/>
                <a:pathLst>
                  <a:path w="54589" h="86879">
                    <a:moveTo>
                      <a:pt x="19543" y="0"/>
                    </a:moveTo>
                    <a:lnTo>
                      <a:pt x="54589" y="0"/>
                    </a:lnTo>
                    <a:lnTo>
                      <a:pt x="54589" y="32580"/>
                    </a:lnTo>
                    <a:cubicBezTo>
                      <a:pt x="48559" y="32580"/>
                      <a:pt x="43671" y="37444"/>
                      <a:pt x="43671" y="43440"/>
                    </a:cubicBezTo>
                    <a:cubicBezTo>
                      <a:pt x="43671" y="49435"/>
                      <a:pt x="48559" y="54299"/>
                      <a:pt x="54589" y="54299"/>
                    </a:cubicBezTo>
                    <a:lnTo>
                      <a:pt x="54589" y="86879"/>
                    </a:lnTo>
                    <a:lnTo>
                      <a:pt x="19543" y="86879"/>
                    </a:lnTo>
                    <a:cubicBezTo>
                      <a:pt x="8750" y="86879"/>
                      <a:pt x="0" y="78168"/>
                      <a:pt x="0" y="67444"/>
                    </a:cubicBezTo>
                    <a:lnTo>
                      <a:pt x="0" y="19434"/>
                    </a:lnTo>
                    <a:cubicBezTo>
                      <a:pt x="0" y="8710"/>
                      <a:pt x="8750" y="0"/>
                      <a:pt x="19543" y="0"/>
                    </a:cubicBezTo>
                    <a:close/>
                  </a:path>
                </a:pathLst>
              </a:custGeom>
              <a:solidFill>
                <a:schemeClr val="tx2"/>
              </a:solidFill>
              <a:ln w="0" cap="flat">
                <a:miter lim="127000"/>
              </a:ln>
            </p:spPr>
            <p:style>
              <a:lnRef idx="0">
                <a:srgbClr val="000000">
                  <a:alpha val="0"/>
                </a:srgbClr>
              </a:lnRef>
              <a:fillRef idx="1">
                <a:srgbClr val="868686"/>
              </a:fillRef>
              <a:effectRef idx="0">
                <a:scrgbClr r="0" g="0" b="0"/>
              </a:effectRef>
              <a:fontRef idx="none"/>
            </p:style>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Shape 1167">
                <a:extLst>
                  <a:ext uri="{FF2B5EF4-FFF2-40B4-BE49-F238E27FC236}">
                    <a16:creationId xmlns:a16="http://schemas.microsoft.com/office/drawing/2014/main" id="{78E6D6D6-BEFD-478F-9B98-3183EA1711FC}"/>
                  </a:ext>
                </a:extLst>
              </p:cNvPr>
              <p:cNvSpPr/>
              <p:nvPr/>
            </p:nvSpPr>
            <p:spPr>
              <a:xfrm>
                <a:off x="6739404" y="2740874"/>
                <a:ext cx="74160" cy="118064"/>
              </a:xfrm>
              <a:custGeom>
                <a:avLst/>
                <a:gdLst/>
                <a:ahLst/>
                <a:cxnLst/>
                <a:rect l="0" t="0" r="0" b="0"/>
                <a:pathLst>
                  <a:path w="54589" h="86879">
                    <a:moveTo>
                      <a:pt x="0" y="0"/>
                    </a:moveTo>
                    <a:lnTo>
                      <a:pt x="54589" y="0"/>
                    </a:lnTo>
                    <a:lnTo>
                      <a:pt x="54589" y="32580"/>
                    </a:lnTo>
                    <a:cubicBezTo>
                      <a:pt x="48559" y="32580"/>
                      <a:pt x="43671" y="37444"/>
                      <a:pt x="43671" y="43440"/>
                    </a:cubicBezTo>
                    <a:cubicBezTo>
                      <a:pt x="43671" y="49435"/>
                      <a:pt x="48559" y="54299"/>
                      <a:pt x="54589" y="54299"/>
                    </a:cubicBezTo>
                    <a:lnTo>
                      <a:pt x="54589" y="86879"/>
                    </a:lnTo>
                    <a:lnTo>
                      <a:pt x="0" y="86879"/>
                    </a:lnTo>
                    <a:lnTo>
                      <a:pt x="0" y="54299"/>
                    </a:lnTo>
                    <a:cubicBezTo>
                      <a:pt x="6030" y="54299"/>
                      <a:pt x="10918" y="49435"/>
                      <a:pt x="10918" y="43440"/>
                    </a:cubicBezTo>
                    <a:cubicBezTo>
                      <a:pt x="10918" y="37444"/>
                      <a:pt x="6030" y="32580"/>
                      <a:pt x="0" y="32580"/>
                    </a:cubicBezTo>
                    <a:lnTo>
                      <a:pt x="0" y="0"/>
                    </a:lnTo>
                    <a:close/>
                  </a:path>
                </a:pathLst>
              </a:custGeom>
              <a:solidFill>
                <a:schemeClr val="tx2"/>
              </a:solidFill>
              <a:ln w="0" cap="flat">
                <a:miter lim="127000"/>
              </a:ln>
            </p:spPr>
            <p:style>
              <a:lnRef idx="0">
                <a:srgbClr val="000000">
                  <a:alpha val="0"/>
                </a:srgbClr>
              </a:lnRef>
              <a:fillRef idx="1">
                <a:srgbClr val="868686"/>
              </a:fillRef>
              <a:effectRef idx="0">
                <a:scrgbClr r="0" g="0" b="0"/>
              </a:effectRef>
              <a:fontRef idx="none"/>
            </p:style>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Shape 1168">
                <a:extLst>
                  <a:ext uri="{FF2B5EF4-FFF2-40B4-BE49-F238E27FC236}">
                    <a16:creationId xmlns:a16="http://schemas.microsoft.com/office/drawing/2014/main" id="{03546BE9-34A2-44E0-B131-15CFD4A8425F}"/>
                  </a:ext>
                </a:extLst>
              </p:cNvPr>
              <p:cNvSpPr/>
              <p:nvPr/>
            </p:nvSpPr>
            <p:spPr>
              <a:xfrm>
                <a:off x="6813564" y="2740874"/>
                <a:ext cx="74160" cy="118064"/>
              </a:xfrm>
              <a:custGeom>
                <a:avLst/>
                <a:gdLst/>
                <a:ahLst/>
                <a:cxnLst/>
                <a:rect l="0" t="0" r="0" b="0"/>
                <a:pathLst>
                  <a:path w="54589" h="86879">
                    <a:moveTo>
                      <a:pt x="0" y="0"/>
                    </a:moveTo>
                    <a:lnTo>
                      <a:pt x="54589" y="0"/>
                    </a:lnTo>
                    <a:lnTo>
                      <a:pt x="54589" y="32580"/>
                    </a:lnTo>
                    <a:cubicBezTo>
                      <a:pt x="48561" y="32580"/>
                      <a:pt x="43671" y="37444"/>
                      <a:pt x="43671" y="43440"/>
                    </a:cubicBezTo>
                    <a:cubicBezTo>
                      <a:pt x="43671" y="49435"/>
                      <a:pt x="48561" y="54299"/>
                      <a:pt x="54589" y="54299"/>
                    </a:cubicBezTo>
                    <a:lnTo>
                      <a:pt x="54589" y="86879"/>
                    </a:lnTo>
                    <a:lnTo>
                      <a:pt x="0" y="86879"/>
                    </a:lnTo>
                    <a:lnTo>
                      <a:pt x="0" y="54299"/>
                    </a:lnTo>
                    <a:cubicBezTo>
                      <a:pt x="6030" y="54299"/>
                      <a:pt x="10918" y="49435"/>
                      <a:pt x="10918" y="43440"/>
                    </a:cubicBezTo>
                    <a:cubicBezTo>
                      <a:pt x="10918" y="37444"/>
                      <a:pt x="6030" y="32580"/>
                      <a:pt x="0" y="32580"/>
                    </a:cubicBezTo>
                    <a:lnTo>
                      <a:pt x="0" y="0"/>
                    </a:lnTo>
                    <a:close/>
                  </a:path>
                </a:pathLst>
              </a:custGeom>
              <a:solidFill>
                <a:schemeClr val="tx2"/>
              </a:solidFill>
              <a:ln w="0" cap="flat">
                <a:miter lim="127000"/>
              </a:ln>
            </p:spPr>
            <p:style>
              <a:lnRef idx="0">
                <a:srgbClr val="000000">
                  <a:alpha val="0"/>
                </a:srgbClr>
              </a:lnRef>
              <a:fillRef idx="1">
                <a:srgbClr val="868686"/>
              </a:fillRef>
              <a:effectRef idx="0">
                <a:scrgbClr r="0" g="0" b="0"/>
              </a:effectRef>
              <a:fontRef idx="none"/>
            </p:style>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Shape 1169">
                <a:extLst>
                  <a:ext uri="{FF2B5EF4-FFF2-40B4-BE49-F238E27FC236}">
                    <a16:creationId xmlns:a16="http://schemas.microsoft.com/office/drawing/2014/main" id="{4A977063-0EBC-4F79-B3FE-B5F6E26BD0F7}"/>
                  </a:ext>
                </a:extLst>
              </p:cNvPr>
              <p:cNvSpPr/>
              <p:nvPr/>
            </p:nvSpPr>
            <p:spPr>
              <a:xfrm>
                <a:off x="6887724" y="2740874"/>
                <a:ext cx="252144" cy="118064"/>
              </a:xfrm>
              <a:custGeom>
                <a:avLst/>
                <a:gdLst/>
                <a:ahLst/>
                <a:cxnLst/>
                <a:rect l="0" t="0" r="0" b="0"/>
                <a:pathLst>
                  <a:path w="185602" h="86879">
                    <a:moveTo>
                      <a:pt x="0" y="0"/>
                    </a:moveTo>
                    <a:lnTo>
                      <a:pt x="166063" y="0"/>
                    </a:lnTo>
                    <a:cubicBezTo>
                      <a:pt x="176845" y="0"/>
                      <a:pt x="185602" y="8711"/>
                      <a:pt x="185602" y="19435"/>
                    </a:cubicBezTo>
                    <a:lnTo>
                      <a:pt x="185602" y="67445"/>
                    </a:lnTo>
                    <a:cubicBezTo>
                      <a:pt x="185602" y="78169"/>
                      <a:pt x="176845" y="86879"/>
                      <a:pt x="166063" y="86879"/>
                    </a:cubicBezTo>
                    <a:lnTo>
                      <a:pt x="0" y="86879"/>
                    </a:lnTo>
                    <a:lnTo>
                      <a:pt x="0" y="54299"/>
                    </a:lnTo>
                    <a:cubicBezTo>
                      <a:pt x="6027" y="54299"/>
                      <a:pt x="10918" y="49435"/>
                      <a:pt x="10918" y="43440"/>
                    </a:cubicBezTo>
                    <a:cubicBezTo>
                      <a:pt x="10918" y="37444"/>
                      <a:pt x="6027" y="32580"/>
                      <a:pt x="0" y="32580"/>
                    </a:cubicBezTo>
                    <a:lnTo>
                      <a:pt x="0" y="0"/>
                    </a:lnTo>
                    <a:close/>
                  </a:path>
                </a:pathLst>
              </a:custGeom>
              <a:solidFill>
                <a:schemeClr val="tx2"/>
              </a:solidFill>
              <a:ln w="0" cap="flat">
                <a:miter lim="127000"/>
              </a:ln>
            </p:spPr>
            <p:style>
              <a:lnRef idx="0">
                <a:srgbClr val="000000">
                  <a:alpha val="0"/>
                </a:srgbClr>
              </a:lnRef>
              <a:fillRef idx="1">
                <a:srgbClr val="868686"/>
              </a:fillRef>
              <a:effectRef idx="0">
                <a:scrgbClr r="0" g="0" b="0"/>
              </a:effectRef>
              <a:fontRef idx="none"/>
            </p:style>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Shape 1170">
                <a:extLst>
                  <a:ext uri="{FF2B5EF4-FFF2-40B4-BE49-F238E27FC236}">
                    <a16:creationId xmlns:a16="http://schemas.microsoft.com/office/drawing/2014/main" id="{CEDD07BC-646D-46D9-8E83-2496F31B16E3}"/>
                  </a:ext>
                </a:extLst>
              </p:cNvPr>
              <p:cNvSpPr/>
              <p:nvPr/>
            </p:nvSpPr>
            <p:spPr>
              <a:xfrm>
                <a:off x="6665243" y="2593294"/>
                <a:ext cx="74160" cy="118064"/>
              </a:xfrm>
              <a:custGeom>
                <a:avLst/>
                <a:gdLst/>
                <a:ahLst/>
                <a:cxnLst/>
                <a:rect l="0" t="0" r="0" b="0"/>
                <a:pathLst>
                  <a:path w="54589" h="86879">
                    <a:moveTo>
                      <a:pt x="19543" y="0"/>
                    </a:moveTo>
                    <a:lnTo>
                      <a:pt x="54589" y="0"/>
                    </a:lnTo>
                    <a:lnTo>
                      <a:pt x="54589" y="32579"/>
                    </a:lnTo>
                    <a:cubicBezTo>
                      <a:pt x="48559" y="32579"/>
                      <a:pt x="43671" y="37444"/>
                      <a:pt x="43671" y="43440"/>
                    </a:cubicBezTo>
                    <a:cubicBezTo>
                      <a:pt x="43671" y="49435"/>
                      <a:pt x="48559" y="54299"/>
                      <a:pt x="54589" y="54299"/>
                    </a:cubicBezTo>
                    <a:lnTo>
                      <a:pt x="54589" y="86879"/>
                    </a:lnTo>
                    <a:lnTo>
                      <a:pt x="19543" y="86879"/>
                    </a:lnTo>
                    <a:cubicBezTo>
                      <a:pt x="8750" y="86879"/>
                      <a:pt x="0" y="78168"/>
                      <a:pt x="0" y="67444"/>
                    </a:cubicBezTo>
                    <a:lnTo>
                      <a:pt x="0" y="19434"/>
                    </a:lnTo>
                    <a:cubicBezTo>
                      <a:pt x="0" y="8710"/>
                      <a:pt x="8750" y="0"/>
                      <a:pt x="19543" y="0"/>
                    </a:cubicBezTo>
                    <a:close/>
                  </a:path>
                </a:pathLst>
              </a:custGeom>
              <a:solidFill>
                <a:schemeClr val="tx2"/>
              </a:solidFill>
              <a:ln w="0" cap="flat">
                <a:miter lim="127000"/>
              </a:ln>
            </p:spPr>
            <p:style>
              <a:lnRef idx="0">
                <a:srgbClr val="000000">
                  <a:alpha val="0"/>
                </a:srgbClr>
              </a:lnRef>
              <a:fillRef idx="1">
                <a:srgbClr val="868686"/>
              </a:fillRef>
              <a:effectRef idx="0">
                <a:scrgbClr r="0" g="0" b="0"/>
              </a:effectRef>
              <a:fontRef idx="none"/>
            </p:style>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Shape 1171">
                <a:extLst>
                  <a:ext uri="{FF2B5EF4-FFF2-40B4-BE49-F238E27FC236}">
                    <a16:creationId xmlns:a16="http://schemas.microsoft.com/office/drawing/2014/main" id="{A5E35C9C-3922-46A4-A228-0ABE024C248F}"/>
                  </a:ext>
                </a:extLst>
              </p:cNvPr>
              <p:cNvSpPr/>
              <p:nvPr/>
            </p:nvSpPr>
            <p:spPr>
              <a:xfrm>
                <a:off x="6739404" y="2593294"/>
                <a:ext cx="74160" cy="118064"/>
              </a:xfrm>
              <a:custGeom>
                <a:avLst/>
                <a:gdLst/>
                <a:ahLst/>
                <a:cxnLst/>
                <a:rect l="0" t="0" r="0" b="0"/>
                <a:pathLst>
                  <a:path w="54589" h="86879">
                    <a:moveTo>
                      <a:pt x="0" y="0"/>
                    </a:moveTo>
                    <a:lnTo>
                      <a:pt x="54589" y="0"/>
                    </a:lnTo>
                    <a:lnTo>
                      <a:pt x="54589" y="32580"/>
                    </a:lnTo>
                    <a:cubicBezTo>
                      <a:pt x="48559" y="32580"/>
                      <a:pt x="43671" y="37444"/>
                      <a:pt x="43671" y="43440"/>
                    </a:cubicBezTo>
                    <a:cubicBezTo>
                      <a:pt x="43671" y="49435"/>
                      <a:pt x="48559" y="54299"/>
                      <a:pt x="54589" y="54299"/>
                    </a:cubicBezTo>
                    <a:lnTo>
                      <a:pt x="54589" y="86879"/>
                    </a:lnTo>
                    <a:lnTo>
                      <a:pt x="0" y="86879"/>
                    </a:lnTo>
                    <a:lnTo>
                      <a:pt x="0" y="54299"/>
                    </a:lnTo>
                    <a:cubicBezTo>
                      <a:pt x="6030" y="54299"/>
                      <a:pt x="10918" y="49435"/>
                      <a:pt x="10918" y="43440"/>
                    </a:cubicBezTo>
                    <a:cubicBezTo>
                      <a:pt x="10918" y="37444"/>
                      <a:pt x="6030" y="32579"/>
                      <a:pt x="0" y="32579"/>
                    </a:cubicBezTo>
                    <a:lnTo>
                      <a:pt x="0" y="0"/>
                    </a:lnTo>
                    <a:close/>
                  </a:path>
                </a:pathLst>
              </a:custGeom>
              <a:solidFill>
                <a:schemeClr val="tx2"/>
              </a:solidFill>
              <a:ln w="0" cap="flat">
                <a:miter lim="127000"/>
              </a:ln>
            </p:spPr>
            <p:style>
              <a:lnRef idx="0">
                <a:srgbClr val="000000">
                  <a:alpha val="0"/>
                </a:srgbClr>
              </a:lnRef>
              <a:fillRef idx="1">
                <a:srgbClr val="868686"/>
              </a:fillRef>
              <a:effectRef idx="0">
                <a:scrgbClr r="0" g="0" b="0"/>
              </a:effectRef>
              <a:fontRef idx="none"/>
            </p:style>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Shape 1172">
                <a:extLst>
                  <a:ext uri="{FF2B5EF4-FFF2-40B4-BE49-F238E27FC236}">
                    <a16:creationId xmlns:a16="http://schemas.microsoft.com/office/drawing/2014/main" id="{CC99A381-EC90-4A46-AFB7-3418B4822A6C}"/>
                  </a:ext>
                </a:extLst>
              </p:cNvPr>
              <p:cNvSpPr/>
              <p:nvPr/>
            </p:nvSpPr>
            <p:spPr>
              <a:xfrm>
                <a:off x="6813564" y="2593294"/>
                <a:ext cx="74160" cy="118064"/>
              </a:xfrm>
              <a:custGeom>
                <a:avLst/>
                <a:gdLst/>
                <a:ahLst/>
                <a:cxnLst/>
                <a:rect l="0" t="0" r="0" b="0"/>
                <a:pathLst>
                  <a:path w="54589" h="86879">
                    <a:moveTo>
                      <a:pt x="0" y="0"/>
                    </a:moveTo>
                    <a:lnTo>
                      <a:pt x="54589" y="0"/>
                    </a:lnTo>
                    <a:lnTo>
                      <a:pt x="54589" y="32580"/>
                    </a:lnTo>
                    <a:cubicBezTo>
                      <a:pt x="48561" y="32580"/>
                      <a:pt x="43671" y="37444"/>
                      <a:pt x="43671" y="43440"/>
                    </a:cubicBezTo>
                    <a:cubicBezTo>
                      <a:pt x="43671" y="49435"/>
                      <a:pt x="48561" y="54299"/>
                      <a:pt x="54589" y="54299"/>
                    </a:cubicBezTo>
                    <a:lnTo>
                      <a:pt x="54589" y="86879"/>
                    </a:lnTo>
                    <a:lnTo>
                      <a:pt x="0" y="86879"/>
                    </a:lnTo>
                    <a:lnTo>
                      <a:pt x="0" y="54299"/>
                    </a:lnTo>
                    <a:cubicBezTo>
                      <a:pt x="6030" y="54299"/>
                      <a:pt x="10918" y="49435"/>
                      <a:pt x="10918" y="43440"/>
                    </a:cubicBezTo>
                    <a:cubicBezTo>
                      <a:pt x="10918" y="37444"/>
                      <a:pt x="6030" y="32580"/>
                      <a:pt x="0" y="32580"/>
                    </a:cubicBezTo>
                    <a:lnTo>
                      <a:pt x="0" y="0"/>
                    </a:lnTo>
                    <a:close/>
                  </a:path>
                </a:pathLst>
              </a:custGeom>
              <a:solidFill>
                <a:schemeClr val="tx2"/>
              </a:solidFill>
              <a:ln w="0" cap="flat">
                <a:miter lim="127000"/>
              </a:ln>
            </p:spPr>
            <p:style>
              <a:lnRef idx="0">
                <a:srgbClr val="000000">
                  <a:alpha val="0"/>
                </a:srgbClr>
              </a:lnRef>
              <a:fillRef idx="1">
                <a:srgbClr val="868686"/>
              </a:fillRef>
              <a:effectRef idx="0">
                <a:scrgbClr r="0" g="0" b="0"/>
              </a:effectRef>
              <a:fontRef idx="none"/>
            </p:style>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Shape 1173">
                <a:extLst>
                  <a:ext uri="{FF2B5EF4-FFF2-40B4-BE49-F238E27FC236}">
                    <a16:creationId xmlns:a16="http://schemas.microsoft.com/office/drawing/2014/main" id="{65FF5483-0AAD-4484-AE27-936EDC6D651D}"/>
                  </a:ext>
                </a:extLst>
              </p:cNvPr>
              <p:cNvSpPr/>
              <p:nvPr/>
            </p:nvSpPr>
            <p:spPr>
              <a:xfrm>
                <a:off x="6887725" y="2593294"/>
                <a:ext cx="252144" cy="118064"/>
              </a:xfrm>
              <a:custGeom>
                <a:avLst/>
                <a:gdLst/>
                <a:ahLst/>
                <a:cxnLst/>
                <a:rect l="0" t="0" r="0" b="0"/>
                <a:pathLst>
                  <a:path w="185602" h="86879">
                    <a:moveTo>
                      <a:pt x="0" y="0"/>
                    </a:moveTo>
                    <a:lnTo>
                      <a:pt x="166063" y="0"/>
                    </a:lnTo>
                    <a:cubicBezTo>
                      <a:pt x="176845" y="0"/>
                      <a:pt x="185602" y="8711"/>
                      <a:pt x="185602" y="19435"/>
                    </a:cubicBezTo>
                    <a:lnTo>
                      <a:pt x="185602" y="67444"/>
                    </a:lnTo>
                    <a:cubicBezTo>
                      <a:pt x="185602" y="78168"/>
                      <a:pt x="176845" y="86879"/>
                      <a:pt x="166063" y="86879"/>
                    </a:cubicBezTo>
                    <a:lnTo>
                      <a:pt x="0" y="86879"/>
                    </a:lnTo>
                    <a:lnTo>
                      <a:pt x="0" y="54299"/>
                    </a:lnTo>
                    <a:cubicBezTo>
                      <a:pt x="6027" y="54299"/>
                      <a:pt x="10918" y="49435"/>
                      <a:pt x="10918" y="43440"/>
                    </a:cubicBezTo>
                    <a:cubicBezTo>
                      <a:pt x="10918" y="37444"/>
                      <a:pt x="6027" y="32580"/>
                      <a:pt x="0" y="32580"/>
                    </a:cubicBezTo>
                    <a:lnTo>
                      <a:pt x="0" y="0"/>
                    </a:lnTo>
                    <a:close/>
                  </a:path>
                </a:pathLst>
              </a:custGeom>
              <a:solidFill>
                <a:schemeClr val="tx2"/>
              </a:solidFill>
              <a:ln w="0" cap="flat">
                <a:miter lim="127000"/>
              </a:ln>
            </p:spPr>
            <p:style>
              <a:lnRef idx="0">
                <a:srgbClr val="000000">
                  <a:alpha val="0"/>
                </a:srgbClr>
              </a:lnRef>
              <a:fillRef idx="1">
                <a:srgbClr val="868686"/>
              </a:fillRef>
              <a:effectRef idx="0">
                <a:scrgbClr r="0" g="0" b="0"/>
              </a:effectRef>
              <a:fontRef idx="none"/>
            </p:style>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3" name="Group 22">
            <a:extLst>
              <a:ext uri="{FF2B5EF4-FFF2-40B4-BE49-F238E27FC236}">
                <a16:creationId xmlns:a16="http://schemas.microsoft.com/office/drawing/2014/main" id="{09550ABD-FF68-4A5C-97CF-6AF330B1BAC6}"/>
              </a:ext>
              <a:ext uri="{C183D7F6-B498-43B3-948B-1728B52AA6E4}">
                <adec:decorative xmlns:adec="http://schemas.microsoft.com/office/drawing/2017/decorative" val="1"/>
              </a:ext>
            </a:extLst>
          </p:cNvPr>
          <p:cNvGrpSpPr/>
          <p:nvPr/>
        </p:nvGrpSpPr>
        <p:grpSpPr>
          <a:xfrm>
            <a:off x="573501" y="2768654"/>
            <a:ext cx="1185120" cy="1185120"/>
            <a:chOff x="787508" y="2268944"/>
            <a:chExt cx="1185456" cy="1185456"/>
          </a:xfrm>
        </p:grpSpPr>
        <p:sp>
          <p:nvSpPr>
            <p:cNvPr id="10" name="Oval 9">
              <a:extLst>
                <a:ext uri="{FF2B5EF4-FFF2-40B4-BE49-F238E27FC236}">
                  <a16:creationId xmlns:a16="http://schemas.microsoft.com/office/drawing/2014/main" id="{E83E5D1C-2DD2-4293-9B41-A184BC19A6FB}"/>
                </a:ext>
              </a:extLst>
            </p:cNvPr>
            <p:cNvSpPr/>
            <p:nvPr/>
          </p:nvSpPr>
          <p:spPr bwMode="auto">
            <a:xfrm>
              <a:off x="787508" y="2268944"/>
              <a:ext cx="1185456" cy="1185456"/>
            </a:xfrm>
            <a:prstGeom prst="ellipse">
              <a:avLst/>
            </a:prstGeom>
            <a:solidFill>
              <a:schemeClr val="bg1"/>
            </a:solidFill>
            <a:ln>
              <a:noFill/>
              <a:headEnd type="none" w="med" len="med"/>
              <a:tailEnd type="none" w="med" len="med"/>
            </a:ln>
            <a:effectLst>
              <a:outerShdw blurRad="254000" dist="254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itchFamily="34" charset="0"/>
              </a:endParaRPr>
            </a:p>
          </p:txBody>
        </p:sp>
        <p:grpSp>
          <p:nvGrpSpPr>
            <p:cNvPr id="14" name="Group 13">
              <a:extLst>
                <a:ext uri="{FF2B5EF4-FFF2-40B4-BE49-F238E27FC236}">
                  <a16:creationId xmlns:a16="http://schemas.microsoft.com/office/drawing/2014/main" id="{1FF62FB3-5DB6-424A-AE05-CCD2BBEDC689}"/>
                </a:ext>
              </a:extLst>
            </p:cNvPr>
            <p:cNvGrpSpPr/>
            <p:nvPr/>
          </p:nvGrpSpPr>
          <p:grpSpPr>
            <a:xfrm>
              <a:off x="1088116" y="2577913"/>
              <a:ext cx="584240" cy="578511"/>
              <a:chOff x="947605" y="2608909"/>
              <a:chExt cx="584240" cy="578511"/>
            </a:xfrm>
          </p:grpSpPr>
          <p:sp>
            <p:nvSpPr>
              <p:cNvPr id="72" name="Freeform 1030">
                <a:extLst>
                  <a:ext uri="{FF2B5EF4-FFF2-40B4-BE49-F238E27FC236}">
                    <a16:creationId xmlns:a16="http://schemas.microsoft.com/office/drawing/2014/main" id="{8500726B-6176-4AE4-B924-4183C46D6921}"/>
                  </a:ext>
                </a:extLst>
              </p:cNvPr>
              <p:cNvSpPr>
                <a:spLocks/>
              </p:cNvSpPr>
              <p:nvPr/>
            </p:nvSpPr>
            <p:spPr bwMode="auto">
              <a:xfrm>
                <a:off x="947605" y="2608909"/>
                <a:ext cx="131742" cy="126012"/>
              </a:xfrm>
              <a:custGeom>
                <a:avLst/>
                <a:gdLst>
                  <a:gd name="T0" fmla="*/ 23 w 23"/>
                  <a:gd name="T1" fmla="*/ 0 h 22"/>
                  <a:gd name="T2" fmla="*/ 7 w 23"/>
                  <a:gd name="T3" fmla="*/ 0 h 22"/>
                  <a:gd name="T4" fmla="*/ 0 w 23"/>
                  <a:gd name="T5" fmla="*/ 0 h 22"/>
                  <a:gd name="T6" fmla="*/ 0 w 23"/>
                  <a:gd name="T7" fmla="*/ 6 h 22"/>
                  <a:gd name="T8" fmla="*/ 0 w 23"/>
                  <a:gd name="T9" fmla="*/ 22 h 22"/>
                  <a:gd name="T10" fmla="*/ 7 w 23"/>
                  <a:gd name="T11" fmla="*/ 22 h 22"/>
                  <a:gd name="T12" fmla="*/ 7 w 23"/>
                  <a:gd name="T13" fmla="*/ 6 h 22"/>
                  <a:gd name="T14" fmla="*/ 23 w 23"/>
                  <a:gd name="T15" fmla="*/ 6 h 22"/>
                  <a:gd name="T16" fmla="*/ 23 w 23"/>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2">
                    <a:moveTo>
                      <a:pt x="23" y="0"/>
                    </a:moveTo>
                    <a:lnTo>
                      <a:pt x="7" y="0"/>
                    </a:lnTo>
                    <a:lnTo>
                      <a:pt x="0" y="0"/>
                    </a:lnTo>
                    <a:lnTo>
                      <a:pt x="0" y="6"/>
                    </a:lnTo>
                    <a:lnTo>
                      <a:pt x="0" y="22"/>
                    </a:lnTo>
                    <a:lnTo>
                      <a:pt x="7" y="22"/>
                    </a:lnTo>
                    <a:lnTo>
                      <a:pt x="7" y="6"/>
                    </a:lnTo>
                    <a:lnTo>
                      <a:pt x="23" y="6"/>
                    </a:lnTo>
                    <a:lnTo>
                      <a:pt x="23" y="0"/>
                    </a:lnTo>
                    <a:close/>
                  </a:path>
                </a:pathLst>
              </a:custGeom>
              <a:solidFill>
                <a:srgbClr val="939393"/>
              </a:solidFill>
              <a:ln>
                <a:noFill/>
              </a:ln>
            </p:spPr>
            <p:txBody>
              <a:bodyPr vert="horz" wrap="square" lIns="109696" tIns="54848" rIns="109696" bIns="54848"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3" name="Freeform 1031">
                <a:extLst>
                  <a:ext uri="{FF2B5EF4-FFF2-40B4-BE49-F238E27FC236}">
                    <a16:creationId xmlns:a16="http://schemas.microsoft.com/office/drawing/2014/main" id="{8A02C4AD-C17F-4D4B-98F3-A1CAF1698031}"/>
                  </a:ext>
                </a:extLst>
              </p:cNvPr>
              <p:cNvSpPr>
                <a:spLocks/>
              </p:cNvSpPr>
              <p:nvPr/>
            </p:nvSpPr>
            <p:spPr bwMode="auto">
              <a:xfrm>
                <a:off x="1405833" y="2608909"/>
                <a:ext cx="126012" cy="126012"/>
              </a:xfrm>
              <a:custGeom>
                <a:avLst/>
                <a:gdLst>
                  <a:gd name="T0" fmla="*/ 0 w 22"/>
                  <a:gd name="T1" fmla="*/ 0 h 22"/>
                  <a:gd name="T2" fmla="*/ 16 w 22"/>
                  <a:gd name="T3" fmla="*/ 0 h 22"/>
                  <a:gd name="T4" fmla="*/ 22 w 22"/>
                  <a:gd name="T5" fmla="*/ 0 h 22"/>
                  <a:gd name="T6" fmla="*/ 22 w 22"/>
                  <a:gd name="T7" fmla="*/ 6 h 22"/>
                  <a:gd name="T8" fmla="*/ 22 w 22"/>
                  <a:gd name="T9" fmla="*/ 22 h 22"/>
                  <a:gd name="T10" fmla="*/ 16 w 22"/>
                  <a:gd name="T11" fmla="*/ 22 h 22"/>
                  <a:gd name="T12" fmla="*/ 16 w 22"/>
                  <a:gd name="T13" fmla="*/ 6 h 22"/>
                  <a:gd name="T14" fmla="*/ 0 w 22"/>
                  <a:gd name="T15" fmla="*/ 6 h 22"/>
                  <a:gd name="T16" fmla="*/ 0 w 22"/>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2">
                    <a:moveTo>
                      <a:pt x="0" y="0"/>
                    </a:moveTo>
                    <a:lnTo>
                      <a:pt x="16" y="0"/>
                    </a:lnTo>
                    <a:lnTo>
                      <a:pt x="22" y="0"/>
                    </a:lnTo>
                    <a:lnTo>
                      <a:pt x="22" y="6"/>
                    </a:lnTo>
                    <a:lnTo>
                      <a:pt x="22" y="22"/>
                    </a:lnTo>
                    <a:lnTo>
                      <a:pt x="16" y="22"/>
                    </a:lnTo>
                    <a:lnTo>
                      <a:pt x="16" y="6"/>
                    </a:lnTo>
                    <a:lnTo>
                      <a:pt x="0" y="6"/>
                    </a:lnTo>
                    <a:lnTo>
                      <a:pt x="0" y="0"/>
                    </a:lnTo>
                    <a:close/>
                  </a:path>
                </a:pathLst>
              </a:custGeom>
              <a:solidFill>
                <a:srgbClr val="939393"/>
              </a:solidFill>
              <a:ln>
                <a:noFill/>
              </a:ln>
            </p:spPr>
            <p:txBody>
              <a:bodyPr vert="horz" wrap="square" lIns="109696" tIns="54848" rIns="109696" bIns="54848"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4" name="Freeform 1032">
                <a:extLst>
                  <a:ext uri="{FF2B5EF4-FFF2-40B4-BE49-F238E27FC236}">
                    <a16:creationId xmlns:a16="http://schemas.microsoft.com/office/drawing/2014/main" id="{D34F4753-4E25-4058-A7BC-9D3A7ECC367E}"/>
                  </a:ext>
                </a:extLst>
              </p:cNvPr>
              <p:cNvSpPr>
                <a:spLocks/>
              </p:cNvSpPr>
              <p:nvPr/>
            </p:nvSpPr>
            <p:spPr bwMode="auto">
              <a:xfrm>
                <a:off x="947605" y="3061408"/>
                <a:ext cx="131742" cy="126012"/>
              </a:xfrm>
              <a:custGeom>
                <a:avLst/>
                <a:gdLst>
                  <a:gd name="T0" fmla="*/ 23 w 23"/>
                  <a:gd name="T1" fmla="*/ 22 h 22"/>
                  <a:gd name="T2" fmla="*/ 7 w 23"/>
                  <a:gd name="T3" fmla="*/ 22 h 22"/>
                  <a:gd name="T4" fmla="*/ 0 w 23"/>
                  <a:gd name="T5" fmla="*/ 22 h 22"/>
                  <a:gd name="T6" fmla="*/ 0 w 23"/>
                  <a:gd name="T7" fmla="*/ 16 h 22"/>
                  <a:gd name="T8" fmla="*/ 0 w 23"/>
                  <a:gd name="T9" fmla="*/ 0 h 22"/>
                  <a:gd name="T10" fmla="*/ 7 w 23"/>
                  <a:gd name="T11" fmla="*/ 0 h 22"/>
                  <a:gd name="T12" fmla="*/ 7 w 23"/>
                  <a:gd name="T13" fmla="*/ 16 h 22"/>
                  <a:gd name="T14" fmla="*/ 23 w 23"/>
                  <a:gd name="T15" fmla="*/ 16 h 22"/>
                  <a:gd name="T16" fmla="*/ 23 w 23"/>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2">
                    <a:moveTo>
                      <a:pt x="23" y="22"/>
                    </a:moveTo>
                    <a:lnTo>
                      <a:pt x="7" y="22"/>
                    </a:lnTo>
                    <a:lnTo>
                      <a:pt x="0" y="22"/>
                    </a:lnTo>
                    <a:lnTo>
                      <a:pt x="0" y="16"/>
                    </a:lnTo>
                    <a:lnTo>
                      <a:pt x="0" y="0"/>
                    </a:lnTo>
                    <a:lnTo>
                      <a:pt x="7" y="0"/>
                    </a:lnTo>
                    <a:lnTo>
                      <a:pt x="7" y="16"/>
                    </a:lnTo>
                    <a:lnTo>
                      <a:pt x="23" y="16"/>
                    </a:lnTo>
                    <a:lnTo>
                      <a:pt x="23" y="22"/>
                    </a:lnTo>
                    <a:close/>
                  </a:path>
                </a:pathLst>
              </a:custGeom>
              <a:solidFill>
                <a:srgbClr val="939393"/>
              </a:solidFill>
              <a:ln>
                <a:noFill/>
              </a:ln>
            </p:spPr>
            <p:txBody>
              <a:bodyPr vert="horz" wrap="square" lIns="109696" tIns="54848" rIns="109696" bIns="54848"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5" name="Freeform 1033">
                <a:extLst>
                  <a:ext uri="{FF2B5EF4-FFF2-40B4-BE49-F238E27FC236}">
                    <a16:creationId xmlns:a16="http://schemas.microsoft.com/office/drawing/2014/main" id="{F5819AAF-7239-4201-9DD9-23429ADEF2B8}"/>
                  </a:ext>
                </a:extLst>
              </p:cNvPr>
              <p:cNvSpPr>
                <a:spLocks/>
              </p:cNvSpPr>
              <p:nvPr/>
            </p:nvSpPr>
            <p:spPr bwMode="auto">
              <a:xfrm>
                <a:off x="1405833" y="3061408"/>
                <a:ext cx="126012" cy="126012"/>
              </a:xfrm>
              <a:custGeom>
                <a:avLst/>
                <a:gdLst>
                  <a:gd name="T0" fmla="*/ 0 w 22"/>
                  <a:gd name="T1" fmla="*/ 22 h 22"/>
                  <a:gd name="T2" fmla="*/ 16 w 22"/>
                  <a:gd name="T3" fmla="*/ 22 h 22"/>
                  <a:gd name="T4" fmla="*/ 22 w 22"/>
                  <a:gd name="T5" fmla="*/ 22 h 22"/>
                  <a:gd name="T6" fmla="*/ 22 w 22"/>
                  <a:gd name="T7" fmla="*/ 16 h 22"/>
                  <a:gd name="T8" fmla="*/ 22 w 22"/>
                  <a:gd name="T9" fmla="*/ 0 h 22"/>
                  <a:gd name="T10" fmla="*/ 16 w 22"/>
                  <a:gd name="T11" fmla="*/ 0 h 22"/>
                  <a:gd name="T12" fmla="*/ 16 w 22"/>
                  <a:gd name="T13" fmla="*/ 16 h 22"/>
                  <a:gd name="T14" fmla="*/ 0 w 22"/>
                  <a:gd name="T15" fmla="*/ 16 h 22"/>
                  <a:gd name="T16" fmla="*/ 0 w 22"/>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2">
                    <a:moveTo>
                      <a:pt x="0" y="22"/>
                    </a:moveTo>
                    <a:lnTo>
                      <a:pt x="16" y="22"/>
                    </a:lnTo>
                    <a:lnTo>
                      <a:pt x="22" y="22"/>
                    </a:lnTo>
                    <a:lnTo>
                      <a:pt x="22" y="16"/>
                    </a:lnTo>
                    <a:lnTo>
                      <a:pt x="22" y="0"/>
                    </a:lnTo>
                    <a:lnTo>
                      <a:pt x="16" y="0"/>
                    </a:lnTo>
                    <a:lnTo>
                      <a:pt x="16" y="16"/>
                    </a:lnTo>
                    <a:lnTo>
                      <a:pt x="0" y="16"/>
                    </a:lnTo>
                    <a:lnTo>
                      <a:pt x="0" y="22"/>
                    </a:lnTo>
                    <a:close/>
                  </a:path>
                </a:pathLst>
              </a:custGeom>
              <a:solidFill>
                <a:srgbClr val="939393"/>
              </a:solidFill>
              <a:ln>
                <a:noFill/>
              </a:ln>
            </p:spPr>
            <p:txBody>
              <a:bodyPr vert="horz" wrap="square" lIns="109696" tIns="54848" rIns="109696" bIns="54848"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6" name="Freeform 1059">
                <a:extLst>
                  <a:ext uri="{FF2B5EF4-FFF2-40B4-BE49-F238E27FC236}">
                    <a16:creationId xmlns:a16="http://schemas.microsoft.com/office/drawing/2014/main" id="{4BF8849B-CEBE-453A-A097-925D91129AB5}"/>
                  </a:ext>
                </a:extLst>
              </p:cNvPr>
              <p:cNvSpPr>
                <a:spLocks/>
              </p:cNvSpPr>
              <p:nvPr/>
            </p:nvSpPr>
            <p:spPr bwMode="auto">
              <a:xfrm>
                <a:off x="1096529" y="2918214"/>
                <a:ext cx="292122" cy="143198"/>
              </a:xfrm>
              <a:custGeom>
                <a:avLst/>
                <a:gdLst>
                  <a:gd name="T0" fmla="*/ 32 w 64"/>
                  <a:gd name="T1" fmla="*/ 0 h 32"/>
                  <a:gd name="T2" fmla="*/ 0 w 64"/>
                  <a:gd name="T3" fmla="*/ 32 h 32"/>
                  <a:gd name="T4" fmla="*/ 64 w 64"/>
                  <a:gd name="T5" fmla="*/ 32 h 32"/>
                  <a:gd name="T6" fmla="*/ 32 w 64"/>
                  <a:gd name="T7" fmla="*/ 0 h 32"/>
                </a:gdLst>
                <a:ahLst/>
                <a:cxnLst>
                  <a:cxn ang="0">
                    <a:pos x="T0" y="T1"/>
                  </a:cxn>
                  <a:cxn ang="0">
                    <a:pos x="T2" y="T3"/>
                  </a:cxn>
                  <a:cxn ang="0">
                    <a:pos x="T4" y="T5"/>
                  </a:cxn>
                  <a:cxn ang="0">
                    <a:pos x="T6" y="T7"/>
                  </a:cxn>
                </a:cxnLst>
                <a:rect l="0" t="0" r="r" b="b"/>
                <a:pathLst>
                  <a:path w="64" h="32">
                    <a:moveTo>
                      <a:pt x="32" y="0"/>
                    </a:moveTo>
                    <a:cubicBezTo>
                      <a:pt x="14" y="0"/>
                      <a:pt x="0" y="14"/>
                      <a:pt x="0" y="32"/>
                    </a:cubicBezTo>
                    <a:cubicBezTo>
                      <a:pt x="64" y="32"/>
                      <a:pt x="64" y="32"/>
                      <a:pt x="64" y="32"/>
                    </a:cubicBezTo>
                    <a:cubicBezTo>
                      <a:pt x="64" y="14"/>
                      <a:pt x="50" y="0"/>
                      <a:pt x="32"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696" tIns="54848" rIns="109696" bIns="54848"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7" name="Oval 1060">
                <a:extLst>
                  <a:ext uri="{FF2B5EF4-FFF2-40B4-BE49-F238E27FC236}">
                    <a16:creationId xmlns:a16="http://schemas.microsoft.com/office/drawing/2014/main" id="{E959025C-9014-4268-9EF2-D1C36544CA49}"/>
                  </a:ext>
                </a:extLst>
              </p:cNvPr>
              <p:cNvSpPr>
                <a:spLocks noChangeArrowheads="1"/>
              </p:cNvSpPr>
              <p:nvPr/>
            </p:nvSpPr>
            <p:spPr bwMode="auto">
              <a:xfrm>
                <a:off x="1170994" y="2734921"/>
                <a:ext cx="143198" cy="143198"/>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696" tIns="54848" rIns="109696" bIns="54848"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26" name="Group 25">
            <a:extLst>
              <a:ext uri="{FF2B5EF4-FFF2-40B4-BE49-F238E27FC236}">
                <a16:creationId xmlns:a16="http://schemas.microsoft.com/office/drawing/2014/main" id="{C3B456E0-7FA1-4723-9A71-68DFA89BA5C3}"/>
              </a:ext>
              <a:ext uri="{C183D7F6-B498-43B3-948B-1728B52AA6E4}">
                <adec:decorative xmlns:adec="http://schemas.microsoft.com/office/drawing/2017/decorative" val="1"/>
              </a:ext>
            </a:extLst>
          </p:cNvPr>
          <p:cNvGrpSpPr/>
          <p:nvPr/>
        </p:nvGrpSpPr>
        <p:grpSpPr>
          <a:xfrm>
            <a:off x="2328460" y="2768654"/>
            <a:ext cx="1185120" cy="1185120"/>
            <a:chOff x="2681838" y="2268944"/>
            <a:chExt cx="1185456" cy="1185456"/>
          </a:xfrm>
        </p:grpSpPr>
        <p:sp>
          <p:nvSpPr>
            <p:cNvPr id="12" name="Oval 11">
              <a:extLst>
                <a:ext uri="{FF2B5EF4-FFF2-40B4-BE49-F238E27FC236}">
                  <a16:creationId xmlns:a16="http://schemas.microsoft.com/office/drawing/2014/main" id="{9752B57A-D693-475A-A430-5AF4E491C84F}"/>
                </a:ext>
              </a:extLst>
            </p:cNvPr>
            <p:cNvSpPr/>
            <p:nvPr/>
          </p:nvSpPr>
          <p:spPr bwMode="auto">
            <a:xfrm>
              <a:off x="2681838" y="2268944"/>
              <a:ext cx="1185456" cy="1185456"/>
            </a:xfrm>
            <a:prstGeom prst="ellipse">
              <a:avLst/>
            </a:prstGeom>
            <a:solidFill>
              <a:schemeClr val="bg1"/>
            </a:solidFill>
            <a:ln>
              <a:noFill/>
              <a:headEnd type="none" w="med" len="med"/>
              <a:tailEnd type="none" w="med" len="med"/>
            </a:ln>
            <a:effectLst>
              <a:outerShdw blurRad="254000" dist="254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DCDF821B-592B-4051-92AD-2EBC6A94766C}"/>
                </a:ext>
              </a:extLst>
            </p:cNvPr>
            <p:cNvGrpSpPr/>
            <p:nvPr/>
          </p:nvGrpSpPr>
          <p:grpSpPr>
            <a:xfrm>
              <a:off x="2953526" y="2556932"/>
              <a:ext cx="642082" cy="560250"/>
              <a:chOff x="4356575" y="3023477"/>
              <a:chExt cx="459365" cy="400821"/>
            </a:xfrm>
          </p:grpSpPr>
          <p:grpSp>
            <p:nvGrpSpPr>
              <p:cNvPr id="60" name="Group 59">
                <a:extLst>
                  <a:ext uri="{FF2B5EF4-FFF2-40B4-BE49-F238E27FC236}">
                    <a16:creationId xmlns:a16="http://schemas.microsoft.com/office/drawing/2014/main" id="{958BD50E-ABFB-469C-90ED-9B7CD743733D}"/>
                  </a:ext>
                </a:extLst>
              </p:cNvPr>
              <p:cNvGrpSpPr/>
              <p:nvPr/>
            </p:nvGrpSpPr>
            <p:grpSpPr>
              <a:xfrm>
                <a:off x="4356575" y="3023477"/>
                <a:ext cx="459365" cy="400821"/>
                <a:chOff x="4356575" y="3023477"/>
                <a:chExt cx="459365" cy="400821"/>
              </a:xfrm>
            </p:grpSpPr>
            <p:sp>
              <p:nvSpPr>
                <p:cNvPr id="63" name="Freeform 975">
                  <a:extLst>
                    <a:ext uri="{FF2B5EF4-FFF2-40B4-BE49-F238E27FC236}">
                      <a16:creationId xmlns:a16="http://schemas.microsoft.com/office/drawing/2014/main" id="{2257092F-EF78-453B-BCAF-B66DC66099DF}"/>
                    </a:ext>
                  </a:extLst>
                </p:cNvPr>
                <p:cNvSpPr>
                  <a:spLocks/>
                </p:cNvSpPr>
                <p:nvPr/>
              </p:nvSpPr>
              <p:spPr bwMode="auto">
                <a:xfrm>
                  <a:off x="4356575" y="3140571"/>
                  <a:ext cx="387307" cy="283727"/>
                </a:xfrm>
                <a:custGeom>
                  <a:avLst/>
                  <a:gdLst>
                    <a:gd name="T0" fmla="*/ 88 w 108"/>
                    <a:gd name="T1" fmla="*/ 48 h 80"/>
                    <a:gd name="T2" fmla="*/ 76 w 108"/>
                    <a:gd name="T3" fmla="*/ 36 h 80"/>
                    <a:gd name="T4" fmla="*/ 76 w 108"/>
                    <a:gd name="T5" fmla="*/ 0 h 80"/>
                    <a:gd name="T6" fmla="*/ 8 w 108"/>
                    <a:gd name="T7" fmla="*/ 0 h 80"/>
                    <a:gd name="T8" fmla="*/ 0 w 108"/>
                    <a:gd name="T9" fmla="*/ 8 h 80"/>
                    <a:gd name="T10" fmla="*/ 0 w 108"/>
                    <a:gd name="T11" fmla="*/ 72 h 80"/>
                    <a:gd name="T12" fmla="*/ 8 w 108"/>
                    <a:gd name="T13" fmla="*/ 80 h 80"/>
                    <a:gd name="T14" fmla="*/ 100 w 108"/>
                    <a:gd name="T15" fmla="*/ 80 h 80"/>
                    <a:gd name="T16" fmla="*/ 108 w 108"/>
                    <a:gd name="T17" fmla="*/ 72 h 80"/>
                    <a:gd name="T18" fmla="*/ 108 w 108"/>
                    <a:gd name="T19" fmla="*/ 48 h 80"/>
                    <a:gd name="T20" fmla="*/ 88 w 108"/>
                    <a:gd name="T21" fmla="*/ 4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80">
                      <a:moveTo>
                        <a:pt x="88" y="48"/>
                      </a:moveTo>
                      <a:cubicBezTo>
                        <a:pt x="81" y="48"/>
                        <a:pt x="76" y="43"/>
                        <a:pt x="76" y="36"/>
                      </a:cubicBezTo>
                      <a:cubicBezTo>
                        <a:pt x="76" y="0"/>
                        <a:pt x="76" y="0"/>
                        <a:pt x="76" y="0"/>
                      </a:cubicBezTo>
                      <a:cubicBezTo>
                        <a:pt x="8" y="0"/>
                        <a:pt x="8" y="0"/>
                        <a:pt x="8" y="0"/>
                      </a:cubicBezTo>
                      <a:cubicBezTo>
                        <a:pt x="4" y="0"/>
                        <a:pt x="0" y="4"/>
                        <a:pt x="0" y="8"/>
                      </a:cubicBezTo>
                      <a:cubicBezTo>
                        <a:pt x="0" y="72"/>
                        <a:pt x="0" y="72"/>
                        <a:pt x="0" y="72"/>
                      </a:cubicBezTo>
                      <a:cubicBezTo>
                        <a:pt x="0" y="76"/>
                        <a:pt x="4" y="80"/>
                        <a:pt x="8" y="80"/>
                      </a:cubicBezTo>
                      <a:cubicBezTo>
                        <a:pt x="100" y="80"/>
                        <a:pt x="100" y="80"/>
                        <a:pt x="100" y="80"/>
                      </a:cubicBezTo>
                      <a:cubicBezTo>
                        <a:pt x="104" y="80"/>
                        <a:pt x="108" y="76"/>
                        <a:pt x="108" y="72"/>
                      </a:cubicBezTo>
                      <a:cubicBezTo>
                        <a:pt x="108" y="48"/>
                        <a:pt x="108" y="48"/>
                        <a:pt x="108" y="48"/>
                      </a:cubicBezTo>
                      <a:lnTo>
                        <a:pt x="88" y="48"/>
                      </a:lnTo>
                      <a:close/>
                    </a:path>
                  </a:pathLst>
                </a:custGeom>
                <a:solidFill>
                  <a:schemeClr val="tx2"/>
                </a:solidFill>
                <a:ln>
                  <a:noFill/>
                </a:ln>
              </p:spPr>
              <p:txBody>
                <a:bodyPr vert="horz" wrap="square" lIns="109696" tIns="54848" rIns="109696" bIns="54848"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64" name="Freeform 976">
                  <a:extLst>
                    <a:ext uri="{FF2B5EF4-FFF2-40B4-BE49-F238E27FC236}">
                      <a16:creationId xmlns:a16="http://schemas.microsoft.com/office/drawing/2014/main" id="{D6AF5629-E78A-4088-A1EE-54128ADFEE2C}"/>
                    </a:ext>
                  </a:extLst>
                </p:cNvPr>
                <p:cNvSpPr>
                  <a:spLocks/>
                </p:cNvSpPr>
                <p:nvPr/>
              </p:nvSpPr>
              <p:spPr bwMode="auto">
                <a:xfrm>
                  <a:off x="4658313" y="3023477"/>
                  <a:ext cx="157627" cy="256705"/>
                </a:xfrm>
                <a:custGeom>
                  <a:avLst/>
                  <a:gdLst>
                    <a:gd name="T0" fmla="*/ 40 w 44"/>
                    <a:gd name="T1" fmla="*/ 72 h 72"/>
                    <a:gd name="T2" fmla="*/ 44 w 44"/>
                    <a:gd name="T3" fmla="*/ 68 h 72"/>
                    <a:gd name="T4" fmla="*/ 44 w 44"/>
                    <a:gd name="T5" fmla="*/ 4 h 72"/>
                    <a:gd name="T6" fmla="*/ 40 w 44"/>
                    <a:gd name="T7" fmla="*/ 0 h 72"/>
                    <a:gd name="T8" fmla="*/ 4 w 44"/>
                    <a:gd name="T9" fmla="*/ 0 h 72"/>
                    <a:gd name="T10" fmla="*/ 0 w 44"/>
                    <a:gd name="T11" fmla="*/ 4 h 72"/>
                    <a:gd name="T12" fmla="*/ 0 w 44"/>
                    <a:gd name="T13" fmla="*/ 68 h 72"/>
                    <a:gd name="T14" fmla="*/ 4 w 44"/>
                    <a:gd name="T15" fmla="*/ 72 h 72"/>
                    <a:gd name="T16" fmla="*/ 40 w 44"/>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2">
                      <a:moveTo>
                        <a:pt x="40" y="72"/>
                      </a:moveTo>
                      <a:cubicBezTo>
                        <a:pt x="42" y="72"/>
                        <a:pt x="44" y="70"/>
                        <a:pt x="44" y="68"/>
                      </a:cubicBezTo>
                      <a:cubicBezTo>
                        <a:pt x="44" y="4"/>
                        <a:pt x="44" y="4"/>
                        <a:pt x="44" y="4"/>
                      </a:cubicBezTo>
                      <a:cubicBezTo>
                        <a:pt x="44" y="2"/>
                        <a:pt x="42" y="0"/>
                        <a:pt x="40" y="0"/>
                      </a:cubicBezTo>
                      <a:cubicBezTo>
                        <a:pt x="4" y="0"/>
                        <a:pt x="4" y="0"/>
                        <a:pt x="4" y="0"/>
                      </a:cubicBezTo>
                      <a:cubicBezTo>
                        <a:pt x="2" y="0"/>
                        <a:pt x="0" y="2"/>
                        <a:pt x="0" y="4"/>
                      </a:cubicBezTo>
                      <a:cubicBezTo>
                        <a:pt x="0" y="68"/>
                        <a:pt x="0" y="68"/>
                        <a:pt x="0" y="68"/>
                      </a:cubicBezTo>
                      <a:cubicBezTo>
                        <a:pt x="0" y="70"/>
                        <a:pt x="2" y="72"/>
                        <a:pt x="4" y="72"/>
                      </a:cubicBezTo>
                      <a:lnTo>
                        <a:pt x="40" y="72"/>
                      </a:lnTo>
                      <a:close/>
                    </a:path>
                  </a:pathLst>
                </a:custGeom>
                <a:solidFill>
                  <a:srgbClr val="939393"/>
                </a:solidFill>
                <a:ln>
                  <a:noFill/>
                </a:ln>
              </p:spPr>
              <p:txBody>
                <a:bodyPr vert="horz" wrap="square" lIns="109696" tIns="54848" rIns="109696" bIns="54848"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61" name="Rectangle 977">
                <a:extLst>
                  <a:ext uri="{FF2B5EF4-FFF2-40B4-BE49-F238E27FC236}">
                    <a16:creationId xmlns:a16="http://schemas.microsoft.com/office/drawing/2014/main" id="{4AD1BF52-71D5-405E-B15E-6284B2A1A92D}"/>
                  </a:ext>
                </a:extLst>
              </p:cNvPr>
              <p:cNvSpPr>
                <a:spLocks noChangeArrowheads="1"/>
              </p:cNvSpPr>
              <p:nvPr/>
            </p:nvSpPr>
            <p:spPr bwMode="auto">
              <a:xfrm>
                <a:off x="4514198" y="3365749"/>
                <a:ext cx="72057" cy="31526"/>
              </a:xfrm>
              <a:prstGeom prst="rect">
                <a:avLst/>
              </a:prstGeom>
              <a:solidFill>
                <a:schemeClr val="bg1"/>
              </a:solidFill>
              <a:ln>
                <a:noFill/>
              </a:ln>
            </p:spPr>
            <p:txBody>
              <a:bodyPr vert="horz" wrap="square" lIns="109696" tIns="54848" rIns="109696" bIns="54848"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62" name="Rectangle 978">
                <a:extLst>
                  <a:ext uri="{FF2B5EF4-FFF2-40B4-BE49-F238E27FC236}">
                    <a16:creationId xmlns:a16="http://schemas.microsoft.com/office/drawing/2014/main" id="{B027F9EE-E763-4639-A172-8EC1D5348319}"/>
                  </a:ext>
                </a:extLst>
              </p:cNvPr>
              <p:cNvSpPr>
                <a:spLocks noChangeArrowheads="1"/>
              </p:cNvSpPr>
              <p:nvPr/>
            </p:nvSpPr>
            <p:spPr bwMode="auto">
              <a:xfrm>
                <a:off x="4703349" y="3226140"/>
                <a:ext cx="72057" cy="27021"/>
              </a:xfrm>
              <a:prstGeom prst="rect">
                <a:avLst/>
              </a:prstGeom>
              <a:solidFill>
                <a:schemeClr val="bg1"/>
              </a:solidFill>
              <a:ln>
                <a:noFill/>
              </a:ln>
            </p:spPr>
            <p:txBody>
              <a:bodyPr vert="horz" wrap="square" lIns="109696" tIns="54848" rIns="109696" bIns="54848"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83" name="Group 82">
            <a:extLst>
              <a:ext uri="{FF2B5EF4-FFF2-40B4-BE49-F238E27FC236}">
                <a16:creationId xmlns:a16="http://schemas.microsoft.com/office/drawing/2014/main" id="{B9396F11-176E-40A1-807D-B5C6B313C789}"/>
              </a:ext>
              <a:ext uri="{C183D7F6-B498-43B3-948B-1728B52AA6E4}">
                <adec:decorative xmlns:adec="http://schemas.microsoft.com/office/drawing/2017/decorative" val="1"/>
              </a:ext>
            </a:extLst>
          </p:cNvPr>
          <p:cNvGrpSpPr/>
          <p:nvPr/>
        </p:nvGrpSpPr>
        <p:grpSpPr>
          <a:xfrm>
            <a:off x="9348304" y="2768654"/>
            <a:ext cx="1185120" cy="1185120"/>
            <a:chOff x="10232277" y="2268944"/>
            <a:chExt cx="1185456" cy="1185456"/>
          </a:xfrm>
        </p:grpSpPr>
        <p:sp>
          <p:nvSpPr>
            <p:cNvPr id="24" name="Oval 23">
              <a:extLst>
                <a:ext uri="{FF2B5EF4-FFF2-40B4-BE49-F238E27FC236}">
                  <a16:creationId xmlns:a16="http://schemas.microsoft.com/office/drawing/2014/main" id="{50721CE3-4910-49DE-9FFB-9CCF9BB373B5}"/>
                </a:ext>
              </a:extLst>
            </p:cNvPr>
            <p:cNvSpPr/>
            <p:nvPr/>
          </p:nvSpPr>
          <p:spPr bwMode="auto">
            <a:xfrm>
              <a:off x="10232277" y="2268944"/>
              <a:ext cx="1185456" cy="1185456"/>
            </a:xfrm>
            <a:prstGeom prst="ellipse">
              <a:avLst/>
            </a:prstGeom>
            <a:solidFill>
              <a:schemeClr val="bg1"/>
            </a:solidFill>
            <a:ln>
              <a:noFill/>
              <a:headEnd type="none" w="med" len="med"/>
              <a:tailEnd type="none" w="med" len="med"/>
            </a:ln>
            <a:effectLst>
              <a:outerShdw blurRad="254000" dist="254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itchFamily="34" charset="0"/>
              </a:endParaRPr>
            </a:p>
          </p:txBody>
        </p:sp>
        <p:sp>
          <p:nvSpPr>
            <p:cNvPr id="78" name="binary">
              <a:extLst>
                <a:ext uri="{FF2B5EF4-FFF2-40B4-BE49-F238E27FC236}">
                  <a16:creationId xmlns:a16="http://schemas.microsoft.com/office/drawing/2014/main" id="{1D3E4065-8ACE-41D4-966C-F8AFE19B0980}"/>
                </a:ext>
              </a:extLst>
            </p:cNvPr>
            <p:cNvSpPr>
              <a:spLocks noChangeAspect="1" noEditPoints="1"/>
            </p:cNvSpPr>
            <p:nvPr/>
          </p:nvSpPr>
          <p:spPr bwMode="auto">
            <a:xfrm>
              <a:off x="10531943" y="2617815"/>
              <a:ext cx="586124" cy="506114"/>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25400" cap="sq">
              <a:solidFill>
                <a:srgbClr val="939393"/>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grpSp>
      <p:grpSp>
        <p:nvGrpSpPr>
          <p:cNvPr id="82" name="Group 81">
            <a:extLst>
              <a:ext uri="{FF2B5EF4-FFF2-40B4-BE49-F238E27FC236}">
                <a16:creationId xmlns:a16="http://schemas.microsoft.com/office/drawing/2014/main" id="{778B4262-E33C-48FB-8D7A-FFC3700F19E3}"/>
              </a:ext>
              <a:ext uri="{C183D7F6-B498-43B3-948B-1728B52AA6E4}">
                <adec:decorative xmlns:adec="http://schemas.microsoft.com/office/drawing/2017/decorative" val="1"/>
              </a:ext>
            </a:extLst>
          </p:cNvPr>
          <p:cNvGrpSpPr/>
          <p:nvPr/>
        </p:nvGrpSpPr>
        <p:grpSpPr>
          <a:xfrm>
            <a:off x="7593341" y="2768654"/>
            <a:ext cx="1185120" cy="1185120"/>
            <a:chOff x="8336122" y="2268944"/>
            <a:chExt cx="1185456" cy="1185456"/>
          </a:xfrm>
        </p:grpSpPr>
        <p:sp>
          <p:nvSpPr>
            <p:cNvPr id="21" name="Oval 20">
              <a:extLst>
                <a:ext uri="{FF2B5EF4-FFF2-40B4-BE49-F238E27FC236}">
                  <a16:creationId xmlns:a16="http://schemas.microsoft.com/office/drawing/2014/main" id="{7093B76B-F49F-4CAF-A6CB-F42D3E15A1FF}"/>
                </a:ext>
              </a:extLst>
            </p:cNvPr>
            <p:cNvSpPr/>
            <p:nvPr/>
          </p:nvSpPr>
          <p:spPr bwMode="auto">
            <a:xfrm>
              <a:off x="8336122" y="2268944"/>
              <a:ext cx="1185456" cy="1185456"/>
            </a:xfrm>
            <a:prstGeom prst="ellipse">
              <a:avLst/>
            </a:prstGeom>
            <a:solidFill>
              <a:schemeClr val="bg1"/>
            </a:solidFill>
            <a:ln>
              <a:noFill/>
              <a:headEnd type="none" w="med" len="med"/>
              <a:tailEnd type="none" w="med" len="med"/>
            </a:ln>
            <a:effectLst>
              <a:outerShdw blurRad="254000" dist="254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itchFamily="34" charset="0"/>
              </a:endParaRPr>
            </a:p>
          </p:txBody>
        </p:sp>
        <p:grpSp>
          <p:nvGrpSpPr>
            <p:cNvPr id="20" name="Group 19">
              <a:extLst>
                <a:ext uri="{FF2B5EF4-FFF2-40B4-BE49-F238E27FC236}">
                  <a16:creationId xmlns:a16="http://schemas.microsoft.com/office/drawing/2014/main" id="{6776DCF8-E4CF-450B-8FE2-78CB71AA4051}"/>
                </a:ext>
              </a:extLst>
            </p:cNvPr>
            <p:cNvGrpSpPr/>
            <p:nvPr/>
          </p:nvGrpSpPr>
          <p:grpSpPr>
            <a:xfrm>
              <a:off x="8656594" y="2581463"/>
              <a:ext cx="544513" cy="541338"/>
              <a:chOff x="8531225" y="2589212"/>
              <a:chExt cx="544513" cy="541338"/>
            </a:xfrm>
          </p:grpSpPr>
          <p:sp>
            <p:nvSpPr>
              <p:cNvPr id="5" name="Freeform 5">
                <a:extLst>
                  <a:ext uri="{FF2B5EF4-FFF2-40B4-BE49-F238E27FC236}">
                    <a16:creationId xmlns:a16="http://schemas.microsoft.com/office/drawing/2014/main" id="{8613F173-A616-4A6D-938E-07FAA85475C0}"/>
                  </a:ext>
                </a:extLst>
              </p:cNvPr>
              <p:cNvSpPr>
                <a:spLocks noEditPoints="1"/>
              </p:cNvSpPr>
              <p:nvPr/>
            </p:nvSpPr>
            <p:spPr bwMode="auto">
              <a:xfrm>
                <a:off x="8531225" y="2589212"/>
                <a:ext cx="544513" cy="541338"/>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939393"/>
              </a:solidFill>
              <a:ln w="0">
                <a:noFill/>
                <a:prstDash val="solid"/>
                <a:round/>
                <a:headEnd/>
                <a:tailEnd/>
              </a:ln>
            </p:spPr>
            <p:txBody>
              <a:bodyPr vert="horz" wrap="square" lIns="109696" tIns="54848" rIns="109696" bIns="54848"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9" name="Freeform 7">
                <a:extLst>
                  <a:ext uri="{FF2B5EF4-FFF2-40B4-BE49-F238E27FC236}">
                    <a16:creationId xmlns:a16="http://schemas.microsoft.com/office/drawing/2014/main" id="{F5CBE209-6E2F-4A3F-8372-67C0FB576EA2}"/>
                  </a:ext>
                </a:extLst>
              </p:cNvPr>
              <p:cNvSpPr>
                <a:spLocks/>
              </p:cNvSpPr>
              <p:nvPr/>
            </p:nvSpPr>
            <p:spPr bwMode="auto">
              <a:xfrm>
                <a:off x="8948327" y="3004457"/>
                <a:ext cx="72260" cy="71212"/>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8D4"/>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7">
                <a:extLst>
                  <a:ext uri="{FF2B5EF4-FFF2-40B4-BE49-F238E27FC236}">
                    <a16:creationId xmlns:a16="http://schemas.microsoft.com/office/drawing/2014/main" id="{1C128856-3CEE-4C2E-A7ED-1E14BD2E3958}"/>
                  </a:ext>
                </a:extLst>
              </p:cNvPr>
              <p:cNvSpPr>
                <a:spLocks/>
              </p:cNvSpPr>
              <p:nvPr/>
            </p:nvSpPr>
            <p:spPr bwMode="auto">
              <a:xfrm>
                <a:off x="8583998" y="3006632"/>
                <a:ext cx="72260" cy="71212"/>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8D4"/>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7">
                <a:extLst>
                  <a:ext uri="{FF2B5EF4-FFF2-40B4-BE49-F238E27FC236}">
                    <a16:creationId xmlns:a16="http://schemas.microsoft.com/office/drawing/2014/main" id="{BE2AADE2-59FE-48E9-BBFC-BB3BB11168AD}"/>
                  </a:ext>
                </a:extLst>
              </p:cNvPr>
              <p:cNvSpPr>
                <a:spLocks/>
              </p:cNvSpPr>
              <p:nvPr/>
            </p:nvSpPr>
            <p:spPr bwMode="auto">
              <a:xfrm>
                <a:off x="8767351" y="2642563"/>
                <a:ext cx="72260" cy="71212"/>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8D4"/>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90" name="Group 89">
            <a:extLst>
              <a:ext uri="{FF2B5EF4-FFF2-40B4-BE49-F238E27FC236}">
                <a16:creationId xmlns:a16="http://schemas.microsoft.com/office/drawing/2014/main" id="{96900FC0-39EA-44CD-B2FC-98A689DC4048}"/>
              </a:ext>
              <a:ext uri="{C183D7F6-B498-43B3-948B-1728B52AA6E4}">
                <adec:decorative xmlns:adec="http://schemas.microsoft.com/office/drawing/2017/decorative" val="1"/>
              </a:ext>
            </a:extLst>
          </p:cNvPr>
          <p:cNvGrpSpPr/>
          <p:nvPr/>
        </p:nvGrpSpPr>
        <p:grpSpPr>
          <a:xfrm>
            <a:off x="4083420" y="2768654"/>
            <a:ext cx="1185120" cy="1185120"/>
            <a:chOff x="4569448" y="2268944"/>
            <a:chExt cx="1185456" cy="1185456"/>
          </a:xfrm>
        </p:grpSpPr>
        <p:sp>
          <p:nvSpPr>
            <p:cNvPr id="91" name="Oval 90">
              <a:extLst>
                <a:ext uri="{FF2B5EF4-FFF2-40B4-BE49-F238E27FC236}">
                  <a16:creationId xmlns:a16="http://schemas.microsoft.com/office/drawing/2014/main" id="{52F76367-C6F2-4421-96A7-FD5D4FA82F04}"/>
                </a:ext>
              </a:extLst>
            </p:cNvPr>
            <p:cNvSpPr/>
            <p:nvPr/>
          </p:nvSpPr>
          <p:spPr bwMode="auto">
            <a:xfrm>
              <a:off x="4569448" y="2268944"/>
              <a:ext cx="1185456" cy="1185456"/>
            </a:xfrm>
            <a:prstGeom prst="ellipse">
              <a:avLst/>
            </a:prstGeom>
            <a:solidFill>
              <a:schemeClr val="bg1"/>
            </a:solidFill>
            <a:ln>
              <a:noFill/>
              <a:headEnd type="none" w="med" len="med"/>
              <a:tailEnd type="none" w="med" len="med"/>
            </a:ln>
            <a:effectLst>
              <a:outerShdw blurRad="254000" dist="254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itchFamily="34" charset="0"/>
              </a:endParaRPr>
            </a:p>
          </p:txBody>
        </p:sp>
        <p:grpSp>
          <p:nvGrpSpPr>
            <p:cNvPr id="92" name="Group 91">
              <a:extLst>
                <a:ext uri="{FF2B5EF4-FFF2-40B4-BE49-F238E27FC236}">
                  <a16:creationId xmlns:a16="http://schemas.microsoft.com/office/drawing/2014/main" id="{7A749BC4-20F6-42B4-BD96-D25B92FD19ED}"/>
                </a:ext>
              </a:extLst>
            </p:cNvPr>
            <p:cNvGrpSpPr/>
            <p:nvPr/>
          </p:nvGrpSpPr>
          <p:grpSpPr>
            <a:xfrm>
              <a:off x="4856579" y="2606991"/>
              <a:ext cx="611195" cy="497754"/>
              <a:chOff x="19906669" y="4851200"/>
              <a:chExt cx="362764" cy="295432"/>
            </a:xfrm>
          </p:grpSpPr>
          <p:sp>
            <p:nvSpPr>
              <p:cNvPr id="93" name="Freeform 161">
                <a:extLst>
                  <a:ext uri="{FF2B5EF4-FFF2-40B4-BE49-F238E27FC236}">
                    <a16:creationId xmlns:a16="http://schemas.microsoft.com/office/drawing/2014/main" id="{BE335377-FE00-471D-AC5A-1DB73208F798}"/>
                  </a:ext>
                </a:extLst>
              </p:cNvPr>
              <p:cNvSpPr>
                <a:spLocks/>
              </p:cNvSpPr>
              <p:nvPr/>
            </p:nvSpPr>
            <p:spPr bwMode="auto">
              <a:xfrm>
                <a:off x="19906669" y="4851200"/>
                <a:ext cx="362764" cy="23360"/>
              </a:xfrm>
              <a:custGeom>
                <a:avLst/>
                <a:gdLst>
                  <a:gd name="T0" fmla="*/ 0 w 426"/>
                  <a:gd name="T1" fmla="*/ 0 h 27"/>
                  <a:gd name="T2" fmla="*/ 0 w 426"/>
                  <a:gd name="T3" fmla="*/ 0 h 27"/>
                  <a:gd name="T4" fmla="*/ 0 w 426"/>
                  <a:gd name="T5" fmla="*/ 27 h 27"/>
                  <a:gd name="T6" fmla="*/ 426 w 426"/>
                  <a:gd name="T7" fmla="*/ 27 h 27"/>
                  <a:gd name="T8" fmla="*/ 426 w 426"/>
                  <a:gd name="T9" fmla="*/ 27 h 27"/>
                  <a:gd name="T10" fmla="*/ 426 w 426"/>
                  <a:gd name="T11" fmla="*/ 0 h 27"/>
                  <a:gd name="T12" fmla="*/ 0 w 426"/>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26" h="27">
                    <a:moveTo>
                      <a:pt x="0" y="0"/>
                    </a:moveTo>
                    <a:lnTo>
                      <a:pt x="0" y="0"/>
                    </a:lnTo>
                    <a:lnTo>
                      <a:pt x="0" y="27"/>
                    </a:lnTo>
                    <a:lnTo>
                      <a:pt x="426" y="27"/>
                    </a:lnTo>
                    <a:lnTo>
                      <a:pt x="426" y="27"/>
                    </a:lnTo>
                    <a:lnTo>
                      <a:pt x="426" y="0"/>
                    </a:lnTo>
                    <a:lnTo>
                      <a:pt x="0" y="0"/>
                    </a:lnTo>
                    <a:close/>
                  </a:path>
                </a:pathLst>
              </a:custGeom>
              <a:solidFill>
                <a:srgbClr val="0078D4"/>
              </a:solidFill>
              <a:ln w="0">
                <a:noFill/>
                <a:prstDash val="solid"/>
                <a:round/>
                <a:headEnd/>
                <a:tailEnd/>
              </a:ln>
            </p:spPr>
            <p:txBody>
              <a:bodyPr vert="horz" wrap="square" lIns="109696" tIns="54848" rIns="109696" bIns="54848"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94" name="Freeform 163">
                <a:extLst>
                  <a:ext uri="{FF2B5EF4-FFF2-40B4-BE49-F238E27FC236}">
                    <a16:creationId xmlns:a16="http://schemas.microsoft.com/office/drawing/2014/main" id="{FC98EA85-97B7-437D-A045-DAB20CBC53DF}"/>
                  </a:ext>
                </a:extLst>
              </p:cNvPr>
              <p:cNvSpPr>
                <a:spLocks noEditPoints="1"/>
              </p:cNvSpPr>
              <p:nvPr/>
            </p:nvSpPr>
            <p:spPr bwMode="auto">
              <a:xfrm>
                <a:off x="19906669" y="4896545"/>
                <a:ext cx="362764" cy="250087"/>
              </a:xfrm>
              <a:custGeom>
                <a:avLst/>
                <a:gdLst>
                  <a:gd name="T0" fmla="*/ 0 w 426"/>
                  <a:gd name="T1" fmla="*/ 293 h 293"/>
                  <a:gd name="T2" fmla="*/ 0 w 426"/>
                  <a:gd name="T3" fmla="*/ 293 h 293"/>
                  <a:gd name="T4" fmla="*/ 426 w 426"/>
                  <a:gd name="T5" fmla="*/ 293 h 293"/>
                  <a:gd name="T6" fmla="*/ 426 w 426"/>
                  <a:gd name="T7" fmla="*/ 0 h 293"/>
                  <a:gd name="T8" fmla="*/ 0 w 426"/>
                  <a:gd name="T9" fmla="*/ 0 h 293"/>
                  <a:gd name="T10" fmla="*/ 0 w 426"/>
                  <a:gd name="T11" fmla="*/ 293 h 293"/>
                  <a:gd name="T12" fmla="*/ 106 w 426"/>
                  <a:gd name="T13" fmla="*/ 28 h 293"/>
                  <a:gd name="T14" fmla="*/ 106 w 426"/>
                  <a:gd name="T15" fmla="*/ 28 h 293"/>
                  <a:gd name="T16" fmla="*/ 399 w 426"/>
                  <a:gd name="T17" fmla="*/ 28 h 293"/>
                  <a:gd name="T18" fmla="*/ 399 w 426"/>
                  <a:gd name="T19" fmla="*/ 267 h 293"/>
                  <a:gd name="T20" fmla="*/ 106 w 426"/>
                  <a:gd name="T21" fmla="*/ 267 h 293"/>
                  <a:gd name="T22" fmla="*/ 106 w 426"/>
                  <a:gd name="T23" fmla="*/ 28 h 293"/>
                  <a:gd name="T24" fmla="*/ 27 w 426"/>
                  <a:gd name="T25" fmla="*/ 28 h 293"/>
                  <a:gd name="T26" fmla="*/ 27 w 426"/>
                  <a:gd name="T27" fmla="*/ 28 h 293"/>
                  <a:gd name="T28" fmla="*/ 80 w 426"/>
                  <a:gd name="T29" fmla="*/ 28 h 293"/>
                  <a:gd name="T30" fmla="*/ 80 w 426"/>
                  <a:gd name="T31" fmla="*/ 67 h 293"/>
                  <a:gd name="T32" fmla="*/ 27 w 426"/>
                  <a:gd name="T33" fmla="*/ 67 h 293"/>
                  <a:gd name="T34" fmla="*/ 27 w 426"/>
                  <a:gd name="T35" fmla="*/ 28 h 293"/>
                  <a:gd name="T36" fmla="*/ 27 w 426"/>
                  <a:gd name="T37" fmla="*/ 93 h 293"/>
                  <a:gd name="T38" fmla="*/ 27 w 426"/>
                  <a:gd name="T39" fmla="*/ 93 h 293"/>
                  <a:gd name="T40" fmla="*/ 80 w 426"/>
                  <a:gd name="T41" fmla="*/ 93 h 293"/>
                  <a:gd name="T42" fmla="*/ 80 w 426"/>
                  <a:gd name="T43" fmla="*/ 132 h 293"/>
                  <a:gd name="T44" fmla="*/ 27 w 426"/>
                  <a:gd name="T45" fmla="*/ 132 h 293"/>
                  <a:gd name="T46" fmla="*/ 27 w 426"/>
                  <a:gd name="T47" fmla="*/ 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6" h="293">
                    <a:moveTo>
                      <a:pt x="0" y="293"/>
                    </a:moveTo>
                    <a:lnTo>
                      <a:pt x="0" y="293"/>
                    </a:lnTo>
                    <a:lnTo>
                      <a:pt x="426" y="293"/>
                    </a:lnTo>
                    <a:lnTo>
                      <a:pt x="426" y="0"/>
                    </a:lnTo>
                    <a:lnTo>
                      <a:pt x="0" y="0"/>
                    </a:lnTo>
                    <a:lnTo>
                      <a:pt x="0" y="293"/>
                    </a:lnTo>
                    <a:close/>
                    <a:moveTo>
                      <a:pt x="106" y="28"/>
                    </a:moveTo>
                    <a:lnTo>
                      <a:pt x="106" y="28"/>
                    </a:lnTo>
                    <a:lnTo>
                      <a:pt x="399" y="28"/>
                    </a:lnTo>
                    <a:lnTo>
                      <a:pt x="399" y="267"/>
                    </a:lnTo>
                    <a:lnTo>
                      <a:pt x="106" y="267"/>
                    </a:lnTo>
                    <a:lnTo>
                      <a:pt x="106" y="28"/>
                    </a:lnTo>
                    <a:close/>
                    <a:moveTo>
                      <a:pt x="27" y="28"/>
                    </a:moveTo>
                    <a:lnTo>
                      <a:pt x="27" y="28"/>
                    </a:lnTo>
                    <a:lnTo>
                      <a:pt x="80" y="28"/>
                    </a:lnTo>
                    <a:lnTo>
                      <a:pt x="80" y="67"/>
                    </a:lnTo>
                    <a:lnTo>
                      <a:pt x="27" y="67"/>
                    </a:lnTo>
                    <a:lnTo>
                      <a:pt x="27" y="28"/>
                    </a:lnTo>
                    <a:close/>
                    <a:moveTo>
                      <a:pt x="27" y="93"/>
                    </a:moveTo>
                    <a:lnTo>
                      <a:pt x="27" y="93"/>
                    </a:lnTo>
                    <a:lnTo>
                      <a:pt x="80" y="93"/>
                    </a:lnTo>
                    <a:lnTo>
                      <a:pt x="80" y="132"/>
                    </a:lnTo>
                    <a:lnTo>
                      <a:pt x="27" y="132"/>
                    </a:lnTo>
                    <a:lnTo>
                      <a:pt x="27" y="93"/>
                    </a:lnTo>
                    <a:close/>
                  </a:path>
                </a:pathLst>
              </a:custGeom>
              <a:solidFill>
                <a:srgbClr val="939393"/>
              </a:solidFill>
              <a:ln w="0">
                <a:noFill/>
                <a:prstDash val="solid"/>
                <a:round/>
                <a:headEnd/>
                <a:tailEnd/>
              </a:ln>
            </p:spPr>
            <p:txBody>
              <a:bodyPr vert="horz" wrap="square" lIns="109696" tIns="54848" rIns="109696" bIns="54848"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grpSp>
    </p:spTree>
    <p:extLst>
      <p:ext uri="{BB962C8B-B14F-4D97-AF65-F5344CB8AC3E}">
        <p14:creationId xmlns:p14="http://schemas.microsoft.com/office/powerpoint/2010/main" val="195465847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967FACBC-9994-466C-8F65-345DCE6197F7}"/>
              </a:ext>
            </a:extLst>
          </p:cNvPr>
          <p:cNvSpPr>
            <a:spLocks noGrp="1"/>
          </p:cNvSpPr>
          <p:nvPr>
            <p:ph type="title"/>
          </p:nvPr>
        </p:nvSpPr>
        <p:spPr>
          <a:xfrm>
            <a:off x="586740" y="140322"/>
            <a:ext cx="11018520" cy="984885"/>
          </a:xfrm>
        </p:spPr>
        <p:txBody>
          <a:bodyPr/>
          <a:lstStyle/>
          <a:p>
            <a:r>
              <a:rPr lang="en-US" sz="3200"/>
              <a:t>Partner solutions can help with VDI migration to Azure Virtual Desktop</a:t>
            </a:r>
          </a:p>
        </p:txBody>
      </p:sp>
      <p:grpSp>
        <p:nvGrpSpPr>
          <p:cNvPr id="5" name="Group 4" descr="Picture showing the migration of an on-premises VDI deployment managed by Citrix or VMware migrating to Azure Virtual Desktop">
            <a:extLst>
              <a:ext uri="{FF2B5EF4-FFF2-40B4-BE49-F238E27FC236}">
                <a16:creationId xmlns:a16="http://schemas.microsoft.com/office/drawing/2014/main" id="{C8C84530-14C3-98A7-743F-986CDC223474}"/>
              </a:ext>
            </a:extLst>
          </p:cNvPr>
          <p:cNvGrpSpPr/>
          <p:nvPr/>
        </p:nvGrpSpPr>
        <p:grpSpPr>
          <a:xfrm>
            <a:off x="2492069" y="2246313"/>
            <a:ext cx="6784390" cy="3534441"/>
            <a:chOff x="4825694" y="2017713"/>
            <a:chExt cx="6784390" cy="3534441"/>
          </a:xfrm>
        </p:grpSpPr>
        <p:sp>
          <p:nvSpPr>
            <p:cNvPr id="258" name="Rectangle 257">
              <a:extLst>
                <a:ext uri="{FF2B5EF4-FFF2-40B4-BE49-F238E27FC236}">
                  <a16:creationId xmlns:a16="http://schemas.microsoft.com/office/drawing/2014/main" id="{BEB08998-85B6-4194-9EF2-3BC9EA7240D6}"/>
                </a:ext>
                <a:ext uri="{C183D7F6-B498-43B3-948B-1728B52AA6E4}">
                  <adec:decorative xmlns:adec="http://schemas.microsoft.com/office/drawing/2017/decorative" val="1"/>
                </a:ext>
              </a:extLst>
            </p:cNvPr>
            <p:cNvSpPr/>
            <p:nvPr/>
          </p:nvSpPr>
          <p:spPr bwMode="auto">
            <a:xfrm>
              <a:off x="7558948" y="2547788"/>
              <a:ext cx="2851896" cy="943772"/>
            </a:xfrm>
            <a:prstGeom prst="rect">
              <a:avLst/>
            </a:prstGeom>
            <a:noFill/>
            <a:ln w="9525">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46" name="Group 4">
              <a:extLst>
                <a:ext uri="{FF2B5EF4-FFF2-40B4-BE49-F238E27FC236}">
                  <a16:creationId xmlns:a16="http://schemas.microsoft.com/office/drawing/2014/main" id="{60DC144E-A417-4402-9355-A0A07772FFD4}"/>
                </a:ext>
                <a:ext uri="{C183D7F6-B498-43B3-948B-1728B52AA6E4}">
                  <adec:decorative xmlns:adec="http://schemas.microsoft.com/office/drawing/2017/decorative" val="1"/>
                </a:ext>
              </a:extLst>
            </p:cNvPr>
            <p:cNvGrpSpPr>
              <a:grpSpLocks noChangeAspect="1"/>
            </p:cNvGrpSpPr>
            <p:nvPr/>
          </p:nvGrpSpPr>
          <p:grpSpPr bwMode="auto">
            <a:xfrm>
              <a:off x="4825694" y="4854753"/>
              <a:ext cx="687387" cy="688975"/>
              <a:chOff x="1933" y="3002"/>
              <a:chExt cx="433" cy="434"/>
            </a:xfrm>
          </p:grpSpPr>
          <p:sp>
            <p:nvSpPr>
              <p:cNvPr id="147" name="AutoShape 3">
                <a:extLst>
                  <a:ext uri="{FF2B5EF4-FFF2-40B4-BE49-F238E27FC236}">
                    <a16:creationId xmlns:a16="http://schemas.microsoft.com/office/drawing/2014/main" id="{AD1BB592-E90A-4801-AEC5-FAEFC24C7D4A}"/>
                  </a:ext>
                </a:extLst>
              </p:cNvPr>
              <p:cNvSpPr>
                <a:spLocks noChangeAspect="1" noChangeArrowheads="1" noTextEdit="1"/>
              </p:cNvSpPr>
              <p:nvPr/>
            </p:nvSpPr>
            <p:spPr bwMode="auto">
              <a:xfrm>
                <a:off x="1933" y="3002"/>
                <a:ext cx="433"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8" name="Rectangle 5">
                <a:extLst>
                  <a:ext uri="{FF2B5EF4-FFF2-40B4-BE49-F238E27FC236}">
                    <a16:creationId xmlns:a16="http://schemas.microsoft.com/office/drawing/2014/main" id="{0396D41A-0981-4CF7-9C11-73733976E0EB}"/>
                  </a:ext>
                </a:extLst>
              </p:cNvPr>
              <p:cNvSpPr>
                <a:spLocks noChangeArrowheads="1"/>
              </p:cNvSpPr>
              <p:nvPr/>
            </p:nvSpPr>
            <p:spPr bwMode="auto">
              <a:xfrm>
                <a:off x="1933" y="3002"/>
                <a:ext cx="216" cy="43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9" name="Rectangle 6">
                <a:extLst>
                  <a:ext uri="{FF2B5EF4-FFF2-40B4-BE49-F238E27FC236}">
                    <a16:creationId xmlns:a16="http://schemas.microsoft.com/office/drawing/2014/main" id="{9EF58A32-0386-47F1-906B-6E5F7CE2A876}"/>
                  </a:ext>
                </a:extLst>
              </p:cNvPr>
              <p:cNvSpPr>
                <a:spLocks noChangeArrowheads="1"/>
              </p:cNvSpPr>
              <p:nvPr/>
            </p:nvSpPr>
            <p:spPr bwMode="auto">
              <a:xfrm>
                <a:off x="2149" y="3219"/>
                <a:ext cx="217" cy="2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0" name="Rectangle 7">
                <a:extLst>
                  <a:ext uri="{FF2B5EF4-FFF2-40B4-BE49-F238E27FC236}">
                    <a16:creationId xmlns:a16="http://schemas.microsoft.com/office/drawing/2014/main" id="{439DC127-C87C-435B-AEDE-502594874EC1}"/>
                  </a:ext>
                </a:extLst>
              </p:cNvPr>
              <p:cNvSpPr>
                <a:spLocks noChangeArrowheads="1"/>
              </p:cNvSpPr>
              <p:nvPr/>
            </p:nvSpPr>
            <p:spPr bwMode="auto">
              <a:xfrm>
                <a:off x="1987" y="3070"/>
                <a:ext cx="41" cy="4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1" name="Rectangle 8">
                <a:extLst>
                  <a:ext uri="{FF2B5EF4-FFF2-40B4-BE49-F238E27FC236}">
                    <a16:creationId xmlns:a16="http://schemas.microsoft.com/office/drawing/2014/main" id="{21ADB244-9F33-4CEE-918C-84638B2D5B7E}"/>
                  </a:ext>
                </a:extLst>
              </p:cNvPr>
              <p:cNvSpPr>
                <a:spLocks noChangeArrowheads="1"/>
              </p:cNvSpPr>
              <p:nvPr/>
            </p:nvSpPr>
            <p:spPr bwMode="auto">
              <a:xfrm>
                <a:off x="2055" y="3070"/>
                <a:ext cx="40" cy="4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2" name="Rectangle 9">
                <a:extLst>
                  <a:ext uri="{FF2B5EF4-FFF2-40B4-BE49-F238E27FC236}">
                    <a16:creationId xmlns:a16="http://schemas.microsoft.com/office/drawing/2014/main" id="{1C60A686-8F96-474F-8CC8-9DCBF5CE36B0}"/>
                  </a:ext>
                </a:extLst>
              </p:cNvPr>
              <p:cNvSpPr>
                <a:spLocks noChangeArrowheads="1"/>
              </p:cNvSpPr>
              <p:nvPr/>
            </p:nvSpPr>
            <p:spPr bwMode="auto">
              <a:xfrm>
                <a:off x="1987" y="3137"/>
                <a:ext cx="41" cy="4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3" name="Rectangle 10">
                <a:extLst>
                  <a:ext uri="{FF2B5EF4-FFF2-40B4-BE49-F238E27FC236}">
                    <a16:creationId xmlns:a16="http://schemas.microsoft.com/office/drawing/2014/main" id="{BED98F80-F7C9-4472-96F5-DDFBF93FB4E7}"/>
                  </a:ext>
                </a:extLst>
              </p:cNvPr>
              <p:cNvSpPr>
                <a:spLocks noChangeArrowheads="1"/>
              </p:cNvSpPr>
              <p:nvPr/>
            </p:nvSpPr>
            <p:spPr bwMode="auto">
              <a:xfrm>
                <a:off x="2055" y="3137"/>
                <a:ext cx="40" cy="4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4" name="Rectangle 11">
                <a:extLst>
                  <a:ext uri="{FF2B5EF4-FFF2-40B4-BE49-F238E27FC236}">
                    <a16:creationId xmlns:a16="http://schemas.microsoft.com/office/drawing/2014/main" id="{AA3C4C62-13AB-4879-B8B1-DD244316C129}"/>
                  </a:ext>
                </a:extLst>
              </p:cNvPr>
              <p:cNvSpPr>
                <a:spLocks noChangeArrowheads="1"/>
              </p:cNvSpPr>
              <p:nvPr/>
            </p:nvSpPr>
            <p:spPr bwMode="auto">
              <a:xfrm>
                <a:off x="1987" y="3206"/>
                <a:ext cx="41" cy="4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5" name="Rectangle 12">
                <a:extLst>
                  <a:ext uri="{FF2B5EF4-FFF2-40B4-BE49-F238E27FC236}">
                    <a16:creationId xmlns:a16="http://schemas.microsoft.com/office/drawing/2014/main" id="{64856FB8-2C78-4BFC-8113-2321654B7455}"/>
                  </a:ext>
                </a:extLst>
              </p:cNvPr>
              <p:cNvSpPr>
                <a:spLocks noChangeArrowheads="1"/>
              </p:cNvSpPr>
              <p:nvPr/>
            </p:nvSpPr>
            <p:spPr bwMode="auto">
              <a:xfrm>
                <a:off x="2055" y="3206"/>
                <a:ext cx="40" cy="4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6" name="Rectangle 13">
                <a:extLst>
                  <a:ext uri="{FF2B5EF4-FFF2-40B4-BE49-F238E27FC236}">
                    <a16:creationId xmlns:a16="http://schemas.microsoft.com/office/drawing/2014/main" id="{86722084-4EA5-48A1-971A-923D4E110AFC}"/>
                  </a:ext>
                </a:extLst>
              </p:cNvPr>
              <p:cNvSpPr>
                <a:spLocks noChangeArrowheads="1"/>
              </p:cNvSpPr>
              <p:nvPr/>
            </p:nvSpPr>
            <p:spPr bwMode="auto">
              <a:xfrm>
                <a:off x="1987" y="3273"/>
                <a:ext cx="41" cy="4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7" name="Rectangle 14">
                <a:extLst>
                  <a:ext uri="{FF2B5EF4-FFF2-40B4-BE49-F238E27FC236}">
                    <a16:creationId xmlns:a16="http://schemas.microsoft.com/office/drawing/2014/main" id="{0C2FBBEA-97C1-4B60-A514-E2D6254424BE}"/>
                  </a:ext>
                </a:extLst>
              </p:cNvPr>
              <p:cNvSpPr>
                <a:spLocks noChangeArrowheads="1"/>
              </p:cNvSpPr>
              <p:nvPr/>
            </p:nvSpPr>
            <p:spPr bwMode="auto">
              <a:xfrm>
                <a:off x="2055" y="3273"/>
                <a:ext cx="40" cy="4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8" name="Rectangle 15">
                <a:extLst>
                  <a:ext uri="{FF2B5EF4-FFF2-40B4-BE49-F238E27FC236}">
                    <a16:creationId xmlns:a16="http://schemas.microsoft.com/office/drawing/2014/main" id="{C1D32E87-2C1D-4E49-AEF9-43170DF33E9F}"/>
                  </a:ext>
                </a:extLst>
              </p:cNvPr>
              <p:cNvSpPr>
                <a:spLocks noChangeArrowheads="1"/>
              </p:cNvSpPr>
              <p:nvPr/>
            </p:nvSpPr>
            <p:spPr bwMode="auto">
              <a:xfrm>
                <a:off x="2014" y="3382"/>
                <a:ext cx="54" cy="54"/>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9" name="Rectangle 16">
                <a:extLst>
                  <a:ext uri="{FF2B5EF4-FFF2-40B4-BE49-F238E27FC236}">
                    <a16:creationId xmlns:a16="http://schemas.microsoft.com/office/drawing/2014/main" id="{BF552A68-2F82-49FD-BB1F-784DC9D3A1CF}"/>
                  </a:ext>
                </a:extLst>
              </p:cNvPr>
              <p:cNvSpPr>
                <a:spLocks noChangeArrowheads="1"/>
              </p:cNvSpPr>
              <p:nvPr/>
            </p:nvSpPr>
            <p:spPr bwMode="auto">
              <a:xfrm>
                <a:off x="2204" y="3273"/>
                <a:ext cx="40" cy="4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0" name="Rectangle 17">
                <a:extLst>
                  <a:ext uri="{FF2B5EF4-FFF2-40B4-BE49-F238E27FC236}">
                    <a16:creationId xmlns:a16="http://schemas.microsoft.com/office/drawing/2014/main" id="{DE8F3185-288B-4DC6-BA02-81A6EB434216}"/>
                  </a:ext>
                </a:extLst>
              </p:cNvPr>
              <p:cNvSpPr>
                <a:spLocks noChangeArrowheads="1"/>
              </p:cNvSpPr>
              <p:nvPr/>
            </p:nvSpPr>
            <p:spPr bwMode="auto">
              <a:xfrm>
                <a:off x="2271" y="3273"/>
                <a:ext cx="41" cy="4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1" name="Rectangle 18">
                <a:extLst>
                  <a:ext uri="{FF2B5EF4-FFF2-40B4-BE49-F238E27FC236}">
                    <a16:creationId xmlns:a16="http://schemas.microsoft.com/office/drawing/2014/main" id="{B61A6C0E-DD27-4632-B829-901771ACAD5F}"/>
                  </a:ext>
                </a:extLst>
              </p:cNvPr>
              <p:cNvSpPr>
                <a:spLocks noChangeArrowheads="1"/>
              </p:cNvSpPr>
              <p:nvPr/>
            </p:nvSpPr>
            <p:spPr bwMode="auto">
              <a:xfrm>
                <a:off x="2231" y="3382"/>
                <a:ext cx="54" cy="54"/>
              </a:xfrm>
              <a:prstGeom prst="rect">
                <a:avLst/>
              </a:prstGeom>
              <a:solidFill>
                <a:srgbClr val="EDED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57" name="Rectangle 56">
              <a:extLst>
                <a:ext uri="{FF2B5EF4-FFF2-40B4-BE49-F238E27FC236}">
                  <a16:creationId xmlns:a16="http://schemas.microsoft.com/office/drawing/2014/main" id="{E6935F50-19D5-46E1-B860-DE1ECABC6E8C}"/>
                </a:ext>
                <a:ext uri="{C183D7F6-B498-43B3-948B-1728B52AA6E4}">
                  <adec:decorative xmlns:adec="http://schemas.microsoft.com/office/drawing/2017/decorative" val="0"/>
                </a:ext>
              </a:extLst>
            </p:cNvPr>
            <p:cNvSpPr/>
            <p:nvPr/>
          </p:nvSpPr>
          <p:spPr bwMode="auto">
            <a:xfrm>
              <a:off x="5836494" y="2017713"/>
              <a:ext cx="1841096" cy="3534441"/>
            </a:xfrm>
            <a:prstGeom prst="rect">
              <a:avLst/>
            </a:prstGeom>
            <a:solidFill>
              <a:schemeClr val="bg1"/>
            </a:solidFill>
            <a:ln>
              <a:noFill/>
              <a:headEnd type="none" w="med" len="med"/>
              <a:tailEnd type="none" w="med" len="med"/>
            </a:ln>
            <a:effectLst>
              <a:outerShdw blurRad="254000" sx="102000" sy="102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228600" rIns="137160" bIns="228600" numCol="1" spcCol="0" rtlCol="0" fromWordArt="0" anchor="t" anchorCtr="0" forceAA="0" compatLnSpc="1">
              <a:prstTxWarp prst="textNoShape">
                <a:avLst/>
              </a:prstTxWarp>
              <a:noAutofit/>
            </a:bodyPr>
            <a:lstStyle/>
            <a:p>
              <a:pPr marL="0" marR="0" lvl="0" indent="0" algn="ctr" defTabSz="913788"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VDI deployment</a:t>
              </a:r>
            </a:p>
          </p:txBody>
        </p:sp>
        <p:sp>
          <p:nvSpPr>
            <p:cNvPr id="78" name="Rectangle 77">
              <a:extLst>
                <a:ext uri="{FF2B5EF4-FFF2-40B4-BE49-F238E27FC236}">
                  <a16:creationId xmlns:a16="http://schemas.microsoft.com/office/drawing/2014/main" id="{7EFDEBD9-E699-4B2E-A86E-ABB5282AFEFA}"/>
                </a:ext>
              </a:extLst>
            </p:cNvPr>
            <p:cNvSpPr/>
            <p:nvPr/>
          </p:nvSpPr>
          <p:spPr>
            <a:xfrm>
              <a:off x="6052985" y="3386799"/>
              <a:ext cx="1408115" cy="332399"/>
            </a:xfrm>
            <a:prstGeom prst="rect">
              <a:avLst/>
            </a:prstGeom>
            <a:noFill/>
          </p:spPr>
          <p:txBody>
            <a:bodyPr wrap="square" lIns="0" tIns="0" rIns="0" bIns="0" anchor="t" anchorCtr="0">
              <a:sp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Virtual</a:t>
              </a:r>
              <a:b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desktops</a:t>
              </a:r>
            </a:p>
          </p:txBody>
        </p:sp>
        <p:sp>
          <p:nvSpPr>
            <p:cNvPr id="102" name="Rectangle 101">
              <a:extLst>
                <a:ext uri="{FF2B5EF4-FFF2-40B4-BE49-F238E27FC236}">
                  <a16:creationId xmlns:a16="http://schemas.microsoft.com/office/drawing/2014/main" id="{6EA912D7-8687-4645-8FF5-B12166830460}"/>
                </a:ext>
                <a:ext uri="{C183D7F6-B498-43B3-948B-1728B52AA6E4}">
                  <adec:decorative xmlns:adec="http://schemas.microsoft.com/office/drawing/2017/decorative" val="1"/>
                </a:ext>
              </a:extLst>
            </p:cNvPr>
            <p:cNvSpPr/>
            <p:nvPr/>
          </p:nvSpPr>
          <p:spPr bwMode="auto">
            <a:xfrm>
              <a:off x="6011913" y="2475372"/>
              <a:ext cx="1490259" cy="1269475"/>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222" name="Group 221">
              <a:extLst>
                <a:ext uri="{FF2B5EF4-FFF2-40B4-BE49-F238E27FC236}">
                  <a16:creationId xmlns:a16="http://schemas.microsoft.com/office/drawing/2014/main" id="{CD21D081-63D6-45A9-A361-0A79E04D1541}"/>
                </a:ext>
                <a:ext uri="{C183D7F6-B498-43B3-948B-1728B52AA6E4}">
                  <adec:decorative xmlns:adec="http://schemas.microsoft.com/office/drawing/2017/decorative" val="1"/>
                </a:ext>
              </a:extLst>
            </p:cNvPr>
            <p:cNvGrpSpPr/>
            <p:nvPr/>
          </p:nvGrpSpPr>
          <p:grpSpPr>
            <a:xfrm>
              <a:off x="6321321" y="2684549"/>
              <a:ext cx="884558" cy="612800"/>
              <a:chOff x="6306653" y="2221317"/>
              <a:chExt cx="1040014" cy="720496"/>
            </a:xfrm>
          </p:grpSpPr>
          <p:pic>
            <p:nvPicPr>
              <p:cNvPr id="104" name="Graphic 103">
                <a:extLst>
                  <a:ext uri="{FF2B5EF4-FFF2-40B4-BE49-F238E27FC236}">
                    <a16:creationId xmlns:a16="http://schemas.microsoft.com/office/drawing/2014/main" id="{CE18E250-099E-4AE4-9BA8-64EA9C71F5D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621073" y="2221317"/>
                <a:ext cx="399424" cy="399421"/>
              </a:xfrm>
              <a:prstGeom prst="rect">
                <a:avLst/>
              </a:prstGeom>
            </p:spPr>
          </p:pic>
          <p:pic>
            <p:nvPicPr>
              <p:cNvPr id="103" name="Graphic 102">
                <a:extLst>
                  <a:ext uri="{FF2B5EF4-FFF2-40B4-BE49-F238E27FC236}">
                    <a16:creationId xmlns:a16="http://schemas.microsoft.com/office/drawing/2014/main" id="{8A582B62-E30B-420D-9CA4-1F92158515B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306653" y="2542392"/>
                <a:ext cx="399424" cy="399421"/>
              </a:xfrm>
              <a:prstGeom prst="rect">
                <a:avLst/>
              </a:prstGeom>
            </p:spPr>
          </p:pic>
          <p:pic>
            <p:nvPicPr>
              <p:cNvPr id="105" name="Graphic 104">
                <a:extLst>
                  <a:ext uri="{FF2B5EF4-FFF2-40B4-BE49-F238E27FC236}">
                    <a16:creationId xmlns:a16="http://schemas.microsoft.com/office/drawing/2014/main" id="{40D59AC3-31F0-41FB-A798-E22AE359E31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947243" y="2542392"/>
                <a:ext cx="399424" cy="399421"/>
              </a:xfrm>
              <a:prstGeom prst="rect">
                <a:avLst/>
              </a:prstGeom>
            </p:spPr>
          </p:pic>
        </p:grpSp>
        <p:sp>
          <p:nvSpPr>
            <p:cNvPr id="107" name="Rectangle 106">
              <a:extLst>
                <a:ext uri="{FF2B5EF4-FFF2-40B4-BE49-F238E27FC236}">
                  <a16:creationId xmlns:a16="http://schemas.microsoft.com/office/drawing/2014/main" id="{851B2D04-E843-47D8-B9DB-23237430F3E2}"/>
                </a:ext>
              </a:extLst>
            </p:cNvPr>
            <p:cNvSpPr/>
            <p:nvPr/>
          </p:nvSpPr>
          <p:spPr>
            <a:xfrm>
              <a:off x="6052985" y="5047969"/>
              <a:ext cx="1408115" cy="332399"/>
            </a:xfrm>
            <a:prstGeom prst="rect">
              <a:avLst/>
            </a:prstGeom>
            <a:noFill/>
          </p:spPr>
          <p:txBody>
            <a:bodyPr wrap="square" lIns="0" tIns="0" rIns="0" bIns="0" anchor="t" anchorCtr="0">
              <a:sp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VDI</a:t>
              </a:r>
              <a:b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Infrastructure</a:t>
              </a:r>
            </a:p>
          </p:txBody>
        </p:sp>
        <p:sp>
          <p:nvSpPr>
            <p:cNvPr id="108" name="Rectangle 107">
              <a:extLst>
                <a:ext uri="{FF2B5EF4-FFF2-40B4-BE49-F238E27FC236}">
                  <a16:creationId xmlns:a16="http://schemas.microsoft.com/office/drawing/2014/main" id="{D390D5C9-5FAA-4521-AF0F-DDA6B35E5E1D}"/>
                </a:ext>
                <a:ext uri="{C183D7F6-B498-43B3-948B-1728B52AA6E4}">
                  <adec:decorative xmlns:adec="http://schemas.microsoft.com/office/drawing/2017/decorative" val="1"/>
                </a:ext>
              </a:extLst>
            </p:cNvPr>
            <p:cNvSpPr/>
            <p:nvPr/>
          </p:nvSpPr>
          <p:spPr bwMode="auto">
            <a:xfrm>
              <a:off x="6012026" y="4202506"/>
              <a:ext cx="1490259" cy="1269475"/>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2" name="Group 1">
              <a:extLst>
                <a:ext uri="{FF2B5EF4-FFF2-40B4-BE49-F238E27FC236}">
                  <a16:creationId xmlns:a16="http://schemas.microsoft.com/office/drawing/2014/main" id="{32360972-7BC2-4879-A905-20DC4B4C1495}"/>
                </a:ext>
                <a:ext uri="{C183D7F6-B498-43B3-948B-1728B52AA6E4}">
                  <adec:decorative xmlns:adec="http://schemas.microsoft.com/office/drawing/2017/decorative" val="1"/>
                </a:ext>
              </a:extLst>
            </p:cNvPr>
            <p:cNvGrpSpPr/>
            <p:nvPr/>
          </p:nvGrpSpPr>
          <p:grpSpPr>
            <a:xfrm>
              <a:off x="6292851" y="4330274"/>
              <a:ext cx="928609" cy="613043"/>
              <a:chOff x="6292851" y="4282649"/>
              <a:chExt cx="928609" cy="613043"/>
            </a:xfrm>
          </p:grpSpPr>
          <p:pic>
            <p:nvPicPr>
              <p:cNvPr id="250" name="Graphic 249">
                <a:extLst>
                  <a:ext uri="{FF2B5EF4-FFF2-40B4-BE49-F238E27FC236}">
                    <a16:creationId xmlns:a16="http://schemas.microsoft.com/office/drawing/2014/main" id="{09E2E6F8-62D9-4E76-AED3-73702B6612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92851" y="4324739"/>
                <a:ext cx="349434" cy="524150"/>
              </a:xfrm>
              <a:prstGeom prst="rect">
                <a:avLst/>
              </a:prstGeom>
            </p:spPr>
          </p:pic>
          <p:pic>
            <p:nvPicPr>
              <p:cNvPr id="251" name="Graphic 250">
                <a:extLst>
                  <a:ext uri="{FF2B5EF4-FFF2-40B4-BE49-F238E27FC236}">
                    <a16:creationId xmlns:a16="http://schemas.microsoft.com/office/drawing/2014/main" id="{1BA4ED15-EBCD-4ECB-BCC7-0854B85009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72026" y="4324739"/>
                <a:ext cx="349434" cy="524150"/>
              </a:xfrm>
              <a:prstGeom prst="rect">
                <a:avLst/>
              </a:prstGeom>
            </p:spPr>
          </p:pic>
          <p:pic>
            <p:nvPicPr>
              <p:cNvPr id="249" name="Graphic 248">
                <a:extLst>
                  <a:ext uri="{FF2B5EF4-FFF2-40B4-BE49-F238E27FC236}">
                    <a16:creationId xmlns:a16="http://schemas.microsoft.com/office/drawing/2014/main" id="{F6EF22F0-373A-452D-9638-0D8228CA9A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61369" y="4295162"/>
                <a:ext cx="391572" cy="587357"/>
              </a:xfrm>
              <a:prstGeom prst="rect">
                <a:avLst/>
              </a:prstGeom>
            </p:spPr>
          </p:pic>
          <p:cxnSp>
            <p:nvCxnSpPr>
              <p:cNvPr id="121" name="Straight Connector 120">
                <a:extLst>
                  <a:ext uri="{FF2B5EF4-FFF2-40B4-BE49-F238E27FC236}">
                    <a16:creationId xmlns:a16="http://schemas.microsoft.com/office/drawing/2014/main" id="{7354DB38-1B8D-4F32-AE01-6FA06B6D9FC3}"/>
                  </a:ext>
                </a:extLst>
              </p:cNvPr>
              <p:cNvCxnSpPr/>
              <p:nvPr/>
            </p:nvCxnSpPr>
            <p:spPr>
              <a:xfrm>
                <a:off x="6561005" y="4282649"/>
                <a:ext cx="0" cy="613043"/>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86AAC9B0-89B5-4FEB-9E2D-F6A1DACE13CE}"/>
                  </a:ext>
                </a:extLst>
              </p:cNvPr>
              <p:cNvCxnSpPr/>
              <p:nvPr/>
            </p:nvCxnSpPr>
            <p:spPr>
              <a:xfrm>
                <a:off x="6952941" y="4282649"/>
                <a:ext cx="0" cy="613043"/>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3095" name="Picture 23" descr="VMware logo">
              <a:extLst>
                <a:ext uri="{FF2B5EF4-FFF2-40B4-BE49-F238E27FC236}">
                  <a16:creationId xmlns:a16="http://schemas.microsoft.com/office/drawing/2014/main" id="{749303C0-20FF-4144-A41A-C3C25392AF83}"/>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1" t="25241" r="-1" b="28723"/>
            <a:stretch/>
          </p:blipFill>
          <p:spPr bwMode="auto">
            <a:xfrm>
              <a:off x="7770583" y="2842559"/>
              <a:ext cx="819999" cy="22649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descr="Citrix logo">
              <a:extLst>
                <a:ext uri="{FF2B5EF4-FFF2-40B4-BE49-F238E27FC236}">
                  <a16:creationId xmlns:a16="http://schemas.microsoft.com/office/drawing/2014/main" id="{CE76611B-BAD1-4FE5-87DF-6F2ADBA5108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28419" y="2800521"/>
              <a:ext cx="724119" cy="272994"/>
            </a:xfrm>
            <a:prstGeom prst="rect">
              <a:avLst/>
            </a:prstGeom>
            <a:noFill/>
            <a:extLst>
              <a:ext uri="{909E8E84-426E-40DD-AFC4-6F175D3DCCD1}">
                <a14:hiddenFill xmlns:a14="http://schemas.microsoft.com/office/drawing/2010/main">
                  <a:solidFill>
                    <a:srgbClr val="FFFFFF"/>
                  </a:solidFill>
                </a14:hiddenFill>
              </a:ext>
            </a:extLst>
          </p:spPr>
        </p:pic>
        <p:grpSp>
          <p:nvGrpSpPr>
            <p:cNvPr id="124" name="Group 123" descr="Arrow">
              <a:extLst>
                <a:ext uri="{FF2B5EF4-FFF2-40B4-BE49-F238E27FC236}">
                  <a16:creationId xmlns:a16="http://schemas.microsoft.com/office/drawing/2014/main" id="{758D282A-4183-451A-B69D-D6380A645E55}"/>
                </a:ext>
                <a:ext uri="{C183D7F6-B498-43B3-948B-1728B52AA6E4}">
                  <adec:decorative xmlns:adec="http://schemas.microsoft.com/office/drawing/2017/decorative" val="0"/>
                </a:ext>
              </a:extLst>
            </p:cNvPr>
            <p:cNvGrpSpPr/>
            <p:nvPr/>
          </p:nvGrpSpPr>
          <p:grpSpPr>
            <a:xfrm>
              <a:off x="8467662" y="3424839"/>
              <a:ext cx="455859" cy="455857"/>
              <a:chOff x="8595263" y="2878969"/>
              <a:chExt cx="455859" cy="455857"/>
            </a:xfrm>
          </p:grpSpPr>
          <p:sp>
            <p:nvSpPr>
              <p:cNvPr id="79" name="Oval 78">
                <a:extLst>
                  <a:ext uri="{FF2B5EF4-FFF2-40B4-BE49-F238E27FC236}">
                    <a16:creationId xmlns:a16="http://schemas.microsoft.com/office/drawing/2014/main" id="{9019CACF-F19C-44DF-BADF-507882669FB1}"/>
                  </a:ext>
                </a:extLst>
              </p:cNvPr>
              <p:cNvSpPr/>
              <p:nvPr/>
            </p:nvSpPr>
            <p:spPr bwMode="auto">
              <a:xfrm>
                <a:off x="8595263" y="2878969"/>
                <a:ext cx="455859" cy="455857"/>
              </a:xfrm>
              <a:prstGeom prst="ellipse">
                <a:avLst/>
              </a:prstGeom>
              <a:solidFill>
                <a:schemeClr val="bg1"/>
              </a:solidFill>
              <a:ln>
                <a:noFill/>
                <a:headEnd type="none" w="med" len="med"/>
                <a:tailEnd type="none" w="med" len="med"/>
              </a:ln>
              <a:effectLst>
                <a:outerShdw blurRad="254000" sx="102000" sy="102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2" name="Freeform 9">
                <a:extLst>
                  <a:ext uri="{FF2B5EF4-FFF2-40B4-BE49-F238E27FC236}">
                    <a16:creationId xmlns:a16="http://schemas.microsoft.com/office/drawing/2014/main" id="{EA859154-E14A-46A9-BDB2-FCFC06F14C5F}"/>
                  </a:ext>
                </a:extLst>
              </p:cNvPr>
              <p:cNvSpPr>
                <a:spLocks/>
              </p:cNvSpPr>
              <p:nvPr/>
            </p:nvSpPr>
            <p:spPr bwMode="auto">
              <a:xfrm rot="5400000">
                <a:off x="8720184" y="2984101"/>
                <a:ext cx="221088" cy="250586"/>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accent1"/>
              </a:solidFill>
              <a:ln w="1905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33" name="TextBox 32">
              <a:extLst>
                <a:ext uri="{FF2B5EF4-FFF2-40B4-BE49-F238E27FC236}">
                  <a16:creationId xmlns:a16="http://schemas.microsoft.com/office/drawing/2014/main" id="{A1793BA1-EBD0-4F61-BFB6-0FCD4F9191CB}"/>
                </a:ext>
              </a:extLst>
            </p:cNvPr>
            <p:cNvSpPr txBox="1"/>
            <p:nvPr/>
          </p:nvSpPr>
          <p:spPr>
            <a:xfrm>
              <a:off x="7731913" y="3847369"/>
              <a:ext cx="2009602" cy="483557"/>
            </a:xfrm>
            <a:prstGeom prst="rect">
              <a:avLst/>
            </a:prstGeom>
            <a:noFill/>
          </p:spPr>
          <p:txBody>
            <a:bodyPr wrap="square" lIns="143428" tIns="143428" rIns="143428" bIns="143428" rtlCol="0" anchor="ctr">
              <a:spAutoFit/>
            </a:bodyPr>
            <a:lstStyle/>
            <a:p>
              <a:pPr marL="0" marR="0" lvl="0" indent="0" algn="ctr" defTabSz="896215"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Azure migration</a:t>
              </a:r>
            </a:p>
          </p:txBody>
        </p:sp>
        <p:grpSp>
          <p:nvGrpSpPr>
            <p:cNvPr id="67" name="Group 66" descr="icon of a cloud">
              <a:extLst>
                <a:ext uri="{FF2B5EF4-FFF2-40B4-BE49-F238E27FC236}">
                  <a16:creationId xmlns:a16="http://schemas.microsoft.com/office/drawing/2014/main" id="{5ECCA065-589B-4C4A-B58C-2C021398A572}"/>
                </a:ext>
              </a:extLst>
            </p:cNvPr>
            <p:cNvGrpSpPr/>
            <p:nvPr/>
          </p:nvGrpSpPr>
          <p:grpSpPr>
            <a:xfrm>
              <a:off x="8646167" y="4855903"/>
              <a:ext cx="873217" cy="621596"/>
              <a:chOff x="10551384" y="833337"/>
              <a:chExt cx="1187635" cy="845413"/>
            </a:xfrm>
            <a:solidFill>
              <a:schemeClr val="accent1">
                <a:alpha val="65000"/>
              </a:schemeClr>
            </a:solidFill>
          </p:grpSpPr>
          <p:sp>
            <p:nvSpPr>
              <p:cNvPr id="68" name="Freeform 168">
                <a:extLst>
                  <a:ext uri="{FF2B5EF4-FFF2-40B4-BE49-F238E27FC236}">
                    <a16:creationId xmlns:a16="http://schemas.microsoft.com/office/drawing/2014/main" id="{A0DD0CE6-0AEE-454B-9114-38795EF99ABC}"/>
                  </a:ext>
                </a:extLst>
              </p:cNvPr>
              <p:cNvSpPr>
                <a:spLocks/>
              </p:cNvSpPr>
              <p:nvPr/>
            </p:nvSpPr>
            <p:spPr bwMode="auto">
              <a:xfrm>
                <a:off x="10551384" y="833337"/>
                <a:ext cx="1187635" cy="637183"/>
              </a:xfrm>
              <a:custGeom>
                <a:avLst/>
                <a:gdLst>
                  <a:gd name="T0" fmla="*/ 226 w 226"/>
                  <a:gd name="T1" fmla="*/ 97 h 129"/>
                  <a:gd name="T2" fmla="*/ 207 w 226"/>
                  <a:gd name="T3" fmla="*/ 67 h 129"/>
                  <a:gd name="T4" fmla="*/ 208 w 226"/>
                  <a:gd name="T5" fmla="*/ 60 h 129"/>
                  <a:gd name="T6" fmla="*/ 169 w 226"/>
                  <a:gd name="T7" fmla="*/ 19 h 129"/>
                  <a:gd name="T8" fmla="*/ 150 w 226"/>
                  <a:gd name="T9" fmla="*/ 24 h 129"/>
                  <a:gd name="T10" fmla="*/ 113 w 226"/>
                  <a:gd name="T11" fmla="*/ 0 h 129"/>
                  <a:gd name="T12" fmla="*/ 73 w 226"/>
                  <a:gd name="T13" fmla="*/ 42 h 129"/>
                  <a:gd name="T14" fmla="*/ 73 w 226"/>
                  <a:gd name="T15" fmla="*/ 44 h 129"/>
                  <a:gd name="T16" fmla="*/ 64 w 226"/>
                  <a:gd name="T17" fmla="*/ 42 h 129"/>
                  <a:gd name="T18" fmla="*/ 38 w 226"/>
                  <a:gd name="T19" fmla="*/ 57 h 129"/>
                  <a:gd name="T20" fmla="*/ 34 w 226"/>
                  <a:gd name="T21" fmla="*/ 57 h 129"/>
                  <a:gd name="T22" fmla="*/ 0 w 226"/>
                  <a:gd name="T23" fmla="*/ 93 h 129"/>
                  <a:gd name="T24" fmla="*/ 34 w 226"/>
                  <a:gd name="T25" fmla="*/ 129 h 129"/>
                  <a:gd name="T26" fmla="*/ 69 w 226"/>
                  <a:gd name="T27" fmla="*/ 129 h 129"/>
                  <a:gd name="T28" fmla="*/ 113 w 226"/>
                  <a:gd name="T29" fmla="*/ 88 h 129"/>
                  <a:gd name="T30" fmla="*/ 157 w 226"/>
                  <a:gd name="T31" fmla="*/ 129 h 129"/>
                  <a:gd name="T32" fmla="*/ 198 w 226"/>
                  <a:gd name="T33" fmla="*/ 129 h 129"/>
                  <a:gd name="T34" fmla="*/ 202 w 226"/>
                  <a:gd name="T35" fmla="*/ 129 h 129"/>
                  <a:gd name="T36" fmla="*/ 226 w 226"/>
                  <a:gd name="T37" fmla="*/ 9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6" h="129">
                    <a:moveTo>
                      <a:pt x="226" y="97"/>
                    </a:moveTo>
                    <a:cubicBezTo>
                      <a:pt x="226" y="83"/>
                      <a:pt x="219" y="72"/>
                      <a:pt x="207" y="67"/>
                    </a:cubicBezTo>
                    <a:cubicBezTo>
                      <a:pt x="207" y="64"/>
                      <a:pt x="208" y="62"/>
                      <a:pt x="208" y="60"/>
                    </a:cubicBezTo>
                    <a:cubicBezTo>
                      <a:pt x="208" y="37"/>
                      <a:pt x="190" y="19"/>
                      <a:pt x="169" y="19"/>
                    </a:cubicBezTo>
                    <a:cubicBezTo>
                      <a:pt x="162" y="19"/>
                      <a:pt x="156" y="21"/>
                      <a:pt x="150" y="24"/>
                    </a:cubicBezTo>
                    <a:cubicBezTo>
                      <a:pt x="143" y="10"/>
                      <a:pt x="129" y="0"/>
                      <a:pt x="113" y="0"/>
                    </a:cubicBezTo>
                    <a:cubicBezTo>
                      <a:pt x="91" y="0"/>
                      <a:pt x="73" y="19"/>
                      <a:pt x="73" y="42"/>
                    </a:cubicBezTo>
                    <a:cubicBezTo>
                      <a:pt x="73" y="43"/>
                      <a:pt x="73" y="43"/>
                      <a:pt x="73" y="44"/>
                    </a:cubicBezTo>
                    <a:cubicBezTo>
                      <a:pt x="70" y="43"/>
                      <a:pt x="67" y="42"/>
                      <a:pt x="64" y="42"/>
                    </a:cubicBezTo>
                    <a:cubicBezTo>
                      <a:pt x="54" y="42"/>
                      <a:pt x="44" y="48"/>
                      <a:pt x="38" y="57"/>
                    </a:cubicBezTo>
                    <a:cubicBezTo>
                      <a:pt x="37" y="57"/>
                      <a:pt x="36" y="57"/>
                      <a:pt x="34" y="57"/>
                    </a:cubicBezTo>
                    <a:cubicBezTo>
                      <a:pt x="15" y="57"/>
                      <a:pt x="0" y="73"/>
                      <a:pt x="0" y="93"/>
                    </a:cubicBezTo>
                    <a:cubicBezTo>
                      <a:pt x="0" y="113"/>
                      <a:pt x="15" y="129"/>
                      <a:pt x="34" y="129"/>
                    </a:cubicBezTo>
                    <a:cubicBezTo>
                      <a:pt x="69" y="129"/>
                      <a:pt x="69" y="129"/>
                      <a:pt x="69" y="129"/>
                    </a:cubicBezTo>
                    <a:cubicBezTo>
                      <a:pt x="70" y="106"/>
                      <a:pt x="90" y="88"/>
                      <a:pt x="113" y="88"/>
                    </a:cubicBezTo>
                    <a:cubicBezTo>
                      <a:pt x="136" y="88"/>
                      <a:pt x="156" y="106"/>
                      <a:pt x="157" y="129"/>
                    </a:cubicBezTo>
                    <a:cubicBezTo>
                      <a:pt x="198" y="129"/>
                      <a:pt x="198" y="129"/>
                      <a:pt x="198" y="129"/>
                    </a:cubicBezTo>
                    <a:cubicBezTo>
                      <a:pt x="202" y="129"/>
                      <a:pt x="202" y="129"/>
                      <a:pt x="202" y="129"/>
                    </a:cubicBezTo>
                    <a:cubicBezTo>
                      <a:pt x="216" y="125"/>
                      <a:pt x="226" y="112"/>
                      <a:pt x="22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ysClr val="windowText" lastClr="000000"/>
                  </a:solidFill>
                  <a:latin typeface="Calibri" panose="020F0502020204030204"/>
                </a:endParaRPr>
              </a:p>
            </p:txBody>
          </p:sp>
          <p:sp>
            <p:nvSpPr>
              <p:cNvPr id="69" name="Freeform 169">
                <a:extLst>
                  <a:ext uri="{FF2B5EF4-FFF2-40B4-BE49-F238E27FC236}">
                    <a16:creationId xmlns:a16="http://schemas.microsoft.com/office/drawing/2014/main" id="{518CF748-7C8B-4561-A267-AD137B4585AE}"/>
                  </a:ext>
                </a:extLst>
              </p:cNvPr>
              <p:cNvSpPr>
                <a:spLocks noEditPoints="1"/>
              </p:cNvSpPr>
              <p:nvPr/>
            </p:nvSpPr>
            <p:spPr bwMode="auto">
              <a:xfrm>
                <a:off x="10940627" y="1287278"/>
                <a:ext cx="409148" cy="391472"/>
              </a:xfrm>
              <a:custGeom>
                <a:avLst/>
                <a:gdLst>
                  <a:gd name="T0" fmla="*/ 39 w 78"/>
                  <a:gd name="T1" fmla="*/ 0 h 79"/>
                  <a:gd name="T2" fmla="*/ 0 w 78"/>
                  <a:gd name="T3" fmla="*/ 40 h 79"/>
                  <a:gd name="T4" fmla="*/ 39 w 78"/>
                  <a:gd name="T5" fmla="*/ 79 h 79"/>
                  <a:gd name="T6" fmla="*/ 78 w 78"/>
                  <a:gd name="T7" fmla="*/ 40 h 79"/>
                  <a:gd name="T8" fmla="*/ 39 w 78"/>
                  <a:gd name="T9" fmla="*/ 0 h 79"/>
                  <a:gd name="T10" fmla="*/ 39 w 78"/>
                  <a:gd name="T11" fmla="*/ 73 h 79"/>
                  <a:gd name="T12" fmla="*/ 6 w 78"/>
                  <a:gd name="T13" fmla="*/ 40 h 79"/>
                  <a:gd name="T14" fmla="*/ 39 w 78"/>
                  <a:gd name="T15" fmla="*/ 7 h 79"/>
                  <a:gd name="T16" fmla="*/ 72 w 78"/>
                  <a:gd name="T17" fmla="*/ 40 h 79"/>
                  <a:gd name="T18" fmla="*/ 39 w 78"/>
                  <a:gd name="T19" fmla="*/ 73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79">
                    <a:moveTo>
                      <a:pt x="39" y="0"/>
                    </a:moveTo>
                    <a:cubicBezTo>
                      <a:pt x="17" y="0"/>
                      <a:pt x="0" y="18"/>
                      <a:pt x="0" y="40"/>
                    </a:cubicBezTo>
                    <a:cubicBezTo>
                      <a:pt x="0" y="62"/>
                      <a:pt x="17" y="79"/>
                      <a:pt x="39" y="79"/>
                    </a:cubicBezTo>
                    <a:cubicBezTo>
                      <a:pt x="61" y="79"/>
                      <a:pt x="78" y="62"/>
                      <a:pt x="78" y="40"/>
                    </a:cubicBezTo>
                    <a:cubicBezTo>
                      <a:pt x="78" y="18"/>
                      <a:pt x="61" y="0"/>
                      <a:pt x="39" y="0"/>
                    </a:cubicBezTo>
                    <a:close/>
                    <a:moveTo>
                      <a:pt x="39" y="73"/>
                    </a:moveTo>
                    <a:cubicBezTo>
                      <a:pt x="21" y="73"/>
                      <a:pt x="6" y="58"/>
                      <a:pt x="6" y="40"/>
                    </a:cubicBezTo>
                    <a:cubicBezTo>
                      <a:pt x="6" y="21"/>
                      <a:pt x="21" y="7"/>
                      <a:pt x="39" y="7"/>
                    </a:cubicBezTo>
                    <a:cubicBezTo>
                      <a:pt x="57" y="7"/>
                      <a:pt x="72" y="21"/>
                      <a:pt x="72" y="40"/>
                    </a:cubicBezTo>
                    <a:cubicBezTo>
                      <a:pt x="72" y="58"/>
                      <a:pt x="57" y="73"/>
                      <a:pt x="3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ysClr val="windowText" lastClr="000000"/>
                  </a:solidFill>
                  <a:latin typeface="Calibri" panose="020F0502020204030204"/>
                </a:endParaRPr>
              </a:p>
            </p:txBody>
          </p:sp>
          <p:sp>
            <p:nvSpPr>
              <p:cNvPr id="70" name="Freeform 170">
                <a:extLst>
                  <a:ext uri="{FF2B5EF4-FFF2-40B4-BE49-F238E27FC236}">
                    <a16:creationId xmlns:a16="http://schemas.microsoft.com/office/drawing/2014/main" id="{9DAB979F-F566-4EFA-BABB-FC78A53BA498}"/>
                  </a:ext>
                </a:extLst>
              </p:cNvPr>
              <p:cNvSpPr>
                <a:spLocks/>
              </p:cNvSpPr>
              <p:nvPr/>
            </p:nvSpPr>
            <p:spPr bwMode="auto">
              <a:xfrm>
                <a:off x="11139672" y="1362240"/>
                <a:ext cx="126062" cy="183242"/>
              </a:xfrm>
              <a:custGeom>
                <a:avLst/>
                <a:gdLst>
                  <a:gd name="T0" fmla="*/ 43 w 57"/>
                  <a:gd name="T1" fmla="*/ 0 h 88"/>
                  <a:gd name="T2" fmla="*/ 0 w 57"/>
                  <a:gd name="T3" fmla="*/ 45 h 88"/>
                  <a:gd name="T4" fmla="*/ 43 w 57"/>
                  <a:gd name="T5" fmla="*/ 88 h 88"/>
                  <a:gd name="T6" fmla="*/ 57 w 57"/>
                  <a:gd name="T7" fmla="*/ 76 h 88"/>
                  <a:gd name="T8" fmla="*/ 26 w 57"/>
                  <a:gd name="T9" fmla="*/ 45 h 88"/>
                  <a:gd name="T10" fmla="*/ 57 w 57"/>
                  <a:gd name="T11" fmla="*/ 14 h 88"/>
                  <a:gd name="T12" fmla="*/ 43 w 57"/>
                  <a:gd name="T13" fmla="*/ 0 h 88"/>
                </a:gdLst>
                <a:ahLst/>
                <a:cxnLst>
                  <a:cxn ang="0">
                    <a:pos x="T0" y="T1"/>
                  </a:cxn>
                  <a:cxn ang="0">
                    <a:pos x="T2" y="T3"/>
                  </a:cxn>
                  <a:cxn ang="0">
                    <a:pos x="T4" y="T5"/>
                  </a:cxn>
                  <a:cxn ang="0">
                    <a:pos x="T6" y="T7"/>
                  </a:cxn>
                  <a:cxn ang="0">
                    <a:pos x="T8" y="T9"/>
                  </a:cxn>
                  <a:cxn ang="0">
                    <a:pos x="T10" y="T11"/>
                  </a:cxn>
                  <a:cxn ang="0">
                    <a:pos x="T12" y="T13"/>
                  </a:cxn>
                </a:cxnLst>
                <a:rect l="0" t="0" r="r" b="b"/>
                <a:pathLst>
                  <a:path w="57" h="88">
                    <a:moveTo>
                      <a:pt x="43" y="0"/>
                    </a:moveTo>
                    <a:lnTo>
                      <a:pt x="0" y="45"/>
                    </a:lnTo>
                    <a:lnTo>
                      <a:pt x="43" y="88"/>
                    </a:lnTo>
                    <a:lnTo>
                      <a:pt x="57" y="76"/>
                    </a:lnTo>
                    <a:lnTo>
                      <a:pt x="26" y="45"/>
                    </a:lnTo>
                    <a:lnTo>
                      <a:pt x="57" y="14"/>
                    </a:lnTo>
                    <a:lnTo>
                      <a:pt x="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ysClr val="windowText" lastClr="000000"/>
                  </a:solidFill>
                  <a:latin typeface="Calibri" panose="020F0502020204030204"/>
                </a:endParaRPr>
              </a:p>
            </p:txBody>
          </p:sp>
          <p:sp>
            <p:nvSpPr>
              <p:cNvPr id="71" name="Freeform 171">
                <a:extLst>
                  <a:ext uri="{FF2B5EF4-FFF2-40B4-BE49-F238E27FC236}">
                    <a16:creationId xmlns:a16="http://schemas.microsoft.com/office/drawing/2014/main" id="{08616A61-DF3F-4D44-B35E-97394D3B1CF2}"/>
                  </a:ext>
                </a:extLst>
              </p:cNvPr>
              <p:cNvSpPr>
                <a:spLocks/>
              </p:cNvSpPr>
              <p:nvPr/>
            </p:nvSpPr>
            <p:spPr bwMode="auto">
              <a:xfrm>
                <a:off x="11024668" y="1422628"/>
                <a:ext cx="126062" cy="187407"/>
              </a:xfrm>
              <a:custGeom>
                <a:avLst/>
                <a:gdLst>
                  <a:gd name="T0" fmla="*/ 0 w 57"/>
                  <a:gd name="T1" fmla="*/ 14 h 90"/>
                  <a:gd name="T2" fmla="*/ 30 w 57"/>
                  <a:gd name="T3" fmla="*/ 45 h 90"/>
                  <a:gd name="T4" fmla="*/ 0 w 57"/>
                  <a:gd name="T5" fmla="*/ 76 h 90"/>
                  <a:gd name="T6" fmla="*/ 14 w 57"/>
                  <a:gd name="T7" fmla="*/ 90 h 90"/>
                  <a:gd name="T8" fmla="*/ 57 w 57"/>
                  <a:gd name="T9" fmla="*/ 45 h 90"/>
                  <a:gd name="T10" fmla="*/ 14 w 57"/>
                  <a:gd name="T11" fmla="*/ 0 h 90"/>
                  <a:gd name="T12" fmla="*/ 0 w 57"/>
                  <a:gd name="T13" fmla="*/ 14 h 90"/>
                </a:gdLst>
                <a:ahLst/>
                <a:cxnLst>
                  <a:cxn ang="0">
                    <a:pos x="T0" y="T1"/>
                  </a:cxn>
                  <a:cxn ang="0">
                    <a:pos x="T2" y="T3"/>
                  </a:cxn>
                  <a:cxn ang="0">
                    <a:pos x="T4" y="T5"/>
                  </a:cxn>
                  <a:cxn ang="0">
                    <a:pos x="T6" y="T7"/>
                  </a:cxn>
                  <a:cxn ang="0">
                    <a:pos x="T8" y="T9"/>
                  </a:cxn>
                  <a:cxn ang="0">
                    <a:pos x="T10" y="T11"/>
                  </a:cxn>
                  <a:cxn ang="0">
                    <a:pos x="T12" y="T13"/>
                  </a:cxn>
                </a:cxnLst>
                <a:rect l="0" t="0" r="r" b="b"/>
                <a:pathLst>
                  <a:path w="57" h="90">
                    <a:moveTo>
                      <a:pt x="0" y="14"/>
                    </a:moveTo>
                    <a:lnTo>
                      <a:pt x="30" y="45"/>
                    </a:lnTo>
                    <a:lnTo>
                      <a:pt x="0" y="76"/>
                    </a:lnTo>
                    <a:lnTo>
                      <a:pt x="14" y="90"/>
                    </a:lnTo>
                    <a:lnTo>
                      <a:pt x="57" y="45"/>
                    </a:lnTo>
                    <a:lnTo>
                      <a:pt x="14"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ysClr val="windowText" lastClr="000000"/>
                  </a:solidFill>
                  <a:latin typeface="Calibri" panose="020F0502020204030204"/>
                </a:endParaRPr>
              </a:p>
            </p:txBody>
          </p:sp>
        </p:grpSp>
        <p:sp>
          <p:nvSpPr>
            <p:cNvPr id="182" name="Rectangle 181">
              <a:extLst>
                <a:ext uri="{FF2B5EF4-FFF2-40B4-BE49-F238E27FC236}">
                  <a16:creationId xmlns:a16="http://schemas.microsoft.com/office/drawing/2014/main" id="{B54152C2-77C7-4287-9D99-6FDF20A8C8C7}"/>
                </a:ext>
                <a:ext uri="{C183D7F6-B498-43B3-948B-1728B52AA6E4}">
                  <adec:decorative xmlns:adec="http://schemas.microsoft.com/office/drawing/2017/decorative" val="0"/>
                </a:ext>
              </a:extLst>
            </p:cNvPr>
            <p:cNvSpPr/>
            <p:nvPr/>
          </p:nvSpPr>
          <p:spPr bwMode="auto">
            <a:xfrm>
              <a:off x="9768988" y="2017713"/>
              <a:ext cx="1841096" cy="3534441"/>
            </a:xfrm>
            <a:prstGeom prst="rect">
              <a:avLst/>
            </a:prstGeom>
            <a:solidFill>
              <a:schemeClr val="bg1"/>
            </a:solidFill>
            <a:ln>
              <a:noFill/>
              <a:headEnd type="none" w="med" len="med"/>
              <a:tailEnd type="none" w="med" len="med"/>
            </a:ln>
            <a:effectLst>
              <a:outerShdw blurRad="254000" sx="102000" sy="102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228600" rIns="137160" bIns="228600" numCol="1" spcCol="0" rtlCol="0" fromWordArt="0" anchor="t" anchorCtr="0" forceAA="0" compatLnSpc="1">
              <a:prstTxWarp prst="textNoShape">
                <a:avLst/>
              </a:prstTxWarp>
              <a:noAutofit/>
            </a:bodyPr>
            <a:lstStyle/>
            <a:p>
              <a:pPr marL="0" marR="0" lvl="0" indent="0" algn="ctr" defTabSz="913788" rtl="0" eaLnBrk="1" fontAlgn="auto" latinLnBrk="0" hangingPunct="1">
                <a:lnSpc>
                  <a:spcPct val="90000"/>
                </a:lnSpc>
                <a:spcBef>
                  <a:spcPts val="0"/>
                </a:spcBef>
                <a:spcAft>
                  <a:spcPts val="588"/>
                </a:spcAft>
                <a:buClrTx/>
                <a:buSzTx/>
                <a:buFontTx/>
                <a:buNone/>
                <a:tabLst/>
                <a:defRPr/>
              </a:pPr>
              <a:r>
                <a:rPr lang="en-US" sz="1400">
                  <a:solidFill>
                    <a:srgbClr val="0078D4"/>
                  </a:solidFill>
                  <a:latin typeface="Segoe UI Semibold"/>
                </a:rPr>
                <a:t>Azure</a:t>
              </a:r>
              <a:r>
                <a:rPr kumimoji="0" lang="en-US" sz="1400" b="0" i="0" u="none" strike="noStrike" kern="1200" cap="none" spc="0" normalizeH="0" baseline="0" noProof="0">
                  <a:ln>
                    <a:noFill/>
                  </a:ln>
                  <a:solidFill>
                    <a:srgbClr val="0078D4"/>
                  </a:solidFill>
                  <a:effectLst/>
                  <a:uLnTx/>
                  <a:uFillTx/>
                  <a:latin typeface="Segoe UI Semibold"/>
                  <a:ea typeface="+mn-ea"/>
                  <a:cs typeface="+mn-cs"/>
                </a:rPr>
                <a:t> deployment</a:t>
              </a:r>
            </a:p>
          </p:txBody>
        </p:sp>
        <p:sp>
          <p:nvSpPr>
            <p:cNvPr id="183" name="Rectangle 182">
              <a:extLst>
                <a:ext uri="{FF2B5EF4-FFF2-40B4-BE49-F238E27FC236}">
                  <a16:creationId xmlns:a16="http://schemas.microsoft.com/office/drawing/2014/main" id="{9047A7A8-7765-42DA-BA0F-29DE57334EDB}"/>
                </a:ext>
              </a:extLst>
            </p:cNvPr>
            <p:cNvSpPr/>
            <p:nvPr/>
          </p:nvSpPr>
          <p:spPr>
            <a:xfrm>
              <a:off x="9985479" y="3386799"/>
              <a:ext cx="1408115" cy="332399"/>
            </a:xfrm>
            <a:prstGeom prst="rect">
              <a:avLst/>
            </a:prstGeom>
            <a:noFill/>
          </p:spPr>
          <p:txBody>
            <a:bodyPr wrap="square" lIns="0" tIns="0" rIns="0" bIns="0" anchor="t" anchorCtr="0">
              <a:spAutoFit/>
            </a:bodyPr>
            <a:lstStyle/>
            <a:p>
              <a:pPr algn="ctr" defTabSz="913576" fontAlgn="base">
                <a:lnSpc>
                  <a:spcPct val="90000"/>
                </a:lnSpc>
                <a:spcBef>
                  <a:spcPct val="0"/>
                </a:spcBef>
                <a:spcAft>
                  <a:spcPct val="0"/>
                </a:spcAft>
                <a:defRPr/>
              </a:pPr>
              <a:r>
                <a:rPr lang="en-US" sz="1200">
                  <a:solidFill>
                    <a:srgbClr val="000000"/>
                  </a:solidFill>
                  <a:latin typeface="Segoe UI Semibold"/>
                  <a:cs typeface="Segoe UI" pitchFamily="34" charset="0"/>
                </a:rPr>
                <a:t>Virtual desktops</a:t>
              </a:r>
              <a:br>
                <a:rPr lang="en-US" sz="1200">
                  <a:solidFill>
                    <a:srgbClr val="000000"/>
                  </a:solidFill>
                  <a:latin typeface="Segoe UI Semibold"/>
                  <a:cs typeface="Segoe UI" pitchFamily="34" charset="0"/>
                </a:rPr>
              </a:br>
              <a:r>
                <a:rPr lang="en-US" sz="1200">
                  <a:solidFill>
                    <a:srgbClr val="000000"/>
                  </a:solidFill>
                  <a:latin typeface="Segoe UI Semibold"/>
                  <a:cs typeface="Segoe UI" pitchFamily="34" charset="0"/>
                </a:rPr>
                <a:t>in Azure</a:t>
              </a:r>
            </a:p>
          </p:txBody>
        </p:sp>
        <p:sp>
          <p:nvSpPr>
            <p:cNvPr id="14" name="Rectangle 13">
              <a:extLst>
                <a:ext uri="{FF2B5EF4-FFF2-40B4-BE49-F238E27FC236}">
                  <a16:creationId xmlns:a16="http://schemas.microsoft.com/office/drawing/2014/main" id="{6D7D70E6-60BE-4E1C-A968-D7E023978ABC}"/>
                </a:ext>
              </a:extLst>
            </p:cNvPr>
            <p:cNvSpPr/>
            <p:nvPr/>
          </p:nvSpPr>
          <p:spPr>
            <a:xfrm>
              <a:off x="9968484" y="3860348"/>
              <a:ext cx="1408115" cy="332399"/>
            </a:xfrm>
            <a:prstGeom prst="rect">
              <a:avLst/>
            </a:prstGeom>
            <a:noFill/>
          </p:spPr>
          <p:txBody>
            <a:bodyPr wrap="square" lIns="0" tIns="0" rIns="0" bIns="0" anchor="t" anchorCtr="0">
              <a:sp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Microsoft-managed Azure services</a:t>
              </a:r>
            </a:p>
          </p:txBody>
        </p:sp>
        <p:sp>
          <p:nvSpPr>
            <p:cNvPr id="186" name="Rectangle 185" descr="Infra-managed by Azure&#10;">
              <a:extLst>
                <a:ext uri="{FF2B5EF4-FFF2-40B4-BE49-F238E27FC236}">
                  <a16:creationId xmlns:a16="http://schemas.microsoft.com/office/drawing/2014/main" id="{90F65D91-8D0D-4D3C-B0F3-FDD8C30ADF44}"/>
                </a:ext>
              </a:extLst>
            </p:cNvPr>
            <p:cNvSpPr/>
            <p:nvPr/>
          </p:nvSpPr>
          <p:spPr>
            <a:xfrm>
              <a:off x="9985479" y="5047969"/>
              <a:ext cx="1408115" cy="332399"/>
            </a:xfrm>
            <a:prstGeom prst="rect">
              <a:avLst/>
            </a:prstGeom>
            <a:noFill/>
          </p:spPr>
          <p:txBody>
            <a:bodyPr wrap="square" lIns="0" tIns="0" rIns="0" bIns="0" anchor="t" anchorCtr="0">
              <a:sp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Infra-managed </a:t>
              </a:r>
              <a:b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by Azure</a:t>
              </a:r>
            </a:p>
          </p:txBody>
        </p:sp>
        <p:sp>
          <p:nvSpPr>
            <p:cNvPr id="187" name="Rectangle 186">
              <a:extLst>
                <a:ext uri="{FF2B5EF4-FFF2-40B4-BE49-F238E27FC236}">
                  <a16:creationId xmlns:a16="http://schemas.microsoft.com/office/drawing/2014/main" id="{F9B9F9F1-87CF-4117-A335-300A44F79B8C}"/>
                </a:ext>
                <a:ext uri="{C183D7F6-B498-43B3-948B-1728B52AA6E4}">
                  <adec:decorative xmlns:adec="http://schemas.microsoft.com/office/drawing/2017/decorative" val="1"/>
                </a:ext>
              </a:extLst>
            </p:cNvPr>
            <p:cNvSpPr/>
            <p:nvPr/>
          </p:nvSpPr>
          <p:spPr bwMode="auto">
            <a:xfrm>
              <a:off x="9944407" y="4207126"/>
              <a:ext cx="1490259" cy="1269475"/>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7474542E-B185-412E-BA33-51CF985F4560}"/>
                </a:ext>
                <a:ext uri="{C183D7F6-B498-43B3-948B-1728B52AA6E4}">
                  <adec:decorative xmlns:adec="http://schemas.microsoft.com/office/drawing/2017/decorative" val="1"/>
                </a:ext>
              </a:extLst>
            </p:cNvPr>
            <p:cNvGrpSpPr/>
            <p:nvPr/>
          </p:nvGrpSpPr>
          <p:grpSpPr>
            <a:xfrm>
              <a:off x="10159040" y="4330274"/>
              <a:ext cx="1066325" cy="622934"/>
              <a:chOff x="10159040" y="4358896"/>
              <a:chExt cx="1066325" cy="622934"/>
            </a:xfrm>
          </p:grpSpPr>
          <p:pic>
            <p:nvPicPr>
              <p:cNvPr id="188" name="Graphic 187">
                <a:extLst>
                  <a:ext uri="{FF2B5EF4-FFF2-40B4-BE49-F238E27FC236}">
                    <a16:creationId xmlns:a16="http://schemas.microsoft.com/office/drawing/2014/main" id="{6172A3FC-9953-43E9-88D4-6031FE65D59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159040" y="4397544"/>
                <a:ext cx="524150" cy="524150"/>
              </a:xfrm>
              <a:prstGeom prst="rect">
                <a:avLst/>
              </a:prstGeom>
            </p:spPr>
          </p:pic>
          <p:pic>
            <p:nvPicPr>
              <p:cNvPr id="189" name="Graphic 188">
                <a:extLst>
                  <a:ext uri="{FF2B5EF4-FFF2-40B4-BE49-F238E27FC236}">
                    <a16:creationId xmlns:a16="http://schemas.microsoft.com/office/drawing/2014/main" id="{98A9BC0A-10DD-4A36-BCF8-806022103FD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701215" y="4397544"/>
                <a:ext cx="524150" cy="524150"/>
              </a:xfrm>
              <a:prstGeom prst="rect">
                <a:avLst/>
              </a:prstGeom>
            </p:spPr>
          </p:pic>
          <p:pic>
            <p:nvPicPr>
              <p:cNvPr id="190" name="Graphic 189">
                <a:extLst>
                  <a:ext uri="{FF2B5EF4-FFF2-40B4-BE49-F238E27FC236}">
                    <a16:creationId xmlns:a16="http://schemas.microsoft.com/office/drawing/2014/main" id="{28F323B1-688C-42DB-86AB-9C977022C56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489752" y="4358896"/>
                <a:ext cx="398053" cy="597080"/>
              </a:xfrm>
              <a:prstGeom prst="rect">
                <a:avLst/>
              </a:prstGeom>
            </p:spPr>
          </p:pic>
          <p:cxnSp>
            <p:nvCxnSpPr>
              <p:cNvPr id="191" name="Straight Connector 190">
                <a:extLst>
                  <a:ext uri="{FF2B5EF4-FFF2-40B4-BE49-F238E27FC236}">
                    <a16:creationId xmlns:a16="http://schemas.microsoft.com/office/drawing/2014/main" id="{B2850EE8-DE34-4E91-BA60-3C3C7A17DDFA}"/>
                  </a:ext>
                </a:extLst>
              </p:cNvPr>
              <p:cNvCxnSpPr/>
              <p:nvPr/>
            </p:nvCxnSpPr>
            <p:spPr>
              <a:xfrm>
                <a:off x="10495156" y="4368787"/>
                <a:ext cx="0" cy="613043"/>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90AFE626-AB33-4B5C-82DA-866DD1D7D262}"/>
                  </a:ext>
                </a:extLst>
              </p:cNvPr>
              <p:cNvCxnSpPr/>
              <p:nvPr/>
            </p:nvCxnSpPr>
            <p:spPr>
              <a:xfrm>
                <a:off x="10887805" y="4368787"/>
                <a:ext cx="0" cy="613043"/>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84" name="Rectangle 183">
              <a:extLst>
                <a:ext uri="{FF2B5EF4-FFF2-40B4-BE49-F238E27FC236}">
                  <a16:creationId xmlns:a16="http://schemas.microsoft.com/office/drawing/2014/main" id="{7291AA71-78BF-45C9-9152-C8B145A9CA3B}"/>
                </a:ext>
                <a:ext uri="{C183D7F6-B498-43B3-948B-1728B52AA6E4}">
                  <adec:decorative xmlns:adec="http://schemas.microsoft.com/office/drawing/2017/decorative" val="1"/>
                </a:ext>
              </a:extLst>
            </p:cNvPr>
            <p:cNvSpPr/>
            <p:nvPr/>
          </p:nvSpPr>
          <p:spPr bwMode="auto">
            <a:xfrm>
              <a:off x="9944407" y="2475372"/>
              <a:ext cx="1490259" cy="1269475"/>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24" name="Graphic 223">
              <a:extLst>
                <a:ext uri="{FF2B5EF4-FFF2-40B4-BE49-F238E27FC236}">
                  <a16:creationId xmlns:a16="http://schemas.microsoft.com/office/drawing/2014/main" id="{237F9157-80A0-4213-854D-5BFBD3AA0FA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514679" y="2684549"/>
              <a:ext cx="339720" cy="339718"/>
            </a:xfrm>
            <a:prstGeom prst="rect">
              <a:avLst/>
            </a:prstGeom>
          </p:spPr>
        </p:pic>
        <p:pic>
          <p:nvPicPr>
            <p:cNvPr id="225" name="Graphic 224">
              <a:extLst>
                <a:ext uri="{FF2B5EF4-FFF2-40B4-BE49-F238E27FC236}">
                  <a16:creationId xmlns:a16="http://schemas.microsoft.com/office/drawing/2014/main" id="{B0BC77B9-00EB-4B0F-98EB-3F16ACBDFD7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247257" y="2957631"/>
              <a:ext cx="339720" cy="339718"/>
            </a:xfrm>
            <a:prstGeom prst="rect">
              <a:avLst/>
            </a:prstGeom>
          </p:spPr>
        </p:pic>
        <p:pic>
          <p:nvPicPr>
            <p:cNvPr id="226" name="Graphic 225">
              <a:extLst>
                <a:ext uri="{FF2B5EF4-FFF2-40B4-BE49-F238E27FC236}">
                  <a16:creationId xmlns:a16="http://schemas.microsoft.com/office/drawing/2014/main" id="{5260529A-4661-496F-AD1A-A958D938E1B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92095" y="2957631"/>
              <a:ext cx="339720" cy="339718"/>
            </a:xfrm>
            <a:prstGeom prst="rect">
              <a:avLst/>
            </a:prstGeom>
          </p:spPr>
        </p:pic>
      </p:grpSp>
      <p:sp>
        <p:nvSpPr>
          <p:cNvPr id="3" name="Slide Number Placeholder 2">
            <a:extLst>
              <a:ext uri="{FF2B5EF4-FFF2-40B4-BE49-F238E27FC236}">
                <a16:creationId xmlns:a16="http://schemas.microsoft.com/office/drawing/2014/main" id="{9C6A8911-28D9-41C5-9B92-3FB3EBF07AD7}"/>
              </a:ext>
              <a:ext uri="{C183D7F6-B498-43B3-948B-1728B52AA6E4}">
                <adec:decorative xmlns:adec="http://schemas.microsoft.com/office/drawing/2017/decorative" val="1"/>
              </a:ext>
            </a:extLst>
          </p:cNvPr>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367" rtl="0" eaLnBrk="1" latinLnBrk="0" hangingPunct="1">
              <a:defRPr sz="1000"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fld id="{F4A87834-D7AA-43B4-B7FD-25B8737FD8F1}" type="slidenum">
              <a:rPr lang="en-US" smtClean="0"/>
              <a:pPr/>
              <a:t>16</a:t>
            </a:fld>
            <a:endParaRPr lang="en-US"/>
          </a:p>
        </p:txBody>
      </p:sp>
    </p:spTree>
    <p:extLst>
      <p:ext uri="{BB962C8B-B14F-4D97-AF65-F5344CB8AC3E}">
        <p14:creationId xmlns:p14="http://schemas.microsoft.com/office/powerpoint/2010/main" val="1672421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679EC8E-2BA8-45FD-9DAE-8860101BC660}"/>
              </a:ext>
            </a:extLst>
          </p:cNvPr>
          <p:cNvSpPr>
            <a:spLocks noGrp="1"/>
          </p:cNvSpPr>
          <p:nvPr>
            <p:ph type="title"/>
          </p:nvPr>
        </p:nvSpPr>
        <p:spPr/>
        <p:txBody>
          <a:bodyPr/>
          <a:lstStyle/>
          <a:p>
            <a:r>
              <a:rPr lang="en-US">
                <a:solidFill>
                  <a:schemeClr val="bg1"/>
                </a:solidFill>
              </a:rPr>
              <a:t>Cloud VDI on Azure</a:t>
            </a:r>
          </a:p>
        </p:txBody>
      </p:sp>
      <p:sp>
        <p:nvSpPr>
          <p:cNvPr id="4" name="Text Placeholder 3">
            <a:extLst>
              <a:ext uri="{FF2B5EF4-FFF2-40B4-BE49-F238E27FC236}">
                <a16:creationId xmlns:a16="http://schemas.microsoft.com/office/drawing/2014/main" id="{E0A1B8DC-7998-2B9F-314B-BED0A640E685}"/>
              </a:ext>
            </a:extLst>
          </p:cNvPr>
          <p:cNvSpPr>
            <a:spLocks noGrp="1"/>
          </p:cNvSpPr>
          <p:nvPr>
            <p:ph type="body" sz="quarter" idx="16"/>
          </p:nvPr>
        </p:nvSpPr>
        <p:spPr>
          <a:xfrm>
            <a:off x="585217" y="2759070"/>
            <a:ext cx="3264408" cy="369332"/>
          </a:xfrm>
        </p:spPr>
        <p:txBody>
          <a:bodyPr/>
          <a:lstStyle/>
          <a:p>
            <a:pPr defTabSz="1087873">
              <a:spcAft>
                <a:spcPts val="400"/>
              </a:spcAft>
              <a:buSzTx/>
              <a:defRPr/>
            </a:pPr>
            <a:r>
              <a:rPr lang="en-US" sz="2400">
                <a:solidFill>
                  <a:srgbClr val="0078D3"/>
                </a:solidFill>
                <a:latin typeface="Segoe UI Semibold"/>
                <a:cs typeface="Segoe UI Light" panose="020B0502040204020203" pitchFamily="34" charset="0"/>
              </a:rPr>
              <a:t>Azure Virtual Desktop</a:t>
            </a:r>
          </a:p>
        </p:txBody>
      </p:sp>
      <p:sp>
        <p:nvSpPr>
          <p:cNvPr id="2" name="Text Placeholder 1">
            <a:extLst>
              <a:ext uri="{FF2B5EF4-FFF2-40B4-BE49-F238E27FC236}">
                <a16:creationId xmlns:a16="http://schemas.microsoft.com/office/drawing/2014/main" id="{EF0EA2AA-3F0B-D4BF-8C05-6A3EE0AFC9F8}"/>
              </a:ext>
            </a:extLst>
          </p:cNvPr>
          <p:cNvSpPr>
            <a:spLocks noGrp="1"/>
          </p:cNvSpPr>
          <p:nvPr>
            <p:ph type="body" sz="quarter" idx="14"/>
          </p:nvPr>
        </p:nvSpPr>
        <p:spPr>
          <a:xfrm>
            <a:off x="538843" y="3731074"/>
            <a:ext cx="3310782" cy="1580934"/>
          </a:xfrm>
        </p:spPr>
        <p:txBody>
          <a:bodyPr/>
          <a:lstStyle/>
          <a:p>
            <a:pPr marL="0" indent="0">
              <a:buNone/>
            </a:pPr>
            <a:r>
              <a:rPr lang="en-US" sz="1600" kern="0">
                <a:ln>
                  <a:solidFill>
                    <a:srgbClr val="7F57A1">
                      <a:alpha val="0"/>
                    </a:srgbClr>
                  </a:solidFill>
                </a:ln>
                <a:solidFill>
                  <a:srgbClr val="000000"/>
                </a:solidFill>
                <a:latin typeface="Segoe UI"/>
                <a:cs typeface="Segoe UI Light" panose="020B0502040204020203" pitchFamily="34" charset="0"/>
              </a:rPr>
              <a:t>Azure Virtual Desktop provides a secure Cloud VDI platform to help companies solve business problems and address new working models and effectively do more with less. </a:t>
            </a:r>
          </a:p>
          <a:p>
            <a:pPr marL="0" indent="0">
              <a:buNone/>
            </a:pPr>
            <a:endParaRPr lang="en-US"/>
          </a:p>
        </p:txBody>
      </p:sp>
      <p:sp>
        <p:nvSpPr>
          <p:cNvPr id="5" name="Text Placeholder 4">
            <a:extLst>
              <a:ext uri="{FF2B5EF4-FFF2-40B4-BE49-F238E27FC236}">
                <a16:creationId xmlns:a16="http://schemas.microsoft.com/office/drawing/2014/main" id="{B6EFD313-F66D-9E14-6338-AD340E0C758D}"/>
              </a:ext>
            </a:extLst>
          </p:cNvPr>
          <p:cNvSpPr>
            <a:spLocks noGrp="1"/>
          </p:cNvSpPr>
          <p:nvPr>
            <p:ph type="body" sz="quarter" idx="17"/>
          </p:nvPr>
        </p:nvSpPr>
        <p:spPr>
          <a:xfrm>
            <a:off x="4463796" y="2759070"/>
            <a:ext cx="3264408" cy="738664"/>
          </a:xfrm>
        </p:spPr>
        <p:txBody>
          <a:bodyPr/>
          <a:lstStyle/>
          <a:p>
            <a:pPr defTabSz="1087873">
              <a:spcAft>
                <a:spcPts val="400"/>
              </a:spcAft>
              <a:buSzTx/>
              <a:defRPr/>
            </a:pPr>
            <a:r>
              <a:rPr lang="en-US" sz="2400">
                <a:solidFill>
                  <a:srgbClr val="0078D3"/>
                </a:solidFill>
                <a:latin typeface="Segoe UI Semibold"/>
                <a:cs typeface="Segoe UI Light" panose="020B0502040204020203" pitchFamily="34" charset="0"/>
              </a:rPr>
              <a:t>Citrix with Azure Virtual Desktop</a:t>
            </a:r>
          </a:p>
        </p:txBody>
      </p:sp>
      <p:sp>
        <p:nvSpPr>
          <p:cNvPr id="3" name="Text Placeholder 2">
            <a:extLst>
              <a:ext uri="{FF2B5EF4-FFF2-40B4-BE49-F238E27FC236}">
                <a16:creationId xmlns:a16="http://schemas.microsoft.com/office/drawing/2014/main" id="{B3292C06-E527-2E42-3E28-64782E7F82FE}"/>
              </a:ext>
            </a:extLst>
          </p:cNvPr>
          <p:cNvSpPr>
            <a:spLocks noGrp="1"/>
          </p:cNvSpPr>
          <p:nvPr>
            <p:ph type="body" sz="quarter" idx="15"/>
          </p:nvPr>
        </p:nvSpPr>
        <p:spPr>
          <a:xfrm>
            <a:off x="4463796" y="3704930"/>
            <a:ext cx="3264408" cy="2092881"/>
          </a:xfrm>
        </p:spPr>
        <p:txBody>
          <a:bodyPr/>
          <a:lstStyle/>
          <a:p>
            <a:pPr marL="0" indent="0">
              <a:buNone/>
            </a:pPr>
            <a:r>
              <a:rPr lang="en-US" sz="1600" kern="0">
                <a:ln>
                  <a:solidFill>
                    <a:srgbClr val="7F57A1">
                      <a:alpha val="0"/>
                    </a:srgbClr>
                  </a:solidFill>
                </a:ln>
                <a:solidFill>
                  <a:srgbClr val="000000"/>
                </a:solidFill>
                <a:latin typeface="Segoe UI"/>
                <a:cs typeface="Segoe UI Light" panose="020B0502040204020203" pitchFamily="34" charset="0"/>
              </a:rPr>
              <a:t>Citrix DaaS customers can benefit from the reliability, resilience and security of Azure Virtual Desktop while still benefitting from Citrix’s image management, provisioning, session recording and HDX multimedia technology. </a:t>
            </a:r>
          </a:p>
          <a:p>
            <a:pPr marL="0" indent="0">
              <a:buNone/>
            </a:pPr>
            <a:endParaRPr lang="en-US"/>
          </a:p>
        </p:txBody>
      </p:sp>
      <p:sp>
        <p:nvSpPr>
          <p:cNvPr id="6" name="Text Placeholder 5">
            <a:extLst>
              <a:ext uri="{FF2B5EF4-FFF2-40B4-BE49-F238E27FC236}">
                <a16:creationId xmlns:a16="http://schemas.microsoft.com/office/drawing/2014/main" id="{25F2FEE7-402A-7D2F-2ABD-69C21B229CBE}"/>
              </a:ext>
            </a:extLst>
          </p:cNvPr>
          <p:cNvSpPr>
            <a:spLocks noGrp="1"/>
          </p:cNvSpPr>
          <p:nvPr>
            <p:ph type="body" sz="quarter" idx="18"/>
          </p:nvPr>
        </p:nvSpPr>
        <p:spPr>
          <a:xfrm>
            <a:off x="8342375" y="2759070"/>
            <a:ext cx="3264408" cy="738664"/>
          </a:xfrm>
        </p:spPr>
        <p:txBody>
          <a:bodyPr/>
          <a:lstStyle/>
          <a:p>
            <a:pPr defTabSz="1087873">
              <a:spcAft>
                <a:spcPts val="400"/>
              </a:spcAft>
              <a:buSzTx/>
              <a:defRPr/>
            </a:pPr>
            <a:r>
              <a:rPr lang="en-US" sz="2400">
                <a:solidFill>
                  <a:srgbClr val="0078D3"/>
                </a:solidFill>
                <a:latin typeface="Segoe UI Semibold"/>
                <a:cs typeface="Segoe UI Light" panose="020B0502040204020203" pitchFamily="34" charset="0"/>
              </a:rPr>
              <a:t>VMware Horizon Cloud on Microsoft Azure</a:t>
            </a:r>
          </a:p>
        </p:txBody>
      </p:sp>
      <p:sp>
        <p:nvSpPr>
          <p:cNvPr id="7" name="Text Placeholder 6">
            <a:extLst>
              <a:ext uri="{FF2B5EF4-FFF2-40B4-BE49-F238E27FC236}">
                <a16:creationId xmlns:a16="http://schemas.microsoft.com/office/drawing/2014/main" id="{8E76804F-9DA1-56AD-C4CB-CEA0434227D7}"/>
              </a:ext>
            </a:extLst>
          </p:cNvPr>
          <p:cNvSpPr>
            <a:spLocks noGrp="1"/>
          </p:cNvSpPr>
          <p:nvPr>
            <p:ph type="body" sz="quarter" idx="19"/>
          </p:nvPr>
        </p:nvSpPr>
        <p:spPr>
          <a:xfrm>
            <a:off x="8342375" y="3711570"/>
            <a:ext cx="3264408" cy="1477328"/>
          </a:xfrm>
        </p:spPr>
        <p:txBody>
          <a:bodyPr/>
          <a:lstStyle/>
          <a:p>
            <a:pPr marL="0" indent="0">
              <a:buNone/>
            </a:pPr>
            <a:r>
              <a:rPr lang="en-US" sz="1600" kern="0">
                <a:ln>
                  <a:solidFill>
                    <a:srgbClr val="7F57A1">
                      <a:alpha val="0"/>
                    </a:srgbClr>
                  </a:solidFill>
                </a:ln>
                <a:solidFill>
                  <a:srgbClr val="000000"/>
                </a:solidFill>
                <a:latin typeface="Segoe UI"/>
                <a:cs typeface="Segoe UI Light" panose="020B0502040204020203" pitchFamily="34" charset="0"/>
              </a:rPr>
              <a:t>With this combination of platforms, customers can begin using their AVD benefit more quickly by taking advantage of hybrid support and a common management interface across all platforms</a:t>
            </a:r>
          </a:p>
        </p:txBody>
      </p:sp>
      <p:sp>
        <p:nvSpPr>
          <p:cNvPr id="14" name="Text Placeholder 3">
            <a:extLst>
              <a:ext uri="{FF2B5EF4-FFF2-40B4-BE49-F238E27FC236}">
                <a16:creationId xmlns:a16="http://schemas.microsoft.com/office/drawing/2014/main" id="{26AD632F-9421-B8E0-57B8-E48E853C73B8}"/>
              </a:ext>
            </a:extLst>
          </p:cNvPr>
          <p:cNvSpPr txBox="1">
            <a:spLocks/>
          </p:cNvSpPr>
          <p:nvPr/>
        </p:nvSpPr>
        <p:spPr bwMode="gray">
          <a:xfrm>
            <a:off x="455995" y="1742175"/>
            <a:ext cx="11276000" cy="307777"/>
          </a:xfrm>
          <a:prstGeom prst="rect">
            <a:avLst/>
          </a:prstGeom>
        </p:spPr>
        <p:txBody>
          <a:bodyPr vert="horz" wrap="square" lIns="0" tIns="0" rIns="0" bIns="0" rtlCol="0">
            <a:spAutoFit/>
          </a:bodyPr>
          <a:lstStyle>
            <a:lvl1pPr marL="0" indent="0" algn="l" defTabSz="914225" rtl="0" eaLnBrk="1" latinLnBrk="0" hangingPunct="1">
              <a:lnSpc>
                <a:spcPct val="90000"/>
              </a:lnSpc>
              <a:spcBef>
                <a:spcPts val="1400"/>
              </a:spcBef>
              <a:buFont typeface="Arial" panose="020B0604020202020204" pitchFamily="34" charset="0"/>
              <a:buNone/>
              <a:defRPr sz="1800" kern="100" spc="-30" baseline="0">
                <a:solidFill>
                  <a:schemeClr val="tx1"/>
                </a:solidFill>
                <a:latin typeface="+mn-lt"/>
                <a:ea typeface="+mn-ea"/>
                <a:cs typeface="+mn-cs"/>
              </a:defRPr>
            </a:lvl1pPr>
            <a:lvl2pPr marL="457112" indent="0" algn="l" defTabSz="914225" rtl="0" eaLnBrk="1" latinLnBrk="0" hangingPunct="1">
              <a:lnSpc>
                <a:spcPct val="90000"/>
              </a:lnSpc>
              <a:spcBef>
                <a:spcPts val="600"/>
              </a:spcBef>
              <a:spcAft>
                <a:spcPts val="200"/>
              </a:spcAft>
              <a:buFont typeface=".AppleSystemUIFont" charset="-120"/>
              <a:buNone/>
              <a:tabLst/>
              <a:defRPr sz="2000" kern="1200" spc="-30" baseline="0">
                <a:solidFill>
                  <a:schemeClr val="tx1">
                    <a:tint val="75000"/>
                  </a:schemeClr>
                </a:solidFill>
                <a:latin typeface="+mn-lt"/>
                <a:ea typeface="+mn-ea"/>
                <a:cs typeface="+mn-cs"/>
              </a:defRPr>
            </a:lvl2pPr>
            <a:lvl3pPr marL="914225" indent="0" algn="l" defTabSz="914225" rtl="0" eaLnBrk="1" latinLnBrk="0" hangingPunct="1">
              <a:lnSpc>
                <a:spcPct val="85000"/>
              </a:lnSpc>
              <a:spcBef>
                <a:spcPts val="600"/>
              </a:spcBef>
              <a:spcAft>
                <a:spcPts val="200"/>
              </a:spcAft>
              <a:buFont typeface="Arial" panose="020B0604020202020204" pitchFamily="34" charset="0"/>
              <a:buNone/>
              <a:tabLst/>
              <a:defRPr lang="en-US" sz="1800" kern="100" spc="-30" baseline="0">
                <a:solidFill>
                  <a:schemeClr val="tx1">
                    <a:tint val="75000"/>
                  </a:schemeClr>
                </a:solidFill>
                <a:latin typeface="+mn-lt"/>
                <a:ea typeface="+mn-ea"/>
                <a:cs typeface="+mn-cs"/>
              </a:defRPr>
            </a:lvl3pPr>
            <a:lvl4pPr marL="1371337" indent="0" algn="l" defTabSz="914225" rtl="0" eaLnBrk="1" latinLnBrk="0" hangingPunct="1">
              <a:lnSpc>
                <a:spcPct val="85000"/>
              </a:lnSpc>
              <a:spcBef>
                <a:spcPts val="600"/>
              </a:spcBef>
              <a:spcAft>
                <a:spcPts val="200"/>
              </a:spcAft>
              <a:buFont typeface=".AppleSystemUIFont" charset="-120"/>
              <a:buNone/>
              <a:tabLst/>
              <a:defRPr lang="en-US" sz="1600" kern="100" spc="-50" baseline="0">
                <a:solidFill>
                  <a:schemeClr val="tx1">
                    <a:tint val="75000"/>
                  </a:schemeClr>
                </a:solidFill>
                <a:latin typeface="+mn-lt"/>
                <a:ea typeface="+mn-ea"/>
                <a:cs typeface="+mn-cs"/>
              </a:defRPr>
            </a:lvl4pPr>
            <a:lvl5pPr marL="1828449" indent="0" algn="l" defTabSz="914225" rtl="0" eaLnBrk="1" latinLnBrk="0" hangingPunct="1">
              <a:lnSpc>
                <a:spcPct val="85000"/>
              </a:lnSpc>
              <a:spcBef>
                <a:spcPts val="600"/>
              </a:spcBef>
              <a:spcAft>
                <a:spcPts val="200"/>
              </a:spcAft>
              <a:buFont typeface="Arial" charset="0"/>
              <a:buNone/>
              <a:tabLst/>
              <a:defRPr sz="1600" b="0" kern="100" spc="30" baseline="0">
                <a:solidFill>
                  <a:schemeClr val="tx1">
                    <a:tint val="75000"/>
                  </a:schemeClr>
                </a:solidFill>
                <a:latin typeface="+mn-lt"/>
                <a:ea typeface="+mn-ea"/>
                <a:cs typeface="+mn-cs"/>
              </a:defRPr>
            </a:lvl5pPr>
            <a:lvl6pPr marL="2285561" indent="0" algn="l" defTabSz="914225" rtl="0" eaLnBrk="1" latinLnBrk="0" hangingPunct="1">
              <a:lnSpc>
                <a:spcPct val="110000"/>
              </a:lnSpc>
              <a:spcBef>
                <a:spcPts val="600"/>
              </a:spcBef>
              <a:spcAft>
                <a:spcPts val="800"/>
              </a:spcAft>
              <a:buFont typeface="Tahoma" panose="020B0604030504040204" pitchFamily="34" charset="0"/>
              <a:buNone/>
              <a:tabLst/>
              <a:defRPr sz="1600" kern="1200" spc="30" baseline="0">
                <a:solidFill>
                  <a:schemeClr val="tx1">
                    <a:tint val="75000"/>
                  </a:schemeClr>
                </a:solidFill>
                <a:latin typeface="+mn-lt"/>
                <a:ea typeface="+mn-ea"/>
                <a:cs typeface="+mn-cs"/>
              </a:defRPr>
            </a:lvl6pPr>
            <a:lvl7pPr marL="2742674" indent="0" algn="l" defTabSz="914225" rtl="0" eaLnBrk="1" latinLnBrk="0" hangingPunct="1">
              <a:lnSpc>
                <a:spcPct val="90000"/>
              </a:lnSpc>
              <a:spcBef>
                <a:spcPts val="0"/>
              </a:spcBef>
              <a:spcAft>
                <a:spcPts val="600"/>
              </a:spcAft>
              <a:buFont typeface="Arial" panose="020B0604020202020204" pitchFamily="34" charset="0"/>
              <a:buNone/>
              <a:defRPr sz="1600" kern="1200" spc="-50" baseline="0">
                <a:solidFill>
                  <a:schemeClr val="tx1">
                    <a:tint val="75000"/>
                  </a:schemeClr>
                </a:solidFill>
                <a:latin typeface="+mn-lt"/>
                <a:ea typeface="+mn-ea"/>
                <a:cs typeface="+mn-cs"/>
              </a:defRPr>
            </a:lvl7pPr>
            <a:lvl8pPr marL="3199785" indent="0" algn="l" defTabSz="914225" rtl="0" eaLnBrk="1" latinLnBrk="0" hangingPunct="1">
              <a:lnSpc>
                <a:spcPct val="120000"/>
              </a:lnSpc>
              <a:spcBef>
                <a:spcPts val="600"/>
              </a:spcBef>
              <a:spcAft>
                <a:spcPts val="600"/>
              </a:spcAft>
              <a:buFont typeface="Calibri Light" panose="020F0302020204030204" pitchFamily="34" charset="0"/>
              <a:buNone/>
              <a:defRPr sz="1600" kern="1200">
                <a:solidFill>
                  <a:schemeClr val="tx1">
                    <a:tint val="75000"/>
                  </a:schemeClr>
                </a:solidFill>
                <a:latin typeface="+mn-lt"/>
                <a:ea typeface="+mn-ea"/>
                <a:cs typeface="+mn-cs"/>
              </a:defRPr>
            </a:lvl8pPr>
            <a:lvl9pPr marL="3656897" indent="0" algn="l" defTabSz="914225" rtl="0" eaLnBrk="1" latinLnBrk="0" hangingPunct="1">
              <a:lnSpc>
                <a:spcPct val="85000"/>
              </a:lnSpc>
              <a:spcBef>
                <a:spcPts val="200"/>
              </a:spcBef>
              <a:spcAft>
                <a:spcPts val="1000"/>
              </a:spcAft>
              <a:buFont typeface="Tahoma" panose="020B0604030504040204" pitchFamily="34" charset="0"/>
              <a:buNone/>
              <a:defRPr sz="1600" b="1" kern="1200">
                <a:solidFill>
                  <a:schemeClr val="tx1">
                    <a:tint val="75000"/>
                  </a:schemeClr>
                </a:solidFill>
                <a:latin typeface="+mj-lt"/>
                <a:ea typeface="+mn-ea"/>
                <a:cs typeface="+mn-cs"/>
              </a:defRPr>
            </a:lvl9pPr>
          </a:lstStyle>
          <a:p>
            <a:pPr marL="0" marR="0" lvl="0" indent="0" algn="l" defTabSz="914049" rtl="0" eaLnBrk="1" fontAlgn="auto" latinLnBrk="0" hangingPunct="1">
              <a:lnSpc>
                <a:spcPct val="100000"/>
              </a:lnSpc>
              <a:spcBef>
                <a:spcPts val="1400"/>
              </a:spcBef>
              <a:spcAft>
                <a:spcPts val="0"/>
              </a:spcAft>
              <a:buClrTx/>
              <a:buSzTx/>
              <a:buFont typeface="Arial" panose="020B0604020202020204" pitchFamily="34" charset="0"/>
              <a:buNone/>
              <a:tabLst/>
              <a:defRPr/>
            </a:pPr>
            <a:r>
              <a:rPr kumimoji="0" lang="en-US" sz="2000" b="1" i="0" u="none" strike="noStrike" kern="100" cap="none" spc="-30" normalizeH="0" baseline="0" noProof="0">
                <a:ln>
                  <a:noFill/>
                </a:ln>
                <a:effectLst/>
                <a:uLnTx/>
                <a:uFillTx/>
                <a:latin typeface="Segoe UI"/>
                <a:ea typeface="+mn-ea"/>
                <a:cs typeface="Segoe UI Light" panose="020B0502040204020203" pitchFamily="34" charset="0"/>
              </a:rPr>
              <a:t>Azure provides 3 different solutions depending on your preference</a:t>
            </a:r>
          </a:p>
        </p:txBody>
      </p:sp>
      <p:sp>
        <p:nvSpPr>
          <p:cNvPr id="19" name="Rectangle 18" descr="During this workshop we will focus on the Azure Virtual Desktop only solution">
            <a:extLst>
              <a:ext uri="{FF2B5EF4-FFF2-40B4-BE49-F238E27FC236}">
                <a16:creationId xmlns:a16="http://schemas.microsoft.com/office/drawing/2014/main" id="{EAB26D72-6BCC-57F2-EE4F-45C17DF2E95A}"/>
              </a:ext>
            </a:extLst>
          </p:cNvPr>
          <p:cNvSpPr/>
          <p:nvPr/>
        </p:nvSpPr>
        <p:spPr bwMode="auto">
          <a:xfrm>
            <a:off x="376015" y="2432957"/>
            <a:ext cx="3537959" cy="4053301"/>
          </a:xfrm>
          <a:prstGeom prst="rect">
            <a:avLst/>
          </a:prstGeom>
          <a:noFill/>
          <a:ln w="762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780778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679EC8E-2BA8-45FD-9DAE-8860101BC660}"/>
              </a:ext>
            </a:extLst>
          </p:cNvPr>
          <p:cNvSpPr>
            <a:spLocks noGrp="1"/>
          </p:cNvSpPr>
          <p:nvPr>
            <p:ph type="title"/>
          </p:nvPr>
        </p:nvSpPr>
        <p:spPr/>
        <p:txBody>
          <a:bodyPr/>
          <a:lstStyle/>
          <a:p>
            <a:r>
              <a:rPr lang="en-US">
                <a:solidFill>
                  <a:schemeClr val="bg1"/>
                </a:solidFill>
              </a:rPr>
              <a:t>Citrix + Azure Virtual Desktop</a:t>
            </a:r>
          </a:p>
        </p:txBody>
      </p:sp>
      <p:sp>
        <p:nvSpPr>
          <p:cNvPr id="28" name="Text Placeholder 3">
            <a:extLst>
              <a:ext uri="{FF2B5EF4-FFF2-40B4-BE49-F238E27FC236}">
                <a16:creationId xmlns:a16="http://schemas.microsoft.com/office/drawing/2014/main" id="{CB1D5134-BEF2-43C0-A05B-525E8658DAE0}"/>
              </a:ext>
            </a:extLst>
          </p:cNvPr>
          <p:cNvSpPr txBox="1">
            <a:spLocks/>
          </p:cNvSpPr>
          <p:nvPr/>
        </p:nvSpPr>
        <p:spPr bwMode="gray">
          <a:xfrm>
            <a:off x="455995" y="1546230"/>
            <a:ext cx="11276000" cy="307777"/>
          </a:xfrm>
          <a:prstGeom prst="rect">
            <a:avLst/>
          </a:prstGeom>
        </p:spPr>
        <p:txBody>
          <a:bodyPr vert="horz" wrap="square" lIns="0" tIns="0" rIns="0" bIns="0" rtlCol="0">
            <a:spAutoFit/>
          </a:bodyPr>
          <a:lstStyle>
            <a:lvl1pPr marL="0" indent="0" algn="l" defTabSz="914225" rtl="0" eaLnBrk="1" latinLnBrk="0" hangingPunct="1">
              <a:lnSpc>
                <a:spcPct val="90000"/>
              </a:lnSpc>
              <a:spcBef>
                <a:spcPts val="1400"/>
              </a:spcBef>
              <a:buFont typeface="Arial" panose="020B0604020202020204" pitchFamily="34" charset="0"/>
              <a:buNone/>
              <a:defRPr sz="1800" kern="100" spc="-30" baseline="0">
                <a:solidFill>
                  <a:schemeClr val="tx1"/>
                </a:solidFill>
                <a:latin typeface="+mn-lt"/>
                <a:ea typeface="+mn-ea"/>
                <a:cs typeface="+mn-cs"/>
              </a:defRPr>
            </a:lvl1pPr>
            <a:lvl2pPr marL="457112" indent="0" algn="l" defTabSz="914225" rtl="0" eaLnBrk="1" latinLnBrk="0" hangingPunct="1">
              <a:lnSpc>
                <a:spcPct val="90000"/>
              </a:lnSpc>
              <a:spcBef>
                <a:spcPts val="600"/>
              </a:spcBef>
              <a:spcAft>
                <a:spcPts val="200"/>
              </a:spcAft>
              <a:buFont typeface=".AppleSystemUIFont" charset="-120"/>
              <a:buNone/>
              <a:tabLst/>
              <a:defRPr sz="2000" kern="1200" spc="-30" baseline="0">
                <a:solidFill>
                  <a:schemeClr val="tx1">
                    <a:tint val="75000"/>
                  </a:schemeClr>
                </a:solidFill>
                <a:latin typeface="+mn-lt"/>
                <a:ea typeface="+mn-ea"/>
                <a:cs typeface="+mn-cs"/>
              </a:defRPr>
            </a:lvl2pPr>
            <a:lvl3pPr marL="914225" indent="0" algn="l" defTabSz="914225" rtl="0" eaLnBrk="1" latinLnBrk="0" hangingPunct="1">
              <a:lnSpc>
                <a:spcPct val="85000"/>
              </a:lnSpc>
              <a:spcBef>
                <a:spcPts val="600"/>
              </a:spcBef>
              <a:spcAft>
                <a:spcPts val="200"/>
              </a:spcAft>
              <a:buFont typeface="Arial" panose="020B0604020202020204" pitchFamily="34" charset="0"/>
              <a:buNone/>
              <a:tabLst/>
              <a:defRPr lang="en-US" sz="1800" kern="100" spc="-30" baseline="0">
                <a:solidFill>
                  <a:schemeClr val="tx1">
                    <a:tint val="75000"/>
                  </a:schemeClr>
                </a:solidFill>
                <a:latin typeface="+mn-lt"/>
                <a:ea typeface="+mn-ea"/>
                <a:cs typeface="+mn-cs"/>
              </a:defRPr>
            </a:lvl3pPr>
            <a:lvl4pPr marL="1371337" indent="0" algn="l" defTabSz="914225" rtl="0" eaLnBrk="1" latinLnBrk="0" hangingPunct="1">
              <a:lnSpc>
                <a:spcPct val="85000"/>
              </a:lnSpc>
              <a:spcBef>
                <a:spcPts val="600"/>
              </a:spcBef>
              <a:spcAft>
                <a:spcPts val="200"/>
              </a:spcAft>
              <a:buFont typeface=".AppleSystemUIFont" charset="-120"/>
              <a:buNone/>
              <a:tabLst/>
              <a:defRPr lang="en-US" sz="1600" kern="100" spc="-50" baseline="0">
                <a:solidFill>
                  <a:schemeClr val="tx1">
                    <a:tint val="75000"/>
                  </a:schemeClr>
                </a:solidFill>
                <a:latin typeface="+mn-lt"/>
                <a:ea typeface="+mn-ea"/>
                <a:cs typeface="+mn-cs"/>
              </a:defRPr>
            </a:lvl4pPr>
            <a:lvl5pPr marL="1828449" indent="0" algn="l" defTabSz="914225" rtl="0" eaLnBrk="1" latinLnBrk="0" hangingPunct="1">
              <a:lnSpc>
                <a:spcPct val="85000"/>
              </a:lnSpc>
              <a:spcBef>
                <a:spcPts val="600"/>
              </a:spcBef>
              <a:spcAft>
                <a:spcPts val="200"/>
              </a:spcAft>
              <a:buFont typeface="Arial" charset="0"/>
              <a:buNone/>
              <a:tabLst/>
              <a:defRPr sz="1600" b="0" kern="100" spc="30" baseline="0">
                <a:solidFill>
                  <a:schemeClr val="tx1">
                    <a:tint val="75000"/>
                  </a:schemeClr>
                </a:solidFill>
                <a:latin typeface="+mn-lt"/>
                <a:ea typeface="+mn-ea"/>
                <a:cs typeface="+mn-cs"/>
              </a:defRPr>
            </a:lvl5pPr>
            <a:lvl6pPr marL="2285561" indent="0" algn="l" defTabSz="914225" rtl="0" eaLnBrk="1" latinLnBrk="0" hangingPunct="1">
              <a:lnSpc>
                <a:spcPct val="110000"/>
              </a:lnSpc>
              <a:spcBef>
                <a:spcPts val="600"/>
              </a:spcBef>
              <a:spcAft>
                <a:spcPts val="800"/>
              </a:spcAft>
              <a:buFont typeface="Tahoma" panose="020B0604030504040204" pitchFamily="34" charset="0"/>
              <a:buNone/>
              <a:tabLst/>
              <a:defRPr sz="1600" kern="1200" spc="30" baseline="0">
                <a:solidFill>
                  <a:schemeClr val="tx1">
                    <a:tint val="75000"/>
                  </a:schemeClr>
                </a:solidFill>
                <a:latin typeface="+mn-lt"/>
                <a:ea typeface="+mn-ea"/>
                <a:cs typeface="+mn-cs"/>
              </a:defRPr>
            </a:lvl6pPr>
            <a:lvl7pPr marL="2742674" indent="0" algn="l" defTabSz="914225" rtl="0" eaLnBrk="1" latinLnBrk="0" hangingPunct="1">
              <a:lnSpc>
                <a:spcPct val="90000"/>
              </a:lnSpc>
              <a:spcBef>
                <a:spcPts val="0"/>
              </a:spcBef>
              <a:spcAft>
                <a:spcPts val="600"/>
              </a:spcAft>
              <a:buFont typeface="Arial" panose="020B0604020202020204" pitchFamily="34" charset="0"/>
              <a:buNone/>
              <a:defRPr sz="1600" kern="1200" spc="-50" baseline="0">
                <a:solidFill>
                  <a:schemeClr val="tx1">
                    <a:tint val="75000"/>
                  </a:schemeClr>
                </a:solidFill>
                <a:latin typeface="+mn-lt"/>
                <a:ea typeface="+mn-ea"/>
                <a:cs typeface="+mn-cs"/>
              </a:defRPr>
            </a:lvl7pPr>
            <a:lvl8pPr marL="3199785" indent="0" algn="l" defTabSz="914225" rtl="0" eaLnBrk="1" latinLnBrk="0" hangingPunct="1">
              <a:lnSpc>
                <a:spcPct val="120000"/>
              </a:lnSpc>
              <a:spcBef>
                <a:spcPts val="600"/>
              </a:spcBef>
              <a:spcAft>
                <a:spcPts val="600"/>
              </a:spcAft>
              <a:buFont typeface="Calibri Light" panose="020F0302020204030204" pitchFamily="34" charset="0"/>
              <a:buNone/>
              <a:defRPr sz="1600" kern="1200">
                <a:solidFill>
                  <a:schemeClr val="tx1">
                    <a:tint val="75000"/>
                  </a:schemeClr>
                </a:solidFill>
                <a:latin typeface="+mn-lt"/>
                <a:ea typeface="+mn-ea"/>
                <a:cs typeface="+mn-cs"/>
              </a:defRPr>
            </a:lvl8pPr>
            <a:lvl9pPr marL="3656897" indent="0" algn="l" defTabSz="914225" rtl="0" eaLnBrk="1" latinLnBrk="0" hangingPunct="1">
              <a:lnSpc>
                <a:spcPct val="85000"/>
              </a:lnSpc>
              <a:spcBef>
                <a:spcPts val="200"/>
              </a:spcBef>
              <a:spcAft>
                <a:spcPts val="1000"/>
              </a:spcAft>
              <a:buFont typeface="Tahoma" panose="020B0604030504040204" pitchFamily="34" charset="0"/>
              <a:buNone/>
              <a:defRPr sz="1600" b="1" kern="1200">
                <a:solidFill>
                  <a:schemeClr val="tx1">
                    <a:tint val="75000"/>
                  </a:schemeClr>
                </a:solidFill>
                <a:latin typeface="+mj-lt"/>
                <a:ea typeface="+mn-ea"/>
                <a:cs typeface="+mn-cs"/>
              </a:defRPr>
            </a:lvl9pPr>
          </a:lstStyle>
          <a:p>
            <a:pPr marL="0" marR="0" lvl="0" indent="0" algn="l" defTabSz="914049" rtl="0" eaLnBrk="1" fontAlgn="auto" latinLnBrk="0" hangingPunct="1">
              <a:lnSpc>
                <a:spcPct val="100000"/>
              </a:lnSpc>
              <a:spcBef>
                <a:spcPts val="1400"/>
              </a:spcBef>
              <a:spcAft>
                <a:spcPts val="0"/>
              </a:spcAft>
              <a:buClrTx/>
              <a:buSzTx/>
              <a:buFont typeface="Arial" panose="020B0604020202020204" pitchFamily="34" charset="0"/>
              <a:buNone/>
              <a:tabLst/>
              <a:defRPr/>
            </a:pPr>
            <a:r>
              <a:rPr kumimoji="0" lang="en-US" sz="2000" b="1" i="0" u="none" strike="noStrike" kern="100" cap="none" spc="-30" normalizeH="0" baseline="0" noProof="0">
                <a:ln>
                  <a:noFill/>
                </a:ln>
                <a:effectLst/>
                <a:uLnTx/>
                <a:uFillTx/>
                <a:latin typeface="Segoe UI"/>
                <a:ea typeface="+mn-ea"/>
                <a:cs typeface="Segoe UI Light" panose="020B0502040204020203" pitchFamily="34" charset="0"/>
              </a:rPr>
              <a:t>Delivering enterprise value and unified management around Azure Virtual Desktop</a:t>
            </a:r>
          </a:p>
        </p:txBody>
      </p:sp>
      <p:pic>
        <p:nvPicPr>
          <p:cNvPr id="118" name="Picture 117">
            <a:extLst>
              <a:ext uri="{FF2B5EF4-FFF2-40B4-BE49-F238E27FC236}">
                <a16:creationId xmlns:a16="http://schemas.microsoft.com/office/drawing/2014/main" id="{44B34CD5-E96A-4941-9326-4F0FBC386661}"/>
              </a:ext>
              <a:ext uri="{C183D7F6-B498-43B3-948B-1728B52AA6E4}">
                <adec:decorative xmlns:adec="http://schemas.microsoft.com/office/drawing/2017/decorative" val="1"/>
              </a:ext>
            </a:extLst>
          </p:cNvPr>
          <p:cNvPicPr>
            <a:picLocks/>
          </p:cNvPicPr>
          <p:nvPr/>
        </p:nvPicPr>
        <p:blipFill>
          <a:blip r:embed="rId3"/>
          <a:stretch>
            <a:fillRect/>
          </a:stretch>
        </p:blipFill>
        <p:spPr>
          <a:xfrm>
            <a:off x="431800" y="2502584"/>
            <a:ext cx="822960" cy="822960"/>
          </a:xfrm>
          <a:prstGeom prst="rect">
            <a:avLst/>
          </a:prstGeom>
        </p:spPr>
      </p:pic>
      <p:sp>
        <p:nvSpPr>
          <p:cNvPr id="16" name="Rectangle 15">
            <a:extLst>
              <a:ext uri="{FF2B5EF4-FFF2-40B4-BE49-F238E27FC236}">
                <a16:creationId xmlns:a16="http://schemas.microsoft.com/office/drawing/2014/main" id="{BEDFD26A-6DF7-49F6-B1F8-321CB94B0E72}"/>
              </a:ext>
            </a:extLst>
          </p:cNvPr>
          <p:cNvSpPr/>
          <p:nvPr/>
        </p:nvSpPr>
        <p:spPr>
          <a:xfrm>
            <a:off x="1534160" y="2502584"/>
            <a:ext cx="3059297" cy="1313180"/>
          </a:xfrm>
          <a:prstGeom prst="rect">
            <a:avLst/>
          </a:prstGeom>
        </p:spPr>
        <p:txBody>
          <a:bodyPr wrap="square" lIns="0" tIns="0" rIns="0" bIns="0">
            <a:spAutoFit/>
          </a:bodyPr>
          <a:lstStyle/>
          <a:p>
            <a:pPr marL="0" marR="0" lvl="0" indent="0" algn="l" defTabSz="1087873" rtl="0" eaLnBrk="1" fontAlgn="auto" latinLnBrk="0" hangingPunct="1">
              <a:lnSpc>
                <a:spcPct val="100000"/>
              </a:lnSpc>
              <a:spcBef>
                <a:spcPts val="0"/>
              </a:spcBef>
              <a:spcAft>
                <a:spcPts val="400"/>
              </a:spcAft>
              <a:buClrTx/>
              <a:buSzTx/>
              <a:buFontTx/>
              <a:buNone/>
              <a:tabLst/>
              <a:defRPr/>
            </a:pPr>
            <a:r>
              <a:rPr kumimoji="0" lang="en-US" sz="1800" b="0" i="0" u="none" strike="noStrike" kern="1200" cap="none" spc="0" normalizeH="0" baseline="0" noProof="0">
                <a:ln>
                  <a:noFill/>
                </a:ln>
                <a:solidFill>
                  <a:srgbClr val="0078D3"/>
                </a:solidFill>
                <a:effectLst/>
                <a:uLnTx/>
                <a:uFillTx/>
                <a:latin typeface="Segoe UI Semibold"/>
                <a:ea typeface="+mn-ea"/>
                <a:cs typeface="Segoe UI Light" panose="020B0502040204020203" pitchFamily="34" charset="0"/>
              </a:rPr>
              <a:t>Workspace Experience</a:t>
            </a:r>
          </a:p>
          <a:p>
            <a:pPr marL="0" marR="0" lvl="0" indent="0" algn="l" defTabSz="1087873" rtl="0" eaLnBrk="1" fontAlgn="auto" latinLnBrk="0" hangingPunct="1">
              <a:lnSpc>
                <a:spcPct val="100000"/>
              </a:lnSpc>
              <a:spcBef>
                <a:spcPts val="0"/>
              </a:spcBef>
              <a:spcAft>
                <a:spcPts val="400"/>
              </a:spcAft>
              <a:buClrTx/>
              <a:buSzTx/>
              <a:buFontTx/>
              <a:buNone/>
              <a:tabLst/>
              <a:defRPr/>
            </a:pPr>
            <a:r>
              <a:rPr kumimoji="0" lang="en-US" sz="1600" b="0" i="0" u="none" strike="noStrike" kern="0" cap="none" spc="0" normalizeH="0" baseline="0" noProof="0">
                <a:ln>
                  <a:solidFill>
                    <a:srgbClr val="7F57A1">
                      <a:alpha val="0"/>
                    </a:srgbClr>
                  </a:solidFill>
                </a:ln>
                <a:solidFill>
                  <a:srgbClr val="000000"/>
                </a:solidFill>
                <a:effectLst/>
                <a:uLnTx/>
                <a:uFillTx/>
                <a:latin typeface="Segoe UI"/>
                <a:ea typeface="+mn-ea"/>
                <a:cs typeface="Segoe UI Light" panose="020B0502040204020203" pitchFamily="34" charset="0"/>
              </a:rPr>
              <a:t>Include Azure Virtual Desktop workloads within Citrix Workspace for central access to all apps, desktops and files</a:t>
            </a:r>
          </a:p>
        </p:txBody>
      </p:sp>
      <p:pic>
        <p:nvPicPr>
          <p:cNvPr id="53" name="Picture 52">
            <a:extLst>
              <a:ext uri="{FF2B5EF4-FFF2-40B4-BE49-F238E27FC236}">
                <a16:creationId xmlns:a16="http://schemas.microsoft.com/office/drawing/2014/main" id="{A6EEA019-D42E-47D0-B66D-674741545378}"/>
              </a:ext>
              <a:ext uri="{C183D7F6-B498-43B3-948B-1728B52AA6E4}">
                <adec:decorative xmlns:adec="http://schemas.microsoft.com/office/drawing/2017/decorative" val="1"/>
              </a:ext>
            </a:extLst>
          </p:cNvPr>
          <p:cNvPicPr>
            <a:picLocks/>
          </p:cNvPicPr>
          <p:nvPr/>
        </p:nvPicPr>
        <p:blipFill>
          <a:blip r:embed="rId4"/>
          <a:stretch>
            <a:fillRect/>
          </a:stretch>
        </p:blipFill>
        <p:spPr>
          <a:xfrm>
            <a:off x="6350000" y="2498021"/>
            <a:ext cx="822960" cy="822960"/>
          </a:xfrm>
          <a:prstGeom prst="rect">
            <a:avLst/>
          </a:prstGeom>
        </p:spPr>
      </p:pic>
      <p:sp>
        <p:nvSpPr>
          <p:cNvPr id="17" name="TextBox 16">
            <a:extLst>
              <a:ext uri="{FF2B5EF4-FFF2-40B4-BE49-F238E27FC236}">
                <a16:creationId xmlns:a16="http://schemas.microsoft.com/office/drawing/2014/main" id="{F0BD6067-435A-4B1E-B714-0847FF509044}"/>
              </a:ext>
            </a:extLst>
          </p:cNvPr>
          <p:cNvSpPr txBox="1"/>
          <p:nvPr/>
        </p:nvSpPr>
        <p:spPr>
          <a:xfrm>
            <a:off x="7411085" y="2503306"/>
            <a:ext cx="3059297" cy="1559401"/>
          </a:xfrm>
          <a:prstGeom prst="rect">
            <a:avLst/>
          </a:prstGeom>
          <a:noFill/>
        </p:spPr>
        <p:txBody>
          <a:bodyPr wrap="square" lIns="0" tIns="0" rIns="0" bIns="0" rtlCol="0" anchor="t">
            <a:spAutoFit/>
          </a:bodyPr>
          <a:lstStyle/>
          <a:p>
            <a:pPr marL="0" marR="0" lvl="0" indent="0" algn="l" defTabSz="1087873" rtl="0" eaLnBrk="1" fontAlgn="base" latinLnBrk="0" hangingPunct="1">
              <a:lnSpc>
                <a:spcPct val="100000"/>
              </a:lnSpc>
              <a:spcBef>
                <a:spcPct val="0"/>
              </a:spcBef>
              <a:spcAft>
                <a:spcPts val="400"/>
              </a:spcAft>
              <a:buClrTx/>
              <a:buSzPct val="135000"/>
              <a:buFontTx/>
              <a:buNone/>
              <a:tabLst/>
              <a:defRPr/>
            </a:pPr>
            <a:r>
              <a:rPr kumimoji="0" lang="en-US" sz="1800" b="0" i="0" u="none" strike="noStrike" kern="1200" cap="none" spc="0" normalizeH="0" baseline="0" noProof="0">
                <a:ln>
                  <a:noFill/>
                </a:ln>
                <a:solidFill>
                  <a:srgbClr val="0078D3"/>
                </a:solidFill>
                <a:effectLst/>
                <a:uLnTx/>
                <a:uFillTx/>
                <a:latin typeface="Segoe UI Semibold"/>
                <a:ea typeface="+mn-ea"/>
                <a:cs typeface="Segoe UI Light" panose="020B0502040204020203" pitchFamily="34" charset="0"/>
              </a:rPr>
              <a:t>Image Management</a:t>
            </a:r>
          </a:p>
          <a:p>
            <a:pPr marL="0" marR="0" lvl="0" indent="0" algn="l" defTabSz="1087873" rtl="0" eaLnBrk="1" fontAlgn="base" latinLnBrk="0" hangingPunct="1">
              <a:lnSpc>
                <a:spcPct val="100000"/>
              </a:lnSpc>
              <a:spcBef>
                <a:spcPct val="0"/>
              </a:spcBef>
              <a:spcAft>
                <a:spcPts val="400"/>
              </a:spcAft>
              <a:buClrTx/>
              <a:buSzPct val="135000"/>
              <a:buFontTx/>
              <a:buNone/>
              <a:tabLst/>
              <a:defRPr/>
            </a:pPr>
            <a:r>
              <a:rPr kumimoji="0" lang="en-US" sz="1600" b="0" i="0" u="none" strike="noStrike" kern="0" cap="none" spc="0" normalizeH="0" baseline="0" noProof="0">
                <a:ln>
                  <a:solidFill>
                    <a:srgbClr val="7F57A1">
                      <a:alpha val="0"/>
                    </a:srgbClr>
                  </a:solidFill>
                </a:ln>
                <a:solidFill>
                  <a:srgbClr val="000000"/>
                </a:solidFill>
                <a:effectLst/>
                <a:uLnTx/>
                <a:uFillTx/>
                <a:latin typeface="Segoe UI"/>
                <a:ea typeface="+mn-ea"/>
                <a:cs typeface="Segoe UI Light" panose="020B0502040204020203" pitchFamily="34" charset="0"/>
              </a:rPr>
              <a:t>Simplify management </a:t>
            </a:r>
            <a:br>
              <a:rPr kumimoji="0" lang="en-US" sz="1600" b="0" i="0" u="none" strike="noStrike" kern="0" cap="none" spc="0" normalizeH="0" baseline="0" noProof="0">
                <a:ln>
                  <a:solidFill>
                    <a:srgbClr val="7F57A1">
                      <a:alpha val="0"/>
                    </a:srgbClr>
                  </a:solidFill>
                </a:ln>
                <a:solidFill>
                  <a:srgbClr val="000000"/>
                </a:solidFill>
                <a:effectLst/>
                <a:uLnTx/>
                <a:uFillTx/>
                <a:latin typeface="Segoe UI"/>
                <a:ea typeface="+mn-ea"/>
                <a:cs typeface="Segoe UI Light" panose="020B0502040204020203" pitchFamily="34" charset="0"/>
              </a:rPr>
            </a:br>
            <a:r>
              <a:rPr kumimoji="0" lang="en-US" sz="1600" b="0" i="0" u="none" strike="noStrike" kern="0" cap="none" spc="0" normalizeH="0" baseline="0" noProof="0">
                <a:ln>
                  <a:solidFill>
                    <a:srgbClr val="7F57A1">
                      <a:alpha val="0"/>
                    </a:srgbClr>
                  </a:solidFill>
                </a:ln>
                <a:solidFill>
                  <a:srgbClr val="000000"/>
                </a:solidFill>
                <a:effectLst/>
                <a:uLnTx/>
                <a:uFillTx/>
                <a:latin typeface="Segoe UI"/>
                <a:ea typeface="+mn-ea"/>
                <a:cs typeface="Segoe UI Light" panose="020B0502040204020203" pitchFamily="34" charset="0"/>
              </a:rPr>
              <a:t>by layering OS, apps </a:t>
            </a:r>
            <a:br>
              <a:rPr kumimoji="0" lang="en-US" sz="1600" b="0" i="0" u="none" strike="noStrike" kern="0" cap="none" spc="0" normalizeH="0" baseline="0" noProof="0">
                <a:ln>
                  <a:solidFill>
                    <a:srgbClr val="7F57A1">
                      <a:alpha val="0"/>
                    </a:srgbClr>
                  </a:solidFill>
                </a:ln>
                <a:solidFill>
                  <a:srgbClr val="000000"/>
                </a:solidFill>
                <a:effectLst/>
                <a:uLnTx/>
                <a:uFillTx/>
                <a:latin typeface="Segoe UI"/>
                <a:ea typeface="+mn-ea"/>
                <a:cs typeface="Segoe UI Light" panose="020B0502040204020203" pitchFamily="34" charset="0"/>
              </a:rPr>
            </a:br>
            <a:r>
              <a:rPr kumimoji="0" lang="en-US" sz="1600" b="0" i="0" u="none" strike="noStrike" kern="0" cap="none" spc="0" normalizeH="0" baseline="0" noProof="0">
                <a:ln>
                  <a:solidFill>
                    <a:srgbClr val="7F57A1">
                      <a:alpha val="0"/>
                    </a:srgbClr>
                  </a:solidFill>
                </a:ln>
                <a:solidFill>
                  <a:srgbClr val="000000"/>
                </a:solidFill>
                <a:effectLst/>
                <a:uLnTx/>
                <a:uFillTx/>
                <a:latin typeface="Segoe UI"/>
                <a:ea typeface="+mn-ea"/>
                <a:cs typeface="Segoe UI Light" panose="020B0502040204020203" pitchFamily="34" charset="0"/>
              </a:rPr>
              <a:t>and user data on Azure Virtual Desktop resources and rapidly provisioning updates</a:t>
            </a:r>
          </a:p>
        </p:txBody>
      </p:sp>
      <p:pic>
        <p:nvPicPr>
          <p:cNvPr id="120" name="Picture 119">
            <a:extLst>
              <a:ext uri="{FF2B5EF4-FFF2-40B4-BE49-F238E27FC236}">
                <a16:creationId xmlns:a16="http://schemas.microsoft.com/office/drawing/2014/main" id="{3B11FD4D-8208-45B9-935A-BC6BCF4A7BE7}"/>
              </a:ext>
              <a:ext uri="{C183D7F6-B498-43B3-948B-1728B52AA6E4}">
                <adec:decorative xmlns:adec="http://schemas.microsoft.com/office/drawing/2017/decorative" val="1"/>
              </a:ext>
            </a:extLst>
          </p:cNvPr>
          <p:cNvPicPr>
            <a:picLocks/>
          </p:cNvPicPr>
          <p:nvPr/>
        </p:nvPicPr>
        <p:blipFill>
          <a:blip r:embed="rId5"/>
          <a:stretch>
            <a:fillRect/>
          </a:stretch>
        </p:blipFill>
        <p:spPr>
          <a:xfrm>
            <a:off x="431800" y="4765675"/>
            <a:ext cx="822960" cy="822960"/>
          </a:xfrm>
          <a:prstGeom prst="rect">
            <a:avLst/>
          </a:prstGeom>
        </p:spPr>
      </p:pic>
      <p:sp>
        <p:nvSpPr>
          <p:cNvPr id="18" name="TextBox 17">
            <a:extLst>
              <a:ext uri="{FF2B5EF4-FFF2-40B4-BE49-F238E27FC236}">
                <a16:creationId xmlns:a16="http://schemas.microsoft.com/office/drawing/2014/main" id="{A073D13C-256C-4C3A-AF2E-F79229DBCB36}"/>
              </a:ext>
            </a:extLst>
          </p:cNvPr>
          <p:cNvSpPr txBox="1"/>
          <p:nvPr/>
        </p:nvSpPr>
        <p:spPr>
          <a:xfrm>
            <a:off x="1534161" y="4770228"/>
            <a:ext cx="3059297" cy="1559401"/>
          </a:xfrm>
          <a:prstGeom prst="rect">
            <a:avLst/>
          </a:prstGeom>
          <a:noFill/>
        </p:spPr>
        <p:txBody>
          <a:bodyPr wrap="square" lIns="0" tIns="0" rIns="0" bIns="0" rtlCol="0" anchor="t">
            <a:spAutoFit/>
          </a:bodyPr>
          <a:lstStyle/>
          <a:p>
            <a:pPr marL="0" marR="0" lvl="0" indent="0" algn="l" defTabSz="1087873" rtl="0" eaLnBrk="1" fontAlgn="auto" latinLnBrk="0" hangingPunct="1">
              <a:lnSpc>
                <a:spcPct val="100000"/>
              </a:lnSpc>
              <a:spcBef>
                <a:spcPts val="0"/>
              </a:spcBef>
              <a:spcAft>
                <a:spcPts val="400"/>
              </a:spcAft>
              <a:buClrTx/>
              <a:buSzTx/>
              <a:buFontTx/>
              <a:buNone/>
              <a:tabLst/>
              <a:defRPr/>
            </a:pPr>
            <a:r>
              <a:rPr kumimoji="0" lang="en-US" sz="1800" b="0" i="0" u="none" strike="noStrike" kern="1200" cap="none" spc="0" normalizeH="0" baseline="0" noProof="0">
                <a:ln>
                  <a:noFill/>
                </a:ln>
                <a:solidFill>
                  <a:srgbClr val="0078D3"/>
                </a:solidFill>
                <a:effectLst/>
                <a:uLnTx/>
                <a:uFillTx/>
                <a:latin typeface="Segoe UI Semibold"/>
                <a:ea typeface="+mn-ea"/>
                <a:cs typeface="Segoe UI Light" panose="020B0502040204020203" pitchFamily="34" charset="0"/>
              </a:rPr>
              <a:t>Hybrid Cloud Journey</a:t>
            </a:r>
          </a:p>
          <a:p>
            <a:pPr marL="0" marR="0" lvl="0" indent="0" algn="l" defTabSz="1087873" rtl="0" eaLnBrk="1" fontAlgn="auto" latinLnBrk="0" hangingPunct="1">
              <a:lnSpc>
                <a:spcPct val="100000"/>
              </a:lnSpc>
              <a:spcBef>
                <a:spcPts val="0"/>
              </a:spcBef>
              <a:spcAft>
                <a:spcPts val="400"/>
              </a:spcAft>
              <a:buClrTx/>
              <a:buSzTx/>
              <a:buFontTx/>
              <a:buNone/>
              <a:tabLst/>
              <a:defRPr/>
            </a:pPr>
            <a:r>
              <a:rPr kumimoji="0" lang="en-US" sz="1600" b="0" i="0" u="none" strike="noStrike" kern="0" cap="none" spc="0" normalizeH="0" baseline="0" noProof="0">
                <a:ln>
                  <a:solidFill>
                    <a:srgbClr val="7F57A1">
                      <a:alpha val="0"/>
                    </a:srgbClr>
                  </a:solidFill>
                </a:ln>
                <a:solidFill>
                  <a:srgbClr val="000000"/>
                </a:solidFill>
                <a:effectLst/>
                <a:uLnTx/>
                <a:uFillTx/>
                <a:latin typeface="Segoe UI"/>
                <a:ea typeface="+mn-ea"/>
                <a:cs typeface="Segoe UI Light" panose="020B0502040204020203" pitchFamily="34" charset="0"/>
              </a:rPr>
              <a:t>Accelerate the move to Azure for on-prem customers by enabling management of on-prem and Azure Virtual Desktop workloads from one console</a:t>
            </a:r>
          </a:p>
        </p:txBody>
      </p:sp>
      <p:pic>
        <p:nvPicPr>
          <p:cNvPr id="12" name="Picture 11">
            <a:extLst>
              <a:ext uri="{FF2B5EF4-FFF2-40B4-BE49-F238E27FC236}">
                <a16:creationId xmlns:a16="http://schemas.microsoft.com/office/drawing/2014/main" id="{EA46209E-70E1-4AF9-8BCA-633BDB99BF16}"/>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350000" y="4765675"/>
            <a:ext cx="822960" cy="822956"/>
          </a:xfrm>
          <a:prstGeom prst="rect">
            <a:avLst/>
          </a:prstGeom>
        </p:spPr>
      </p:pic>
      <p:sp>
        <p:nvSpPr>
          <p:cNvPr id="15" name="TextBox 14">
            <a:extLst>
              <a:ext uri="{FF2B5EF4-FFF2-40B4-BE49-F238E27FC236}">
                <a16:creationId xmlns:a16="http://schemas.microsoft.com/office/drawing/2014/main" id="{506DB8A8-BCF5-414C-91C8-CA25F793D0D2}"/>
              </a:ext>
            </a:extLst>
          </p:cNvPr>
          <p:cNvSpPr txBox="1"/>
          <p:nvPr/>
        </p:nvSpPr>
        <p:spPr>
          <a:xfrm>
            <a:off x="7411085" y="4775513"/>
            <a:ext cx="3059297" cy="1313180"/>
          </a:xfrm>
          <a:prstGeom prst="rect">
            <a:avLst/>
          </a:prstGeom>
          <a:noFill/>
        </p:spPr>
        <p:txBody>
          <a:bodyPr wrap="square" lIns="0" tIns="0" rIns="0" bIns="0" rtlCol="0" anchor="t">
            <a:spAutoFit/>
          </a:bodyPr>
          <a:lstStyle/>
          <a:p>
            <a:pPr marL="0" marR="0" lvl="0" indent="0" algn="l" defTabSz="1087873" rtl="0" eaLnBrk="1" fontAlgn="auto" latinLnBrk="0" hangingPunct="1">
              <a:lnSpc>
                <a:spcPct val="100000"/>
              </a:lnSpc>
              <a:spcBef>
                <a:spcPts val="0"/>
              </a:spcBef>
              <a:spcAft>
                <a:spcPts val="400"/>
              </a:spcAft>
              <a:buClrTx/>
              <a:buSzTx/>
              <a:buFontTx/>
              <a:buNone/>
              <a:tabLst/>
              <a:defRPr/>
            </a:pPr>
            <a:r>
              <a:rPr kumimoji="0" lang="en-US" sz="1800" b="0" i="0" u="none" strike="noStrike" kern="1200" cap="none" spc="0" normalizeH="0" baseline="0" noProof="0">
                <a:ln>
                  <a:noFill/>
                </a:ln>
                <a:solidFill>
                  <a:srgbClr val="0078D3"/>
                </a:solidFill>
                <a:effectLst/>
                <a:uLnTx/>
                <a:uFillTx/>
                <a:latin typeface="Segoe UI Semibold"/>
                <a:ea typeface="+mn-ea"/>
                <a:cs typeface="Segoe UI Light" panose="020B0502040204020203" pitchFamily="34" charset="0"/>
              </a:rPr>
              <a:t>Environment Management</a:t>
            </a:r>
          </a:p>
          <a:p>
            <a:pPr marL="0" marR="0" lvl="0" indent="0" algn="l" defTabSz="1087873" rtl="0" eaLnBrk="1" fontAlgn="auto" latinLnBrk="0" hangingPunct="1">
              <a:lnSpc>
                <a:spcPct val="100000"/>
              </a:lnSpc>
              <a:spcBef>
                <a:spcPts val="0"/>
              </a:spcBef>
              <a:spcAft>
                <a:spcPts val="400"/>
              </a:spcAft>
              <a:buClrTx/>
              <a:buSzTx/>
              <a:buFontTx/>
              <a:buNone/>
              <a:tabLst/>
              <a:defRPr/>
            </a:pPr>
            <a:r>
              <a:rPr kumimoji="0" lang="en-US" sz="1600" b="0" i="0" u="none" strike="noStrike" kern="0" cap="none" spc="0" normalizeH="0" baseline="0" noProof="0">
                <a:ln>
                  <a:solidFill>
                    <a:srgbClr val="7F57A1">
                      <a:alpha val="0"/>
                    </a:srgbClr>
                  </a:solidFill>
                </a:ln>
                <a:solidFill>
                  <a:srgbClr val="000000"/>
                </a:solidFill>
                <a:effectLst/>
                <a:uLnTx/>
                <a:uFillTx/>
                <a:latin typeface="Segoe UI"/>
                <a:ea typeface="+mn-ea"/>
                <a:cs typeface="Segoe UI Light" panose="020B0502040204020203" pitchFamily="34" charset="0"/>
              </a:rPr>
              <a:t>Optimize host performance, accelerate application delivery, and enhance scalability for Azure Virtual Desktop</a:t>
            </a:r>
          </a:p>
        </p:txBody>
      </p:sp>
    </p:spTree>
    <p:extLst>
      <p:ext uri="{BB962C8B-B14F-4D97-AF65-F5344CB8AC3E}">
        <p14:creationId xmlns:p14="http://schemas.microsoft.com/office/powerpoint/2010/main" val="370859851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B7666-C024-425A-8939-08506C024FDE}"/>
              </a:ext>
            </a:extLst>
          </p:cNvPr>
          <p:cNvSpPr>
            <a:spLocks noGrp="1"/>
          </p:cNvSpPr>
          <p:nvPr>
            <p:ph type="title"/>
          </p:nvPr>
        </p:nvSpPr>
        <p:spPr>
          <a:xfrm>
            <a:off x="689246" y="144079"/>
            <a:ext cx="7138417" cy="553998"/>
          </a:xfrm>
        </p:spPr>
        <p:txBody>
          <a:bodyPr>
            <a:normAutofit fontScale="90000"/>
          </a:bodyPr>
          <a:lstStyle/>
          <a:p>
            <a:r>
              <a:rPr lang="en-US">
                <a:solidFill>
                  <a:schemeClr val="bg1"/>
                </a:solidFill>
              </a:rPr>
              <a:t>VMware Horizon Cloud on Microsoft Azure</a:t>
            </a:r>
          </a:p>
        </p:txBody>
      </p:sp>
      <p:sp>
        <p:nvSpPr>
          <p:cNvPr id="115" name="Text Placeholder 3">
            <a:extLst>
              <a:ext uri="{FF2B5EF4-FFF2-40B4-BE49-F238E27FC236}">
                <a16:creationId xmlns:a16="http://schemas.microsoft.com/office/drawing/2014/main" id="{C3BF20A0-6198-48A8-85AF-D10CF4F3EA30}"/>
              </a:ext>
            </a:extLst>
          </p:cNvPr>
          <p:cNvSpPr txBox="1">
            <a:spLocks/>
          </p:cNvSpPr>
          <p:nvPr/>
        </p:nvSpPr>
        <p:spPr bwMode="gray">
          <a:xfrm>
            <a:off x="556978" y="1560307"/>
            <a:ext cx="11276000" cy="307777"/>
          </a:xfrm>
          <a:prstGeom prst="rect">
            <a:avLst/>
          </a:prstGeom>
        </p:spPr>
        <p:txBody>
          <a:bodyPr vert="horz" wrap="square" lIns="0" tIns="0" rIns="0" bIns="0" rtlCol="0">
            <a:spAutoFit/>
          </a:bodyPr>
          <a:lstStyle>
            <a:lvl1pPr marL="0" indent="0" algn="l" defTabSz="914225" rtl="0" eaLnBrk="1" latinLnBrk="0" hangingPunct="1">
              <a:lnSpc>
                <a:spcPct val="90000"/>
              </a:lnSpc>
              <a:spcBef>
                <a:spcPts val="1400"/>
              </a:spcBef>
              <a:buFont typeface="Arial" panose="020B0604020202020204" pitchFamily="34" charset="0"/>
              <a:buNone/>
              <a:defRPr sz="1800" kern="100" spc="-30" baseline="0">
                <a:solidFill>
                  <a:schemeClr val="tx1"/>
                </a:solidFill>
                <a:latin typeface="+mn-lt"/>
                <a:ea typeface="+mn-ea"/>
                <a:cs typeface="+mn-cs"/>
              </a:defRPr>
            </a:lvl1pPr>
            <a:lvl2pPr marL="457112" indent="0" algn="l" defTabSz="914225" rtl="0" eaLnBrk="1" latinLnBrk="0" hangingPunct="1">
              <a:lnSpc>
                <a:spcPct val="90000"/>
              </a:lnSpc>
              <a:spcBef>
                <a:spcPts val="600"/>
              </a:spcBef>
              <a:spcAft>
                <a:spcPts val="200"/>
              </a:spcAft>
              <a:buFont typeface=".AppleSystemUIFont" charset="-120"/>
              <a:buNone/>
              <a:tabLst/>
              <a:defRPr sz="2000" kern="1200" spc="-30" baseline="0">
                <a:solidFill>
                  <a:schemeClr val="tx1">
                    <a:tint val="75000"/>
                  </a:schemeClr>
                </a:solidFill>
                <a:latin typeface="+mn-lt"/>
                <a:ea typeface="+mn-ea"/>
                <a:cs typeface="+mn-cs"/>
              </a:defRPr>
            </a:lvl2pPr>
            <a:lvl3pPr marL="914225" indent="0" algn="l" defTabSz="914225" rtl="0" eaLnBrk="1" latinLnBrk="0" hangingPunct="1">
              <a:lnSpc>
                <a:spcPct val="85000"/>
              </a:lnSpc>
              <a:spcBef>
                <a:spcPts val="600"/>
              </a:spcBef>
              <a:spcAft>
                <a:spcPts val="200"/>
              </a:spcAft>
              <a:buFont typeface="Arial" panose="020B0604020202020204" pitchFamily="34" charset="0"/>
              <a:buNone/>
              <a:tabLst/>
              <a:defRPr lang="en-US" sz="1800" kern="100" spc="-30" baseline="0">
                <a:solidFill>
                  <a:schemeClr val="tx1">
                    <a:tint val="75000"/>
                  </a:schemeClr>
                </a:solidFill>
                <a:latin typeface="+mn-lt"/>
                <a:ea typeface="+mn-ea"/>
                <a:cs typeface="+mn-cs"/>
              </a:defRPr>
            </a:lvl3pPr>
            <a:lvl4pPr marL="1371337" indent="0" algn="l" defTabSz="914225" rtl="0" eaLnBrk="1" latinLnBrk="0" hangingPunct="1">
              <a:lnSpc>
                <a:spcPct val="85000"/>
              </a:lnSpc>
              <a:spcBef>
                <a:spcPts val="600"/>
              </a:spcBef>
              <a:spcAft>
                <a:spcPts val="200"/>
              </a:spcAft>
              <a:buFont typeface=".AppleSystemUIFont" charset="-120"/>
              <a:buNone/>
              <a:tabLst/>
              <a:defRPr lang="en-US" sz="1600" kern="100" spc="-50" baseline="0">
                <a:solidFill>
                  <a:schemeClr val="tx1">
                    <a:tint val="75000"/>
                  </a:schemeClr>
                </a:solidFill>
                <a:latin typeface="+mn-lt"/>
                <a:ea typeface="+mn-ea"/>
                <a:cs typeface="+mn-cs"/>
              </a:defRPr>
            </a:lvl4pPr>
            <a:lvl5pPr marL="1828449" indent="0" algn="l" defTabSz="914225" rtl="0" eaLnBrk="1" latinLnBrk="0" hangingPunct="1">
              <a:lnSpc>
                <a:spcPct val="85000"/>
              </a:lnSpc>
              <a:spcBef>
                <a:spcPts val="600"/>
              </a:spcBef>
              <a:spcAft>
                <a:spcPts val="200"/>
              </a:spcAft>
              <a:buFont typeface="Arial" charset="0"/>
              <a:buNone/>
              <a:tabLst/>
              <a:defRPr sz="1600" b="0" kern="100" spc="30" baseline="0">
                <a:solidFill>
                  <a:schemeClr val="tx1">
                    <a:tint val="75000"/>
                  </a:schemeClr>
                </a:solidFill>
                <a:latin typeface="+mn-lt"/>
                <a:ea typeface="+mn-ea"/>
                <a:cs typeface="+mn-cs"/>
              </a:defRPr>
            </a:lvl5pPr>
            <a:lvl6pPr marL="2285561" indent="0" algn="l" defTabSz="914225" rtl="0" eaLnBrk="1" latinLnBrk="0" hangingPunct="1">
              <a:lnSpc>
                <a:spcPct val="110000"/>
              </a:lnSpc>
              <a:spcBef>
                <a:spcPts val="600"/>
              </a:spcBef>
              <a:spcAft>
                <a:spcPts val="800"/>
              </a:spcAft>
              <a:buFont typeface="Tahoma" panose="020B0604030504040204" pitchFamily="34" charset="0"/>
              <a:buNone/>
              <a:tabLst/>
              <a:defRPr sz="1600" kern="1200" spc="30" baseline="0">
                <a:solidFill>
                  <a:schemeClr val="tx1">
                    <a:tint val="75000"/>
                  </a:schemeClr>
                </a:solidFill>
                <a:latin typeface="+mn-lt"/>
                <a:ea typeface="+mn-ea"/>
                <a:cs typeface="+mn-cs"/>
              </a:defRPr>
            </a:lvl6pPr>
            <a:lvl7pPr marL="2742674" indent="0" algn="l" defTabSz="914225" rtl="0" eaLnBrk="1" latinLnBrk="0" hangingPunct="1">
              <a:lnSpc>
                <a:spcPct val="90000"/>
              </a:lnSpc>
              <a:spcBef>
                <a:spcPts val="0"/>
              </a:spcBef>
              <a:spcAft>
                <a:spcPts val="600"/>
              </a:spcAft>
              <a:buFont typeface="Arial" panose="020B0604020202020204" pitchFamily="34" charset="0"/>
              <a:buNone/>
              <a:defRPr sz="1600" kern="1200" spc="-50" baseline="0">
                <a:solidFill>
                  <a:schemeClr val="tx1">
                    <a:tint val="75000"/>
                  </a:schemeClr>
                </a:solidFill>
                <a:latin typeface="+mn-lt"/>
                <a:ea typeface="+mn-ea"/>
                <a:cs typeface="+mn-cs"/>
              </a:defRPr>
            </a:lvl7pPr>
            <a:lvl8pPr marL="3199785" indent="0" algn="l" defTabSz="914225" rtl="0" eaLnBrk="1" latinLnBrk="0" hangingPunct="1">
              <a:lnSpc>
                <a:spcPct val="120000"/>
              </a:lnSpc>
              <a:spcBef>
                <a:spcPts val="600"/>
              </a:spcBef>
              <a:spcAft>
                <a:spcPts val="600"/>
              </a:spcAft>
              <a:buFont typeface="Calibri Light" panose="020F0302020204030204" pitchFamily="34" charset="0"/>
              <a:buNone/>
              <a:defRPr sz="1600" kern="1200">
                <a:solidFill>
                  <a:schemeClr val="tx1">
                    <a:tint val="75000"/>
                  </a:schemeClr>
                </a:solidFill>
                <a:latin typeface="+mn-lt"/>
                <a:ea typeface="+mn-ea"/>
                <a:cs typeface="+mn-cs"/>
              </a:defRPr>
            </a:lvl8pPr>
            <a:lvl9pPr marL="3656897" indent="0" algn="l" defTabSz="914225" rtl="0" eaLnBrk="1" latinLnBrk="0" hangingPunct="1">
              <a:lnSpc>
                <a:spcPct val="85000"/>
              </a:lnSpc>
              <a:spcBef>
                <a:spcPts val="200"/>
              </a:spcBef>
              <a:spcAft>
                <a:spcPts val="1000"/>
              </a:spcAft>
              <a:buFont typeface="Tahoma" panose="020B0604030504040204" pitchFamily="34" charset="0"/>
              <a:buNone/>
              <a:defRPr sz="1600" b="1" kern="1200">
                <a:solidFill>
                  <a:schemeClr val="tx1">
                    <a:tint val="75000"/>
                  </a:schemeClr>
                </a:solidFill>
                <a:latin typeface="+mj-lt"/>
                <a:ea typeface="+mn-ea"/>
                <a:cs typeface="+mn-cs"/>
              </a:defRPr>
            </a:lvl9pPr>
          </a:lstStyle>
          <a:p>
            <a:pPr marL="0" marR="0" lvl="0" indent="0" algn="l" defTabSz="914049" rtl="0" eaLnBrk="1" fontAlgn="auto" latinLnBrk="0" hangingPunct="1">
              <a:lnSpc>
                <a:spcPct val="100000"/>
              </a:lnSpc>
              <a:spcBef>
                <a:spcPts val="1400"/>
              </a:spcBef>
              <a:spcAft>
                <a:spcPts val="0"/>
              </a:spcAft>
              <a:buClrTx/>
              <a:buSzTx/>
              <a:buFont typeface="Arial" panose="020B0604020202020204" pitchFamily="34" charset="0"/>
              <a:buNone/>
              <a:tabLst/>
              <a:defRPr/>
            </a:pPr>
            <a:r>
              <a:rPr kumimoji="0" lang="en-US" sz="2000" i="0" u="none" strike="noStrike" kern="100" cap="none" spc="-30" normalizeH="0" baseline="0" noProof="0">
                <a:ln>
                  <a:noFill/>
                </a:ln>
                <a:effectLst/>
                <a:uLnTx/>
                <a:uFillTx/>
                <a:latin typeface="Segoe UI"/>
                <a:ea typeface="+mn-ea"/>
                <a:cs typeface="Segoe UI Light" panose="020B0502040204020203" pitchFamily="34" charset="0"/>
              </a:rPr>
              <a:t>Extending Azure Virtual Desktop capabilities to Horizon Cloud </a:t>
            </a:r>
          </a:p>
        </p:txBody>
      </p:sp>
      <p:grpSp>
        <p:nvGrpSpPr>
          <p:cNvPr id="31" name="Group 30" descr="Picture showing benefits of VMware Horizon Cloud on Microsoft Azure">
            <a:extLst>
              <a:ext uri="{FF2B5EF4-FFF2-40B4-BE49-F238E27FC236}">
                <a16:creationId xmlns:a16="http://schemas.microsoft.com/office/drawing/2014/main" id="{1376D3AD-8885-0227-C5A1-1A7D9B8E9E74}"/>
              </a:ext>
            </a:extLst>
          </p:cNvPr>
          <p:cNvGrpSpPr/>
          <p:nvPr/>
        </p:nvGrpSpPr>
        <p:grpSpPr>
          <a:xfrm>
            <a:off x="455995" y="2032725"/>
            <a:ext cx="11384715" cy="4695715"/>
            <a:chOff x="455995" y="1480275"/>
            <a:chExt cx="11384715" cy="4695715"/>
          </a:xfrm>
        </p:grpSpPr>
        <p:sp>
          <p:nvSpPr>
            <p:cNvPr id="13" name="Right Brace 12" descr="Right brace">
              <a:extLst>
                <a:ext uri="{FF2B5EF4-FFF2-40B4-BE49-F238E27FC236}">
                  <a16:creationId xmlns:a16="http://schemas.microsoft.com/office/drawing/2014/main" id="{CEB23522-30CD-4BFC-8655-DA1A3F1DB011}"/>
                </a:ext>
              </a:extLst>
            </p:cNvPr>
            <p:cNvSpPr/>
            <p:nvPr/>
          </p:nvSpPr>
          <p:spPr>
            <a:xfrm>
              <a:off x="8523061" y="1480275"/>
              <a:ext cx="574835" cy="4653989"/>
            </a:xfrm>
            <a:prstGeom prst="rightBrace">
              <a:avLst>
                <a:gd name="adj1" fmla="val 0"/>
                <a:gd name="adj2" fmla="val 49728"/>
              </a:avLst>
            </a:prstGeom>
            <a:noFill/>
            <a:ln w="19050">
              <a:solidFill>
                <a:schemeClr val="tx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0" name="Group 29">
              <a:extLst>
                <a:ext uri="{FF2B5EF4-FFF2-40B4-BE49-F238E27FC236}">
                  <a16:creationId xmlns:a16="http://schemas.microsoft.com/office/drawing/2014/main" id="{F815340C-BD33-5F45-FAFC-D634411DCA83}"/>
                </a:ext>
              </a:extLst>
            </p:cNvPr>
            <p:cNvGrpSpPr/>
            <p:nvPr/>
          </p:nvGrpSpPr>
          <p:grpSpPr>
            <a:xfrm>
              <a:off x="455995" y="1629464"/>
              <a:ext cx="11384715" cy="4546526"/>
              <a:chOff x="455995" y="1629464"/>
              <a:chExt cx="11384715" cy="4546526"/>
            </a:xfrm>
          </p:grpSpPr>
          <p:sp>
            <p:nvSpPr>
              <p:cNvPr id="53" name="TextBox 52">
                <a:extLst>
                  <a:ext uri="{FF2B5EF4-FFF2-40B4-BE49-F238E27FC236}">
                    <a16:creationId xmlns:a16="http://schemas.microsoft.com/office/drawing/2014/main" id="{86F7272D-9FAC-4B61-9E1E-EE2DD2842105}"/>
                  </a:ext>
                </a:extLst>
              </p:cNvPr>
              <p:cNvSpPr txBox="1">
                <a:spLocks/>
              </p:cNvSpPr>
              <p:nvPr/>
            </p:nvSpPr>
            <p:spPr>
              <a:xfrm>
                <a:off x="3359462" y="1674110"/>
                <a:ext cx="5337463" cy="553998"/>
              </a:xfrm>
              <a:prstGeom prst="rect">
                <a:avLst/>
              </a:prstGeom>
              <a:noFill/>
            </p:spPr>
            <p:txBody>
              <a:bodyPr wrap="square" lIns="0" tIns="0" rIns="0" bIns="0" rtlCol="0">
                <a:spAutoFit/>
              </a:bodyPr>
              <a:lstStyle/>
              <a:p>
                <a:pPr marL="0" marR="0" lvl="0" indent="0" algn="l" defTabSz="1218427"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ＭＳ Ｐゴシック" pitchFamily="34" charset="-128"/>
                    <a:cs typeface="Segoe UI Light" panose="020B0502040204020203" pitchFamily="34" charset="0"/>
                  </a:rPr>
                  <a:t>Broad endpoint support with enhanced remote experience</a:t>
                </a:r>
              </a:p>
            </p:txBody>
          </p:sp>
          <p:sp>
            <p:nvSpPr>
              <p:cNvPr id="60" name="Oval 59">
                <a:extLst>
                  <a:ext uri="{FF2B5EF4-FFF2-40B4-BE49-F238E27FC236}">
                    <a16:creationId xmlns:a16="http://schemas.microsoft.com/office/drawing/2014/main" id="{F0E7ECDE-82D9-4200-B718-238D58686F9C}"/>
                  </a:ext>
                  <a:ext uri="{C183D7F6-B498-43B3-948B-1728B52AA6E4}">
                    <adec:decorative xmlns:adec="http://schemas.microsoft.com/office/drawing/2017/decorative" val="1"/>
                  </a:ext>
                </a:extLst>
              </p:cNvPr>
              <p:cNvSpPr>
                <a:spLocks/>
              </p:cNvSpPr>
              <p:nvPr/>
            </p:nvSpPr>
            <p:spPr bwMode="auto">
              <a:xfrm>
                <a:off x="2458685" y="1629464"/>
                <a:ext cx="643290" cy="643290"/>
              </a:xfrm>
              <a:prstGeom prst="ellipse">
                <a:avLst/>
              </a:prstGeom>
              <a:solidFill>
                <a:schemeClr val="bg1"/>
              </a:solidFill>
              <a:ln>
                <a:noFill/>
                <a:headEnd type="none" w="med" len="med"/>
                <a:tailEnd type="none" w="med" len="med"/>
              </a:ln>
              <a:effectLst>
                <a:outerShdw blurRad="63500" sx="102000" sy="102000" algn="ctr"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descr="VMware Horizon Cloud">
                <a:extLst>
                  <a:ext uri="{FF2B5EF4-FFF2-40B4-BE49-F238E27FC236}">
                    <a16:creationId xmlns:a16="http://schemas.microsoft.com/office/drawing/2014/main" id="{894550E9-22C8-4427-A8CC-CF56419162F2}"/>
                  </a:ext>
                </a:extLst>
              </p:cNvPr>
              <p:cNvGrpSpPr/>
              <p:nvPr/>
            </p:nvGrpSpPr>
            <p:grpSpPr>
              <a:xfrm>
                <a:off x="455995" y="3068551"/>
                <a:ext cx="1494554" cy="969204"/>
                <a:chOff x="5437345" y="-4978400"/>
                <a:chExt cx="1494554" cy="969204"/>
              </a:xfrm>
            </p:grpSpPr>
            <p:sp>
              <p:nvSpPr>
                <p:cNvPr id="54" name="Freeform 6">
                  <a:extLst>
                    <a:ext uri="{FF2B5EF4-FFF2-40B4-BE49-F238E27FC236}">
                      <a16:creationId xmlns:a16="http://schemas.microsoft.com/office/drawing/2014/main" id="{726C278E-9B3B-43C0-84D7-86261E97510C}"/>
                    </a:ext>
                  </a:extLst>
                </p:cNvPr>
                <p:cNvSpPr>
                  <a:spLocks noChangeAspect="1"/>
                </p:cNvSpPr>
                <p:nvPr/>
              </p:nvSpPr>
              <p:spPr bwMode="auto">
                <a:xfrm>
                  <a:off x="5437345" y="-4978400"/>
                  <a:ext cx="1494554" cy="969204"/>
                </a:xfrm>
                <a:custGeom>
                  <a:avLst/>
                  <a:gdLst>
                    <a:gd name="T0" fmla="*/ 888 w 1016"/>
                    <a:gd name="T1" fmla="*/ 301 h 636"/>
                    <a:gd name="T2" fmla="*/ 875 w 1016"/>
                    <a:gd name="T3" fmla="*/ 263 h 636"/>
                    <a:gd name="T4" fmla="*/ 853 w 1016"/>
                    <a:gd name="T5" fmla="*/ 232 h 636"/>
                    <a:gd name="T6" fmla="*/ 823 w 1016"/>
                    <a:gd name="T7" fmla="*/ 207 h 636"/>
                    <a:gd name="T8" fmla="*/ 787 w 1016"/>
                    <a:gd name="T9" fmla="*/ 190 h 636"/>
                    <a:gd name="T10" fmla="*/ 747 w 1016"/>
                    <a:gd name="T11" fmla="*/ 185 h 636"/>
                    <a:gd name="T12" fmla="*/ 712 w 1016"/>
                    <a:gd name="T13" fmla="*/ 189 h 636"/>
                    <a:gd name="T14" fmla="*/ 705 w 1016"/>
                    <a:gd name="T15" fmla="*/ 150 h 636"/>
                    <a:gd name="T16" fmla="*/ 684 w 1016"/>
                    <a:gd name="T17" fmla="*/ 98 h 636"/>
                    <a:gd name="T18" fmla="*/ 648 w 1016"/>
                    <a:gd name="T19" fmla="*/ 55 h 636"/>
                    <a:gd name="T20" fmla="*/ 603 w 1016"/>
                    <a:gd name="T21" fmla="*/ 23 h 636"/>
                    <a:gd name="T22" fmla="*/ 549 w 1016"/>
                    <a:gd name="T23" fmla="*/ 4 h 636"/>
                    <a:gd name="T24" fmla="*/ 510 w 1016"/>
                    <a:gd name="T25" fmla="*/ 0 h 636"/>
                    <a:gd name="T26" fmla="*/ 466 w 1016"/>
                    <a:gd name="T27" fmla="*/ 5 h 636"/>
                    <a:gd name="T28" fmla="*/ 424 w 1016"/>
                    <a:gd name="T29" fmla="*/ 19 h 636"/>
                    <a:gd name="T30" fmla="*/ 388 w 1016"/>
                    <a:gd name="T31" fmla="*/ 41 h 636"/>
                    <a:gd name="T32" fmla="*/ 358 w 1016"/>
                    <a:gd name="T33" fmla="*/ 70 h 636"/>
                    <a:gd name="T34" fmla="*/ 333 w 1016"/>
                    <a:gd name="T35" fmla="*/ 105 h 636"/>
                    <a:gd name="T36" fmla="*/ 315 w 1016"/>
                    <a:gd name="T37" fmla="*/ 114 h 636"/>
                    <a:gd name="T38" fmla="*/ 276 w 1016"/>
                    <a:gd name="T39" fmla="*/ 109 h 636"/>
                    <a:gd name="T40" fmla="*/ 243 w 1016"/>
                    <a:gd name="T41" fmla="*/ 113 h 636"/>
                    <a:gd name="T42" fmla="*/ 198 w 1016"/>
                    <a:gd name="T43" fmla="*/ 128 h 636"/>
                    <a:gd name="T44" fmla="*/ 160 w 1016"/>
                    <a:gd name="T45" fmla="*/ 157 h 636"/>
                    <a:gd name="T46" fmla="*/ 133 w 1016"/>
                    <a:gd name="T47" fmla="*/ 194 h 636"/>
                    <a:gd name="T48" fmla="*/ 116 w 1016"/>
                    <a:gd name="T49" fmla="*/ 240 h 636"/>
                    <a:gd name="T50" fmla="*/ 112 w 1016"/>
                    <a:gd name="T51" fmla="*/ 273 h 636"/>
                    <a:gd name="T52" fmla="*/ 117 w 1016"/>
                    <a:gd name="T53" fmla="*/ 312 h 636"/>
                    <a:gd name="T54" fmla="*/ 80 w 1016"/>
                    <a:gd name="T55" fmla="*/ 330 h 636"/>
                    <a:gd name="T56" fmla="*/ 50 w 1016"/>
                    <a:gd name="T57" fmla="*/ 355 h 636"/>
                    <a:gd name="T58" fmla="*/ 25 w 1016"/>
                    <a:gd name="T59" fmla="*/ 384 h 636"/>
                    <a:gd name="T60" fmla="*/ 8 w 1016"/>
                    <a:gd name="T61" fmla="*/ 417 h 636"/>
                    <a:gd name="T62" fmla="*/ 0 w 1016"/>
                    <a:gd name="T63" fmla="*/ 454 h 636"/>
                    <a:gd name="T64" fmla="*/ 0 w 1016"/>
                    <a:gd name="T65" fmla="*/ 484 h 636"/>
                    <a:gd name="T66" fmla="*/ 15 w 1016"/>
                    <a:gd name="T67" fmla="*/ 533 h 636"/>
                    <a:gd name="T68" fmla="*/ 44 w 1016"/>
                    <a:gd name="T69" fmla="*/ 574 h 636"/>
                    <a:gd name="T70" fmla="*/ 86 w 1016"/>
                    <a:gd name="T71" fmla="*/ 607 h 636"/>
                    <a:gd name="T72" fmla="*/ 137 w 1016"/>
                    <a:gd name="T73" fmla="*/ 628 h 636"/>
                    <a:gd name="T74" fmla="*/ 195 w 1016"/>
                    <a:gd name="T75" fmla="*/ 636 h 636"/>
                    <a:gd name="T76" fmla="*/ 462 w 1016"/>
                    <a:gd name="T77" fmla="*/ 629 h 636"/>
                    <a:gd name="T78" fmla="*/ 575 w 1016"/>
                    <a:gd name="T79" fmla="*/ 629 h 636"/>
                    <a:gd name="T80" fmla="*/ 870 w 1016"/>
                    <a:gd name="T81" fmla="*/ 628 h 636"/>
                    <a:gd name="T82" fmla="*/ 918 w 1016"/>
                    <a:gd name="T83" fmla="*/ 615 h 636"/>
                    <a:gd name="T84" fmla="*/ 958 w 1016"/>
                    <a:gd name="T85" fmla="*/ 591 h 636"/>
                    <a:gd name="T86" fmla="*/ 988 w 1016"/>
                    <a:gd name="T87" fmla="*/ 555 h 636"/>
                    <a:gd name="T88" fmla="*/ 1009 w 1016"/>
                    <a:gd name="T89" fmla="*/ 512 h 636"/>
                    <a:gd name="T90" fmla="*/ 1016 w 1016"/>
                    <a:gd name="T91" fmla="*/ 465 h 636"/>
                    <a:gd name="T92" fmla="*/ 1013 w 1016"/>
                    <a:gd name="T93" fmla="*/ 439 h 636"/>
                    <a:gd name="T94" fmla="*/ 1001 w 1016"/>
                    <a:gd name="T95" fmla="*/ 402 h 636"/>
                    <a:gd name="T96" fmla="*/ 980 w 1016"/>
                    <a:gd name="T97" fmla="*/ 370 h 636"/>
                    <a:gd name="T98" fmla="*/ 951 w 1016"/>
                    <a:gd name="T99" fmla="*/ 344 h 636"/>
                    <a:gd name="T100" fmla="*/ 917 w 1016"/>
                    <a:gd name="T101" fmla="*/ 324 h 636"/>
                    <a:gd name="T102" fmla="*/ 890 w 1016"/>
                    <a:gd name="T103" fmla="*/ 315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16" h="636">
                      <a:moveTo>
                        <a:pt x="890" y="315"/>
                      </a:moveTo>
                      <a:lnTo>
                        <a:pt x="890" y="315"/>
                      </a:lnTo>
                      <a:lnTo>
                        <a:pt x="888" y="301"/>
                      </a:lnTo>
                      <a:lnTo>
                        <a:pt x="885" y="288"/>
                      </a:lnTo>
                      <a:lnTo>
                        <a:pt x="881" y="276"/>
                      </a:lnTo>
                      <a:lnTo>
                        <a:pt x="875" y="263"/>
                      </a:lnTo>
                      <a:lnTo>
                        <a:pt x="868" y="252"/>
                      </a:lnTo>
                      <a:lnTo>
                        <a:pt x="861" y="241"/>
                      </a:lnTo>
                      <a:lnTo>
                        <a:pt x="853" y="232"/>
                      </a:lnTo>
                      <a:lnTo>
                        <a:pt x="843" y="222"/>
                      </a:lnTo>
                      <a:lnTo>
                        <a:pt x="834" y="214"/>
                      </a:lnTo>
                      <a:lnTo>
                        <a:pt x="823" y="207"/>
                      </a:lnTo>
                      <a:lnTo>
                        <a:pt x="811" y="200"/>
                      </a:lnTo>
                      <a:lnTo>
                        <a:pt x="799" y="194"/>
                      </a:lnTo>
                      <a:lnTo>
                        <a:pt x="787" y="190"/>
                      </a:lnTo>
                      <a:lnTo>
                        <a:pt x="774" y="186"/>
                      </a:lnTo>
                      <a:lnTo>
                        <a:pt x="760" y="185"/>
                      </a:lnTo>
                      <a:lnTo>
                        <a:pt x="747" y="185"/>
                      </a:lnTo>
                      <a:lnTo>
                        <a:pt x="747" y="185"/>
                      </a:lnTo>
                      <a:lnTo>
                        <a:pt x="729" y="185"/>
                      </a:lnTo>
                      <a:lnTo>
                        <a:pt x="712" y="189"/>
                      </a:lnTo>
                      <a:lnTo>
                        <a:pt x="712" y="189"/>
                      </a:lnTo>
                      <a:lnTo>
                        <a:pt x="709" y="168"/>
                      </a:lnTo>
                      <a:lnTo>
                        <a:pt x="705" y="150"/>
                      </a:lnTo>
                      <a:lnTo>
                        <a:pt x="699" y="132"/>
                      </a:lnTo>
                      <a:lnTo>
                        <a:pt x="693" y="114"/>
                      </a:lnTo>
                      <a:lnTo>
                        <a:pt x="684" y="98"/>
                      </a:lnTo>
                      <a:lnTo>
                        <a:pt x="673" y="83"/>
                      </a:lnTo>
                      <a:lnTo>
                        <a:pt x="662" y="67"/>
                      </a:lnTo>
                      <a:lnTo>
                        <a:pt x="648" y="55"/>
                      </a:lnTo>
                      <a:lnTo>
                        <a:pt x="635" y="43"/>
                      </a:lnTo>
                      <a:lnTo>
                        <a:pt x="619" y="32"/>
                      </a:lnTo>
                      <a:lnTo>
                        <a:pt x="603" y="23"/>
                      </a:lnTo>
                      <a:lnTo>
                        <a:pt x="586" y="15"/>
                      </a:lnTo>
                      <a:lnTo>
                        <a:pt x="568" y="8"/>
                      </a:lnTo>
                      <a:lnTo>
                        <a:pt x="549" y="4"/>
                      </a:lnTo>
                      <a:lnTo>
                        <a:pt x="531" y="1"/>
                      </a:lnTo>
                      <a:lnTo>
                        <a:pt x="510" y="0"/>
                      </a:lnTo>
                      <a:lnTo>
                        <a:pt x="510" y="0"/>
                      </a:lnTo>
                      <a:lnTo>
                        <a:pt x="495" y="1"/>
                      </a:lnTo>
                      <a:lnTo>
                        <a:pt x="481" y="3"/>
                      </a:lnTo>
                      <a:lnTo>
                        <a:pt x="466" y="5"/>
                      </a:lnTo>
                      <a:lnTo>
                        <a:pt x="452" y="8"/>
                      </a:lnTo>
                      <a:lnTo>
                        <a:pt x="438" y="14"/>
                      </a:lnTo>
                      <a:lnTo>
                        <a:pt x="424" y="19"/>
                      </a:lnTo>
                      <a:lnTo>
                        <a:pt x="412" y="26"/>
                      </a:lnTo>
                      <a:lnTo>
                        <a:pt x="399" y="33"/>
                      </a:lnTo>
                      <a:lnTo>
                        <a:pt x="388" y="41"/>
                      </a:lnTo>
                      <a:lnTo>
                        <a:pt x="377" y="50"/>
                      </a:lnTo>
                      <a:lnTo>
                        <a:pt x="368" y="59"/>
                      </a:lnTo>
                      <a:lnTo>
                        <a:pt x="358" y="70"/>
                      </a:lnTo>
                      <a:lnTo>
                        <a:pt x="348" y="81"/>
                      </a:lnTo>
                      <a:lnTo>
                        <a:pt x="340" y="92"/>
                      </a:lnTo>
                      <a:lnTo>
                        <a:pt x="333" y="105"/>
                      </a:lnTo>
                      <a:lnTo>
                        <a:pt x="326" y="117"/>
                      </a:lnTo>
                      <a:lnTo>
                        <a:pt x="326" y="117"/>
                      </a:lnTo>
                      <a:lnTo>
                        <a:pt x="315" y="114"/>
                      </a:lnTo>
                      <a:lnTo>
                        <a:pt x="303" y="112"/>
                      </a:lnTo>
                      <a:lnTo>
                        <a:pt x="289" y="110"/>
                      </a:lnTo>
                      <a:lnTo>
                        <a:pt x="276" y="109"/>
                      </a:lnTo>
                      <a:lnTo>
                        <a:pt x="276" y="109"/>
                      </a:lnTo>
                      <a:lnTo>
                        <a:pt x="260" y="110"/>
                      </a:lnTo>
                      <a:lnTo>
                        <a:pt x="243" y="113"/>
                      </a:lnTo>
                      <a:lnTo>
                        <a:pt x="227" y="117"/>
                      </a:lnTo>
                      <a:lnTo>
                        <a:pt x="213" y="121"/>
                      </a:lnTo>
                      <a:lnTo>
                        <a:pt x="198" y="128"/>
                      </a:lnTo>
                      <a:lnTo>
                        <a:pt x="184" y="136"/>
                      </a:lnTo>
                      <a:lnTo>
                        <a:pt x="171" y="146"/>
                      </a:lnTo>
                      <a:lnTo>
                        <a:pt x="160" y="157"/>
                      </a:lnTo>
                      <a:lnTo>
                        <a:pt x="149" y="168"/>
                      </a:lnTo>
                      <a:lnTo>
                        <a:pt x="140" y="181"/>
                      </a:lnTo>
                      <a:lnTo>
                        <a:pt x="133" y="194"/>
                      </a:lnTo>
                      <a:lnTo>
                        <a:pt x="126" y="208"/>
                      </a:lnTo>
                      <a:lnTo>
                        <a:pt x="120" y="223"/>
                      </a:lnTo>
                      <a:lnTo>
                        <a:pt x="116" y="240"/>
                      </a:lnTo>
                      <a:lnTo>
                        <a:pt x="113" y="255"/>
                      </a:lnTo>
                      <a:lnTo>
                        <a:pt x="112" y="273"/>
                      </a:lnTo>
                      <a:lnTo>
                        <a:pt x="112" y="273"/>
                      </a:lnTo>
                      <a:lnTo>
                        <a:pt x="113" y="292"/>
                      </a:lnTo>
                      <a:lnTo>
                        <a:pt x="117" y="312"/>
                      </a:lnTo>
                      <a:lnTo>
                        <a:pt x="117" y="312"/>
                      </a:lnTo>
                      <a:lnTo>
                        <a:pt x="105" y="317"/>
                      </a:lnTo>
                      <a:lnTo>
                        <a:pt x="93" y="323"/>
                      </a:lnTo>
                      <a:lnTo>
                        <a:pt x="80" y="330"/>
                      </a:lnTo>
                      <a:lnTo>
                        <a:pt x="69" y="338"/>
                      </a:lnTo>
                      <a:lnTo>
                        <a:pt x="59" y="346"/>
                      </a:lnTo>
                      <a:lnTo>
                        <a:pt x="50" y="355"/>
                      </a:lnTo>
                      <a:lnTo>
                        <a:pt x="40" y="364"/>
                      </a:lnTo>
                      <a:lnTo>
                        <a:pt x="32" y="374"/>
                      </a:lnTo>
                      <a:lnTo>
                        <a:pt x="25" y="384"/>
                      </a:lnTo>
                      <a:lnTo>
                        <a:pt x="18" y="395"/>
                      </a:lnTo>
                      <a:lnTo>
                        <a:pt x="12" y="406"/>
                      </a:lnTo>
                      <a:lnTo>
                        <a:pt x="8" y="417"/>
                      </a:lnTo>
                      <a:lnTo>
                        <a:pt x="4" y="429"/>
                      </a:lnTo>
                      <a:lnTo>
                        <a:pt x="1" y="442"/>
                      </a:lnTo>
                      <a:lnTo>
                        <a:pt x="0" y="454"/>
                      </a:lnTo>
                      <a:lnTo>
                        <a:pt x="0" y="468"/>
                      </a:lnTo>
                      <a:lnTo>
                        <a:pt x="0" y="468"/>
                      </a:lnTo>
                      <a:lnTo>
                        <a:pt x="0" y="484"/>
                      </a:lnTo>
                      <a:lnTo>
                        <a:pt x="4" y="501"/>
                      </a:lnTo>
                      <a:lnTo>
                        <a:pt x="8" y="517"/>
                      </a:lnTo>
                      <a:lnTo>
                        <a:pt x="15" y="533"/>
                      </a:lnTo>
                      <a:lnTo>
                        <a:pt x="23" y="548"/>
                      </a:lnTo>
                      <a:lnTo>
                        <a:pt x="33" y="562"/>
                      </a:lnTo>
                      <a:lnTo>
                        <a:pt x="44" y="574"/>
                      </a:lnTo>
                      <a:lnTo>
                        <a:pt x="57" y="586"/>
                      </a:lnTo>
                      <a:lnTo>
                        <a:pt x="70" y="598"/>
                      </a:lnTo>
                      <a:lnTo>
                        <a:pt x="86" y="607"/>
                      </a:lnTo>
                      <a:lnTo>
                        <a:pt x="101" y="615"/>
                      </a:lnTo>
                      <a:lnTo>
                        <a:pt x="119" y="622"/>
                      </a:lnTo>
                      <a:lnTo>
                        <a:pt x="137" y="628"/>
                      </a:lnTo>
                      <a:lnTo>
                        <a:pt x="155" y="632"/>
                      </a:lnTo>
                      <a:lnTo>
                        <a:pt x="174" y="635"/>
                      </a:lnTo>
                      <a:lnTo>
                        <a:pt x="195" y="636"/>
                      </a:lnTo>
                      <a:lnTo>
                        <a:pt x="195" y="636"/>
                      </a:lnTo>
                      <a:lnTo>
                        <a:pt x="205" y="636"/>
                      </a:lnTo>
                      <a:lnTo>
                        <a:pt x="462" y="629"/>
                      </a:lnTo>
                      <a:lnTo>
                        <a:pt x="462" y="629"/>
                      </a:lnTo>
                      <a:lnTo>
                        <a:pt x="575" y="629"/>
                      </a:lnTo>
                      <a:lnTo>
                        <a:pt x="575" y="629"/>
                      </a:lnTo>
                      <a:lnTo>
                        <a:pt x="853" y="629"/>
                      </a:lnTo>
                      <a:lnTo>
                        <a:pt x="853" y="629"/>
                      </a:lnTo>
                      <a:lnTo>
                        <a:pt x="870" y="628"/>
                      </a:lnTo>
                      <a:lnTo>
                        <a:pt x="886" y="625"/>
                      </a:lnTo>
                      <a:lnTo>
                        <a:pt x="903" y="621"/>
                      </a:lnTo>
                      <a:lnTo>
                        <a:pt x="918" y="615"/>
                      </a:lnTo>
                      <a:lnTo>
                        <a:pt x="932" y="609"/>
                      </a:lnTo>
                      <a:lnTo>
                        <a:pt x="946" y="600"/>
                      </a:lnTo>
                      <a:lnTo>
                        <a:pt x="958" y="591"/>
                      </a:lnTo>
                      <a:lnTo>
                        <a:pt x="969" y="580"/>
                      </a:lnTo>
                      <a:lnTo>
                        <a:pt x="980" y="567"/>
                      </a:lnTo>
                      <a:lnTo>
                        <a:pt x="988" y="555"/>
                      </a:lnTo>
                      <a:lnTo>
                        <a:pt x="997" y="541"/>
                      </a:lnTo>
                      <a:lnTo>
                        <a:pt x="1004" y="527"/>
                      </a:lnTo>
                      <a:lnTo>
                        <a:pt x="1009" y="512"/>
                      </a:lnTo>
                      <a:lnTo>
                        <a:pt x="1012" y="497"/>
                      </a:lnTo>
                      <a:lnTo>
                        <a:pt x="1015" y="480"/>
                      </a:lnTo>
                      <a:lnTo>
                        <a:pt x="1016" y="465"/>
                      </a:lnTo>
                      <a:lnTo>
                        <a:pt x="1016" y="465"/>
                      </a:lnTo>
                      <a:lnTo>
                        <a:pt x="1015" y="451"/>
                      </a:lnTo>
                      <a:lnTo>
                        <a:pt x="1013" y="439"/>
                      </a:lnTo>
                      <a:lnTo>
                        <a:pt x="1011" y="426"/>
                      </a:lnTo>
                      <a:lnTo>
                        <a:pt x="1006" y="414"/>
                      </a:lnTo>
                      <a:lnTo>
                        <a:pt x="1001" y="402"/>
                      </a:lnTo>
                      <a:lnTo>
                        <a:pt x="995" y="390"/>
                      </a:lnTo>
                      <a:lnTo>
                        <a:pt x="988" y="379"/>
                      </a:lnTo>
                      <a:lnTo>
                        <a:pt x="980" y="370"/>
                      </a:lnTo>
                      <a:lnTo>
                        <a:pt x="972" y="360"/>
                      </a:lnTo>
                      <a:lnTo>
                        <a:pt x="962" y="352"/>
                      </a:lnTo>
                      <a:lnTo>
                        <a:pt x="951" y="344"/>
                      </a:lnTo>
                      <a:lnTo>
                        <a:pt x="940" y="337"/>
                      </a:lnTo>
                      <a:lnTo>
                        <a:pt x="929" y="330"/>
                      </a:lnTo>
                      <a:lnTo>
                        <a:pt x="917" y="324"/>
                      </a:lnTo>
                      <a:lnTo>
                        <a:pt x="903" y="319"/>
                      </a:lnTo>
                      <a:lnTo>
                        <a:pt x="890" y="315"/>
                      </a:lnTo>
                      <a:lnTo>
                        <a:pt x="890" y="315"/>
                      </a:lnTo>
                      <a:close/>
                    </a:path>
                  </a:pathLst>
                </a:custGeom>
                <a:solidFill>
                  <a:srgbClr val="50E6FF"/>
                </a:solidFill>
                <a:ln w="28575">
                  <a:noFill/>
                  <a:prstDash val="solid"/>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grpSp>
              <p:nvGrpSpPr>
                <p:cNvPr id="28" name="Group 27">
                  <a:extLst>
                    <a:ext uri="{FF2B5EF4-FFF2-40B4-BE49-F238E27FC236}">
                      <a16:creationId xmlns:a16="http://schemas.microsoft.com/office/drawing/2014/main" id="{3F09AFEE-B073-44B1-BD17-DFBF92336051}"/>
                    </a:ext>
                  </a:extLst>
                </p:cNvPr>
                <p:cNvGrpSpPr/>
                <p:nvPr/>
              </p:nvGrpSpPr>
              <p:grpSpPr>
                <a:xfrm>
                  <a:off x="5750338" y="-4596315"/>
                  <a:ext cx="868553" cy="446334"/>
                  <a:chOff x="5705950" y="1972429"/>
                  <a:chExt cx="868676" cy="446397"/>
                </a:xfrm>
              </p:grpSpPr>
              <p:sp>
                <p:nvSpPr>
                  <p:cNvPr id="65" name="Freeform 5">
                    <a:extLst>
                      <a:ext uri="{FF2B5EF4-FFF2-40B4-BE49-F238E27FC236}">
                        <a16:creationId xmlns:a16="http://schemas.microsoft.com/office/drawing/2014/main" id="{AB2CF5F2-897B-4797-B2EB-A2FDC6B09565}"/>
                      </a:ext>
                    </a:extLst>
                  </p:cNvPr>
                  <p:cNvSpPr>
                    <a:spLocks/>
                  </p:cNvSpPr>
                  <p:nvPr/>
                </p:nvSpPr>
                <p:spPr bwMode="auto">
                  <a:xfrm>
                    <a:off x="6040860" y="1978317"/>
                    <a:ext cx="183154" cy="136058"/>
                  </a:xfrm>
                  <a:custGeom>
                    <a:avLst/>
                    <a:gdLst>
                      <a:gd name="T0" fmla="*/ 28 w 130"/>
                      <a:gd name="T1" fmla="*/ 87 h 93"/>
                      <a:gd name="T2" fmla="*/ 1 w 130"/>
                      <a:gd name="T3" fmla="*/ 10 h 93"/>
                      <a:gd name="T4" fmla="*/ 0 w 130"/>
                      <a:gd name="T5" fmla="*/ 7 h 93"/>
                      <a:gd name="T6" fmla="*/ 7 w 130"/>
                      <a:gd name="T7" fmla="*/ 0 h 93"/>
                      <a:gd name="T8" fmla="*/ 14 w 130"/>
                      <a:gd name="T9" fmla="*/ 6 h 93"/>
                      <a:gd name="T10" fmla="*/ 36 w 130"/>
                      <a:gd name="T11" fmla="*/ 72 h 93"/>
                      <a:gd name="T12" fmla="*/ 58 w 130"/>
                      <a:gd name="T13" fmla="*/ 5 h 93"/>
                      <a:gd name="T14" fmla="*/ 65 w 130"/>
                      <a:gd name="T15" fmla="*/ 0 h 93"/>
                      <a:gd name="T16" fmla="*/ 65 w 130"/>
                      <a:gd name="T17" fmla="*/ 0 h 93"/>
                      <a:gd name="T18" fmla="*/ 72 w 130"/>
                      <a:gd name="T19" fmla="*/ 5 h 93"/>
                      <a:gd name="T20" fmla="*/ 95 w 130"/>
                      <a:gd name="T21" fmla="*/ 72 h 93"/>
                      <a:gd name="T22" fmla="*/ 117 w 130"/>
                      <a:gd name="T23" fmla="*/ 5 h 93"/>
                      <a:gd name="T24" fmla="*/ 123 w 130"/>
                      <a:gd name="T25" fmla="*/ 0 h 93"/>
                      <a:gd name="T26" fmla="*/ 130 w 130"/>
                      <a:gd name="T27" fmla="*/ 6 h 93"/>
                      <a:gd name="T28" fmla="*/ 129 w 130"/>
                      <a:gd name="T29" fmla="*/ 10 h 93"/>
                      <a:gd name="T30" fmla="*/ 102 w 130"/>
                      <a:gd name="T31" fmla="*/ 87 h 93"/>
                      <a:gd name="T32" fmla="*/ 95 w 130"/>
                      <a:gd name="T33" fmla="*/ 93 h 93"/>
                      <a:gd name="T34" fmla="*/ 94 w 130"/>
                      <a:gd name="T35" fmla="*/ 93 h 93"/>
                      <a:gd name="T36" fmla="*/ 87 w 130"/>
                      <a:gd name="T37" fmla="*/ 87 h 93"/>
                      <a:gd name="T38" fmla="*/ 65 w 130"/>
                      <a:gd name="T39" fmla="*/ 22 h 93"/>
                      <a:gd name="T40" fmla="*/ 43 w 130"/>
                      <a:gd name="T41" fmla="*/ 87 h 93"/>
                      <a:gd name="T42" fmla="*/ 36 w 130"/>
                      <a:gd name="T43" fmla="*/ 93 h 93"/>
                      <a:gd name="T44" fmla="*/ 35 w 130"/>
                      <a:gd name="T45" fmla="*/ 93 h 93"/>
                      <a:gd name="T46" fmla="*/ 28 w 130"/>
                      <a:gd name="T47" fmla="*/ 8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93">
                        <a:moveTo>
                          <a:pt x="28" y="87"/>
                        </a:moveTo>
                        <a:cubicBezTo>
                          <a:pt x="1" y="10"/>
                          <a:pt x="1" y="10"/>
                          <a:pt x="1" y="10"/>
                        </a:cubicBezTo>
                        <a:cubicBezTo>
                          <a:pt x="1" y="9"/>
                          <a:pt x="0" y="8"/>
                          <a:pt x="0" y="7"/>
                        </a:cubicBezTo>
                        <a:cubicBezTo>
                          <a:pt x="0" y="3"/>
                          <a:pt x="3" y="0"/>
                          <a:pt x="7" y="0"/>
                        </a:cubicBezTo>
                        <a:cubicBezTo>
                          <a:pt x="10" y="0"/>
                          <a:pt x="13" y="2"/>
                          <a:pt x="14" y="6"/>
                        </a:cubicBezTo>
                        <a:cubicBezTo>
                          <a:pt x="36" y="72"/>
                          <a:pt x="36" y="72"/>
                          <a:pt x="36" y="72"/>
                        </a:cubicBezTo>
                        <a:cubicBezTo>
                          <a:pt x="58" y="5"/>
                          <a:pt x="58" y="5"/>
                          <a:pt x="58" y="5"/>
                        </a:cubicBezTo>
                        <a:cubicBezTo>
                          <a:pt x="59" y="2"/>
                          <a:pt x="61" y="0"/>
                          <a:pt x="65" y="0"/>
                        </a:cubicBezTo>
                        <a:cubicBezTo>
                          <a:pt x="65" y="0"/>
                          <a:pt x="65" y="0"/>
                          <a:pt x="65" y="0"/>
                        </a:cubicBezTo>
                        <a:cubicBezTo>
                          <a:pt x="69" y="0"/>
                          <a:pt x="71" y="2"/>
                          <a:pt x="72" y="5"/>
                        </a:cubicBezTo>
                        <a:cubicBezTo>
                          <a:pt x="95" y="72"/>
                          <a:pt x="95" y="72"/>
                          <a:pt x="95" y="72"/>
                        </a:cubicBezTo>
                        <a:cubicBezTo>
                          <a:pt x="117" y="5"/>
                          <a:pt x="117" y="5"/>
                          <a:pt x="117" y="5"/>
                        </a:cubicBezTo>
                        <a:cubicBezTo>
                          <a:pt x="118" y="2"/>
                          <a:pt x="120" y="0"/>
                          <a:pt x="123" y="0"/>
                        </a:cubicBezTo>
                        <a:cubicBezTo>
                          <a:pt x="127" y="0"/>
                          <a:pt x="130" y="3"/>
                          <a:pt x="130" y="6"/>
                        </a:cubicBezTo>
                        <a:cubicBezTo>
                          <a:pt x="130" y="8"/>
                          <a:pt x="129" y="9"/>
                          <a:pt x="129" y="10"/>
                        </a:cubicBezTo>
                        <a:cubicBezTo>
                          <a:pt x="102" y="87"/>
                          <a:pt x="102" y="87"/>
                          <a:pt x="102" y="87"/>
                        </a:cubicBezTo>
                        <a:cubicBezTo>
                          <a:pt x="101" y="91"/>
                          <a:pt x="98" y="93"/>
                          <a:pt x="95" y="93"/>
                        </a:cubicBezTo>
                        <a:cubicBezTo>
                          <a:pt x="94" y="93"/>
                          <a:pt x="94" y="93"/>
                          <a:pt x="94" y="93"/>
                        </a:cubicBezTo>
                        <a:cubicBezTo>
                          <a:pt x="91" y="93"/>
                          <a:pt x="88" y="91"/>
                          <a:pt x="87" y="87"/>
                        </a:cubicBezTo>
                        <a:cubicBezTo>
                          <a:pt x="65" y="22"/>
                          <a:pt x="65" y="22"/>
                          <a:pt x="65" y="22"/>
                        </a:cubicBezTo>
                        <a:cubicBezTo>
                          <a:pt x="43" y="87"/>
                          <a:pt x="43" y="87"/>
                          <a:pt x="43" y="87"/>
                        </a:cubicBezTo>
                        <a:cubicBezTo>
                          <a:pt x="42" y="91"/>
                          <a:pt x="39" y="93"/>
                          <a:pt x="36" y="93"/>
                        </a:cubicBezTo>
                        <a:cubicBezTo>
                          <a:pt x="35" y="93"/>
                          <a:pt x="35" y="93"/>
                          <a:pt x="35" y="93"/>
                        </a:cubicBezTo>
                        <a:cubicBezTo>
                          <a:pt x="32" y="93"/>
                          <a:pt x="29" y="91"/>
                          <a:pt x="28" y="87"/>
                        </a:cubicBezTo>
                      </a:path>
                    </a:pathLst>
                  </a:custGeom>
                  <a:solidFill>
                    <a:srgbClr val="000000"/>
                  </a:solidFill>
                  <a:ln w="9525">
                    <a:noFill/>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Light" panose="020B0502040204020203" pitchFamily="34" charset="0"/>
                    </a:endParaRPr>
                  </a:p>
                </p:txBody>
              </p:sp>
              <p:sp>
                <p:nvSpPr>
                  <p:cNvPr id="66" name="Freeform 6">
                    <a:extLst>
                      <a:ext uri="{FF2B5EF4-FFF2-40B4-BE49-F238E27FC236}">
                        <a16:creationId xmlns:a16="http://schemas.microsoft.com/office/drawing/2014/main" id="{9EC7BA1C-6AD8-4BA8-B476-08468BF2415A}"/>
                      </a:ext>
                    </a:extLst>
                  </p:cNvPr>
                  <p:cNvSpPr>
                    <a:spLocks/>
                  </p:cNvSpPr>
                  <p:nvPr/>
                </p:nvSpPr>
                <p:spPr bwMode="auto">
                  <a:xfrm>
                    <a:off x="6356801" y="1978317"/>
                    <a:ext cx="70645" cy="136058"/>
                  </a:xfrm>
                  <a:custGeom>
                    <a:avLst/>
                    <a:gdLst>
                      <a:gd name="T0" fmla="*/ 0 w 50"/>
                      <a:gd name="T1" fmla="*/ 7 h 93"/>
                      <a:gd name="T2" fmla="*/ 6 w 50"/>
                      <a:gd name="T3" fmla="*/ 0 h 93"/>
                      <a:gd name="T4" fmla="*/ 13 w 50"/>
                      <a:gd name="T5" fmla="*/ 7 h 93"/>
                      <a:gd name="T6" fmla="*/ 13 w 50"/>
                      <a:gd name="T7" fmla="*/ 22 h 93"/>
                      <a:gd name="T8" fmla="*/ 43 w 50"/>
                      <a:gd name="T9" fmla="*/ 0 h 93"/>
                      <a:gd name="T10" fmla="*/ 50 w 50"/>
                      <a:gd name="T11" fmla="*/ 7 h 93"/>
                      <a:gd name="T12" fmla="*/ 44 w 50"/>
                      <a:gd name="T13" fmla="*/ 14 h 93"/>
                      <a:gd name="T14" fmla="*/ 13 w 50"/>
                      <a:gd name="T15" fmla="*/ 55 h 93"/>
                      <a:gd name="T16" fmla="*/ 13 w 50"/>
                      <a:gd name="T17" fmla="*/ 86 h 93"/>
                      <a:gd name="T18" fmla="*/ 6 w 50"/>
                      <a:gd name="T19" fmla="*/ 93 h 93"/>
                      <a:gd name="T20" fmla="*/ 0 w 50"/>
                      <a:gd name="T21" fmla="*/ 86 h 93"/>
                      <a:gd name="T22" fmla="*/ 0 w 50"/>
                      <a:gd name="T23" fmla="*/ 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93">
                        <a:moveTo>
                          <a:pt x="0" y="7"/>
                        </a:moveTo>
                        <a:cubicBezTo>
                          <a:pt x="0" y="3"/>
                          <a:pt x="3" y="0"/>
                          <a:pt x="6" y="0"/>
                        </a:cubicBezTo>
                        <a:cubicBezTo>
                          <a:pt x="10" y="0"/>
                          <a:pt x="13" y="3"/>
                          <a:pt x="13" y="7"/>
                        </a:cubicBezTo>
                        <a:cubicBezTo>
                          <a:pt x="13" y="22"/>
                          <a:pt x="13" y="22"/>
                          <a:pt x="13" y="22"/>
                        </a:cubicBezTo>
                        <a:cubicBezTo>
                          <a:pt x="19" y="7"/>
                          <a:pt x="34" y="0"/>
                          <a:pt x="43" y="0"/>
                        </a:cubicBezTo>
                        <a:cubicBezTo>
                          <a:pt x="47" y="0"/>
                          <a:pt x="50" y="3"/>
                          <a:pt x="50" y="7"/>
                        </a:cubicBezTo>
                        <a:cubicBezTo>
                          <a:pt x="50" y="11"/>
                          <a:pt x="48" y="13"/>
                          <a:pt x="44" y="14"/>
                        </a:cubicBezTo>
                        <a:cubicBezTo>
                          <a:pt x="27" y="16"/>
                          <a:pt x="13" y="29"/>
                          <a:pt x="13" y="55"/>
                        </a:cubicBezTo>
                        <a:cubicBezTo>
                          <a:pt x="13" y="86"/>
                          <a:pt x="13" y="86"/>
                          <a:pt x="13" y="86"/>
                        </a:cubicBezTo>
                        <a:cubicBezTo>
                          <a:pt x="13" y="90"/>
                          <a:pt x="10" y="93"/>
                          <a:pt x="6" y="93"/>
                        </a:cubicBezTo>
                        <a:cubicBezTo>
                          <a:pt x="3" y="93"/>
                          <a:pt x="0" y="90"/>
                          <a:pt x="0" y="86"/>
                        </a:cubicBezTo>
                        <a:cubicBezTo>
                          <a:pt x="0" y="7"/>
                          <a:pt x="0" y="7"/>
                          <a:pt x="0" y="7"/>
                        </a:cubicBezTo>
                      </a:path>
                    </a:pathLst>
                  </a:custGeom>
                  <a:solidFill>
                    <a:srgbClr val="000000"/>
                  </a:solidFill>
                  <a:ln w="9525">
                    <a:noFill/>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Light" panose="020B0502040204020203" pitchFamily="34" charset="0"/>
                    </a:endParaRPr>
                  </a:p>
                </p:txBody>
              </p:sp>
              <p:sp>
                <p:nvSpPr>
                  <p:cNvPr id="67" name="Freeform 7">
                    <a:extLst>
                      <a:ext uri="{FF2B5EF4-FFF2-40B4-BE49-F238E27FC236}">
                        <a16:creationId xmlns:a16="http://schemas.microsoft.com/office/drawing/2014/main" id="{89E43A4B-A531-40B5-8D6C-DA635D144ABC}"/>
                      </a:ext>
                    </a:extLst>
                  </p:cNvPr>
                  <p:cNvSpPr>
                    <a:spLocks noEditPoints="1"/>
                  </p:cNvSpPr>
                  <p:nvPr/>
                </p:nvSpPr>
                <p:spPr bwMode="auto">
                  <a:xfrm>
                    <a:off x="6426138" y="1978317"/>
                    <a:ext cx="115780" cy="137366"/>
                  </a:xfrm>
                  <a:custGeom>
                    <a:avLst/>
                    <a:gdLst>
                      <a:gd name="T0" fmla="*/ 43 w 82"/>
                      <a:gd name="T1" fmla="*/ 94 h 94"/>
                      <a:gd name="T2" fmla="*/ 0 w 82"/>
                      <a:gd name="T3" fmla="*/ 47 h 94"/>
                      <a:gd name="T4" fmla="*/ 0 w 82"/>
                      <a:gd name="T5" fmla="*/ 46 h 94"/>
                      <a:gd name="T6" fmla="*/ 42 w 82"/>
                      <a:gd name="T7" fmla="*/ 0 h 94"/>
                      <a:gd name="T8" fmla="*/ 82 w 82"/>
                      <a:gd name="T9" fmla="*/ 45 h 94"/>
                      <a:gd name="T10" fmla="*/ 76 w 82"/>
                      <a:gd name="T11" fmla="*/ 52 h 94"/>
                      <a:gd name="T12" fmla="*/ 13 w 82"/>
                      <a:gd name="T13" fmla="*/ 52 h 94"/>
                      <a:gd name="T14" fmla="*/ 44 w 82"/>
                      <a:gd name="T15" fmla="*/ 82 h 94"/>
                      <a:gd name="T16" fmla="*/ 69 w 82"/>
                      <a:gd name="T17" fmla="*/ 71 h 94"/>
                      <a:gd name="T18" fmla="*/ 72 w 82"/>
                      <a:gd name="T19" fmla="*/ 70 h 94"/>
                      <a:gd name="T20" fmla="*/ 78 w 82"/>
                      <a:gd name="T21" fmla="*/ 76 h 94"/>
                      <a:gd name="T22" fmla="*/ 76 w 82"/>
                      <a:gd name="T23" fmla="*/ 80 h 94"/>
                      <a:gd name="T24" fmla="*/ 43 w 82"/>
                      <a:gd name="T25" fmla="*/ 94 h 94"/>
                      <a:gd name="T26" fmla="*/ 69 w 82"/>
                      <a:gd name="T27" fmla="*/ 42 h 94"/>
                      <a:gd name="T28" fmla="*/ 41 w 82"/>
                      <a:gd name="T29" fmla="*/ 11 h 94"/>
                      <a:gd name="T30" fmla="*/ 13 w 82"/>
                      <a:gd name="T31" fmla="*/ 42 h 94"/>
                      <a:gd name="T32" fmla="*/ 69 w 82"/>
                      <a:gd name="T33" fmla="*/ 4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94">
                        <a:moveTo>
                          <a:pt x="43" y="94"/>
                        </a:moveTo>
                        <a:cubicBezTo>
                          <a:pt x="20" y="94"/>
                          <a:pt x="0" y="75"/>
                          <a:pt x="0" y="47"/>
                        </a:cubicBezTo>
                        <a:cubicBezTo>
                          <a:pt x="0" y="46"/>
                          <a:pt x="0" y="46"/>
                          <a:pt x="0" y="46"/>
                        </a:cubicBezTo>
                        <a:cubicBezTo>
                          <a:pt x="0" y="21"/>
                          <a:pt x="18" y="0"/>
                          <a:pt x="42" y="0"/>
                        </a:cubicBezTo>
                        <a:cubicBezTo>
                          <a:pt x="67" y="0"/>
                          <a:pt x="82" y="21"/>
                          <a:pt x="82" y="45"/>
                        </a:cubicBezTo>
                        <a:cubicBezTo>
                          <a:pt x="82" y="49"/>
                          <a:pt x="79" y="52"/>
                          <a:pt x="76" y="52"/>
                        </a:cubicBezTo>
                        <a:cubicBezTo>
                          <a:pt x="13" y="52"/>
                          <a:pt x="13" y="52"/>
                          <a:pt x="13" y="52"/>
                        </a:cubicBezTo>
                        <a:cubicBezTo>
                          <a:pt x="15" y="71"/>
                          <a:pt x="28" y="82"/>
                          <a:pt x="44" y="82"/>
                        </a:cubicBezTo>
                        <a:cubicBezTo>
                          <a:pt x="54" y="82"/>
                          <a:pt x="62" y="78"/>
                          <a:pt x="69" y="71"/>
                        </a:cubicBezTo>
                        <a:cubicBezTo>
                          <a:pt x="70" y="71"/>
                          <a:pt x="71" y="70"/>
                          <a:pt x="72" y="70"/>
                        </a:cubicBezTo>
                        <a:cubicBezTo>
                          <a:pt x="76" y="70"/>
                          <a:pt x="78" y="73"/>
                          <a:pt x="78" y="76"/>
                        </a:cubicBezTo>
                        <a:cubicBezTo>
                          <a:pt x="78" y="77"/>
                          <a:pt x="77" y="79"/>
                          <a:pt x="76" y="80"/>
                        </a:cubicBezTo>
                        <a:cubicBezTo>
                          <a:pt x="68" y="88"/>
                          <a:pt x="58" y="94"/>
                          <a:pt x="43" y="94"/>
                        </a:cubicBezTo>
                        <a:moveTo>
                          <a:pt x="69" y="42"/>
                        </a:moveTo>
                        <a:cubicBezTo>
                          <a:pt x="68" y="25"/>
                          <a:pt x="59" y="11"/>
                          <a:pt x="41" y="11"/>
                        </a:cubicBezTo>
                        <a:cubicBezTo>
                          <a:pt x="26" y="11"/>
                          <a:pt x="15" y="24"/>
                          <a:pt x="13" y="42"/>
                        </a:cubicBezTo>
                        <a:lnTo>
                          <a:pt x="69" y="42"/>
                        </a:lnTo>
                        <a:close/>
                      </a:path>
                    </a:pathLst>
                  </a:custGeom>
                  <a:solidFill>
                    <a:srgbClr val="000000"/>
                  </a:solidFill>
                  <a:ln w="9525">
                    <a:noFill/>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Light" panose="020B0502040204020203" pitchFamily="34" charset="0"/>
                    </a:endParaRPr>
                  </a:p>
                </p:txBody>
              </p:sp>
              <p:sp>
                <p:nvSpPr>
                  <p:cNvPr id="68" name="Freeform 8">
                    <a:extLst>
                      <a:ext uri="{FF2B5EF4-FFF2-40B4-BE49-F238E27FC236}">
                        <a16:creationId xmlns:a16="http://schemas.microsoft.com/office/drawing/2014/main" id="{AC3E9F96-0624-4379-B660-3F7C6BAD84E3}"/>
                      </a:ext>
                    </a:extLst>
                  </p:cNvPr>
                  <p:cNvSpPr>
                    <a:spLocks noEditPoints="1"/>
                  </p:cNvSpPr>
                  <p:nvPr/>
                </p:nvSpPr>
                <p:spPr bwMode="auto">
                  <a:xfrm>
                    <a:off x="6224015" y="1978317"/>
                    <a:ext cx="110547" cy="137366"/>
                  </a:xfrm>
                  <a:custGeom>
                    <a:avLst/>
                    <a:gdLst>
                      <a:gd name="T0" fmla="*/ 0 w 78"/>
                      <a:gd name="T1" fmla="*/ 65 h 94"/>
                      <a:gd name="T2" fmla="*/ 0 w 78"/>
                      <a:gd name="T3" fmla="*/ 65 h 94"/>
                      <a:gd name="T4" fmla="*/ 38 w 78"/>
                      <a:gd name="T5" fmla="*/ 36 h 94"/>
                      <a:gd name="T6" fmla="*/ 65 w 78"/>
                      <a:gd name="T7" fmla="*/ 40 h 94"/>
                      <a:gd name="T8" fmla="*/ 65 w 78"/>
                      <a:gd name="T9" fmla="*/ 37 h 94"/>
                      <a:gd name="T10" fmla="*/ 39 w 78"/>
                      <a:gd name="T11" fmla="*/ 12 h 94"/>
                      <a:gd name="T12" fmla="*/ 18 w 78"/>
                      <a:gd name="T13" fmla="*/ 16 h 94"/>
                      <a:gd name="T14" fmla="*/ 16 w 78"/>
                      <a:gd name="T15" fmla="*/ 17 h 94"/>
                      <a:gd name="T16" fmla="*/ 10 w 78"/>
                      <a:gd name="T17" fmla="*/ 11 h 94"/>
                      <a:gd name="T18" fmla="*/ 14 w 78"/>
                      <a:gd name="T19" fmla="*/ 5 h 94"/>
                      <a:gd name="T20" fmla="*/ 40 w 78"/>
                      <a:gd name="T21" fmla="*/ 0 h 94"/>
                      <a:gd name="T22" fmla="*/ 69 w 78"/>
                      <a:gd name="T23" fmla="*/ 10 h 94"/>
                      <a:gd name="T24" fmla="*/ 78 w 78"/>
                      <a:gd name="T25" fmla="*/ 36 h 94"/>
                      <a:gd name="T26" fmla="*/ 78 w 78"/>
                      <a:gd name="T27" fmla="*/ 86 h 94"/>
                      <a:gd name="T28" fmla="*/ 71 w 78"/>
                      <a:gd name="T29" fmla="*/ 93 h 94"/>
                      <a:gd name="T30" fmla="*/ 65 w 78"/>
                      <a:gd name="T31" fmla="*/ 87 h 94"/>
                      <a:gd name="T32" fmla="*/ 65 w 78"/>
                      <a:gd name="T33" fmla="*/ 78 h 94"/>
                      <a:gd name="T34" fmla="*/ 33 w 78"/>
                      <a:gd name="T35" fmla="*/ 94 h 94"/>
                      <a:gd name="T36" fmla="*/ 0 w 78"/>
                      <a:gd name="T37" fmla="*/ 65 h 94"/>
                      <a:gd name="T38" fmla="*/ 65 w 78"/>
                      <a:gd name="T39" fmla="*/ 58 h 94"/>
                      <a:gd name="T40" fmla="*/ 65 w 78"/>
                      <a:gd name="T41" fmla="*/ 50 h 94"/>
                      <a:gd name="T42" fmla="*/ 39 w 78"/>
                      <a:gd name="T43" fmla="*/ 46 h 94"/>
                      <a:gd name="T44" fmla="*/ 14 w 78"/>
                      <a:gd name="T45" fmla="*/ 65 h 94"/>
                      <a:gd name="T46" fmla="*/ 14 w 78"/>
                      <a:gd name="T47" fmla="*/ 65 h 94"/>
                      <a:gd name="T48" fmla="*/ 36 w 78"/>
                      <a:gd name="T49" fmla="*/ 83 h 94"/>
                      <a:gd name="T50" fmla="*/ 65 w 78"/>
                      <a:gd name="T51" fmla="*/ 5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8" h="94">
                        <a:moveTo>
                          <a:pt x="0" y="65"/>
                        </a:moveTo>
                        <a:cubicBezTo>
                          <a:pt x="0" y="65"/>
                          <a:pt x="0" y="65"/>
                          <a:pt x="0" y="65"/>
                        </a:cubicBezTo>
                        <a:cubicBezTo>
                          <a:pt x="0" y="46"/>
                          <a:pt x="16" y="36"/>
                          <a:pt x="38" y="36"/>
                        </a:cubicBezTo>
                        <a:cubicBezTo>
                          <a:pt x="49" y="36"/>
                          <a:pt x="57" y="37"/>
                          <a:pt x="65" y="40"/>
                        </a:cubicBezTo>
                        <a:cubicBezTo>
                          <a:pt x="65" y="37"/>
                          <a:pt x="65" y="37"/>
                          <a:pt x="65" y="37"/>
                        </a:cubicBezTo>
                        <a:cubicBezTo>
                          <a:pt x="65" y="20"/>
                          <a:pt x="55" y="12"/>
                          <a:pt x="39" y="12"/>
                        </a:cubicBezTo>
                        <a:cubicBezTo>
                          <a:pt x="30" y="12"/>
                          <a:pt x="25" y="13"/>
                          <a:pt x="18" y="16"/>
                        </a:cubicBezTo>
                        <a:cubicBezTo>
                          <a:pt x="17" y="16"/>
                          <a:pt x="17" y="17"/>
                          <a:pt x="16" y="17"/>
                        </a:cubicBezTo>
                        <a:cubicBezTo>
                          <a:pt x="13" y="17"/>
                          <a:pt x="10" y="14"/>
                          <a:pt x="10" y="11"/>
                        </a:cubicBezTo>
                        <a:cubicBezTo>
                          <a:pt x="10" y="8"/>
                          <a:pt x="11" y="6"/>
                          <a:pt x="14" y="5"/>
                        </a:cubicBezTo>
                        <a:cubicBezTo>
                          <a:pt x="22" y="1"/>
                          <a:pt x="29" y="0"/>
                          <a:pt x="40" y="0"/>
                        </a:cubicBezTo>
                        <a:cubicBezTo>
                          <a:pt x="53" y="0"/>
                          <a:pt x="62" y="3"/>
                          <a:pt x="69" y="10"/>
                        </a:cubicBezTo>
                        <a:cubicBezTo>
                          <a:pt x="75" y="16"/>
                          <a:pt x="78" y="25"/>
                          <a:pt x="78" y="36"/>
                        </a:cubicBezTo>
                        <a:cubicBezTo>
                          <a:pt x="78" y="86"/>
                          <a:pt x="78" y="86"/>
                          <a:pt x="78" y="86"/>
                        </a:cubicBezTo>
                        <a:cubicBezTo>
                          <a:pt x="78" y="90"/>
                          <a:pt x="75" y="93"/>
                          <a:pt x="71" y="93"/>
                        </a:cubicBezTo>
                        <a:cubicBezTo>
                          <a:pt x="68" y="93"/>
                          <a:pt x="65" y="90"/>
                          <a:pt x="65" y="87"/>
                        </a:cubicBezTo>
                        <a:cubicBezTo>
                          <a:pt x="65" y="78"/>
                          <a:pt x="65" y="78"/>
                          <a:pt x="65" y="78"/>
                        </a:cubicBezTo>
                        <a:cubicBezTo>
                          <a:pt x="59" y="86"/>
                          <a:pt x="49" y="94"/>
                          <a:pt x="33" y="94"/>
                        </a:cubicBezTo>
                        <a:cubicBezTo>
                          <a:pt x="17" y="94"/>
                          <a:pt x="0" y="84"/>
                          <a:pt x="0" y="65"/>
                        </a:cubicBezTo>
                        <a:moveTo>
                          <a:pt x="65" y="58"/>
                        </a:moveTo>
                        <a:cubicBezTo>
                          <a:pt x="65" y="50"/>
                          <a:pt x="65" y="50"/>
                          <a:pt x="65" y="50"/>
                        </a:cubicBezTo>
                        <a:cubicBezTo>
                          <a:pt x="59" y="48"/>
                          <a:pt x="50" y="46"/>
                          <a:pt x="39" y="46"/>
                        </a:cubicBezTo>
                        <a:cubicBezTo>
                          <a:pt x="23" y="46"/>
                          <a:pt x="14" y="53"/>
                          <a:pt x="14" y="65"/>
                        </a:cubicBezTo>
                        <a:cubicBezTo>
                          <a:pt x="14" y="65"/>
                          <a:pt x="14" y="65"/>
                          <a:pt x="14" y="65"/>
                        </a:cubicBezTo>
                        <a:cubicBezTo>
                          <a:pt x="14" y="76"/>
                          <a:pt x="24" y="83"/>
                          <a:pt x="36" y="83"/>
                        </a:cubicBezTo>
                        <a:cubicBezTo>
                          <a:pt x="52" y="83"/>
                          <a:pt x="65" y="73"/>
                          <a:pt x="65" y="58"/>
                        </a:cubicBezTo>
                      </a:path>
                    </a:pathLst>
                  </a:custGeom>
                  <a:solidFill>
                    <a:srgbClr val="000000"/>
                  </a:solidFill>
                  <a:ln w="9525">
                    <a:noFill/>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Light" panose="020B0502040204020203" pitchFamily="34" charset="0"/>
                    </a:endParaRPr>
                  </a:p>
                </p:txBody>
              </p:sp>
              <p:sp>
                <p:nvSpPr>
                  <p:cNvPr id="69" name="Freeform 9">
                    <a:extLst>
                      <a:ext uri="{FF2B5EF4-FFF2-40B4-BE49-F238E27FC236}">
                        <a16:creationId xmlns:a16="http://schemas.microsoft.com/office/drawing/2014/main" id="{D11D7011-F1CC-44B9-8953-0D83F9C8675B}"/>
                      </a:ext>
                    </a:extLst>
                  </p:cNvPr>
                  <p:cNvSpPr>
                    <a:spLocks/>
                  </p:cNvSpPr>
                  <p:nvPr/>
                </p:nvSpPr>
                <p:spPr bwMode="auto">
                  <a:xfrm>
                    <a:off x="5705950" y="1972429"/>
                    <a:ext cx="327716" cy="143253"/>
                  </a:xfrm>
                  <a:custGeom>
                    <a:avLst/>
                    <a:gdLst>
                      <a:gd name="T0" fmla="*/ 25 w 232"/>
                      <a:gd name="T1" fmla="*/ 10 h 98"/>
                      <a:gd name="T2" fmla="*/ 9 w 232"/>
                      <a:gd name="T3" fmla="*/ 3 h 98"/>
                      <a:gd name="T4" fmla="*/ 3 w 232"/>
                      <a:gd name="T5" fmla="*/ 20 h 98"/>
                      <a:gd name="T6" fmla="*/ 31 w 232"/>
                      <a:gd name="T7" fmla="*/ 83 h 98"/>
                      <a:gd name="T8" fmla="*/ 48 w 232"/>
                      <a:gd name="T9" fmla="*/ 98 h 98"/>
                      <a:gd name="T10" fmla="*/ 66 w 232"/>
                      <a:gd name="T11" fmla="*/ 83 h 98"/>
                      <a:gd name="T12" fmla="*/ 91 w 232"/>
                      <a:gd name="T13" fmla="*/ 28 h 98"/>
                      <a:gd name="T14" fmla="*/ 94 w 232"/>
                      <a:gd name="T15" fmla="*/ 25 h 98"/>
                      <a:gd name="T16" fmla="*/ 98 w 232"/>
                      <a:gd name="T17" fmla="*/ 29 h 98"/>
                      <a:gd name="T18" fmla="*/ 98 w 232"/>
                      <a:gd name="T19" fmla="*/ 83 h 98"/>
                      <a:gd name="T20" fmla="*/ 111 w 232"/>
                      <a:gd name="T21" fmla="*/ 98 h 98"/>
                      <a:gd name="T22" fmla="*/ 125 w 232"/>
                      <a:gd name="T23" fmla="*/ 83 h 98"/>
                      <a:gd name="T24" fmla="*/ 125 w 232"/>
                      <a:gd name="T25" fmla="*/ 39 h 98"/>
                      <a:gd name="T26" fmla="*/ 139 w 232"/>
                      <a:gd name="T27" fmla="*/ 25 h 98"/>
                      <a:gd name="T28" fmla="*/ 152 w 232"/>
                      <a:gd name="T29" fmla="*/ 39 h 98"/>
                      <a:gd name="T30" fmla="*/ 152 w 232"/>
                      <a:gd name="T31" fmla="*/ 83 h 98"/>
                      <a:gd name="T32" fmla="*/ 165 w 232"/>
                      <a:gd name="T33" fmla="*/ 98 h 98"/>
                      <a:gd name="T34" fmla="*/ 178 w 232"/>
                      <a:gd name="T35" fmla="*/ 83 h 98"/>
                      <a:gd name="T36" fmla="*/ 178 w 232"/>
                      <a:gd name="T37" fmla="*/ 39 h 98"/>
                      <a:gd name="T38" fmla="*/ 192 w 232"/>
                      <a:gd name="T39" fmla="*/ 25 h 98"/>
                      <a:gd name="T40" fmla="*/ 205 w 232"/>
                      <a:gd name="T41" fmla="*/ 39 h 98"/>
                      <a:gd name="T42" fmla="*/ 205 w 232"/>
                      <a:gd name="T43" fmla="*/ 83 h 98"/>
                      <a:gd name="T44" fmla="*/ 218 w 232"/>
                      <a:gd name="T45" fmla="*/ 98 h 98"/>
                      <a:gd name="T46" fmla="*/ 232 w 232"/>
                      <a:gd name="T47" fmla="*/ 83 h 98"/>
                      <a:gd name="T48" fmla="*/ 232 w 232"/>
                      <a:gd name="T49" fmla="*/ 33 h 98"/>
                      <a:gd name="T50" fmla="*/ 200 w 232"/>
                      <a:gd name="T51" fmla="*/ 2 h 98"/>
                      <a:gd name="T52" fmla="*/ 172 w 232"/>
                      <a:gd name="T53" fmla="*/ 14 h 98"/>
                      <a:gd name="T54" fmla="*/ 145 w 232"/>
                      <a:gd name="T55" fmla="*/ 2 h 98"/>
                      <a:gd name="T56" fmla="*/ 119 w 232"/>
                      <a:gd name="T57" fmla="*/ 14 h 98"/>
                      <a:gd name="T58" fmla="*/ 95 w 232"/>
                      <a:gd name="T59" fmla="*/ 2 h 98"/>
                      <a:gd name="T60" fmla="*/ 66 w 232"/>
                      <a:gd name="T61" fmla="*/ 22 h 98"/>
                      <a:gd name="T62" fmla="*/ 48 w 232"/>
                      <a:gd name="T63" fmla="*/ 65 h 98"/>
                      <a:gd name="T64" fmla="*/ 25 w 232"/>
                      <a:gd name="T65" fmla="*/ 1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2" h="98">
                        <a:moveTo>
                          <a:pt x="25" y="10"/>
                        </a:moveTo>
                        <a:cubicBezTo>
                          <a:pt x="23" y="3"/>
                          <a:pt x="15" y="0"/>
                          <a:pt x="9" y="3"/>
                        </a:cubicBezTo>
                        <a:cubicBezTo>
                          <a:pt x="2" y="6"/>
                          <a:pt x="0" y="14"/>
                          <a:pt x="3" y="20"/>
                        </a:cubicBezTo>
                        <a:cubicBezTo>
                          <a:pt x="31" y="83"/>
                          <a:pt x="31" y="83"/>
                          <a:pt x="31" y="83"/>
                        </a:cubicBezTo>
                        <a:cubicBezTo>
                          <a:pt x="35" y="93"/>
                          <a:pt x="40" y="98"/>
                          <a:pt x="48" y="98"/>
                        </a:cubicBezTo>
                        <a:cubicBezTo>
                          <a:pt x="58" y="98"/>
                          <a:pt x="62" y="92"/>
                          <a:pt x="66" y="83"/>
                        </a:cubicBezTo>
                        <a:cubicBezTo>
                          <a:pt x="66" y="83"/>
                          <a:pt x="91" y="28"/>
                          <a:pt x="91" y="28"/>
                        </a:cubicBezTo>
                        <a:cubicBezTo>
                          <a:pt x="91" y="27"/>
                          <a:pt x="92" y="25"/>
                          <a:pt x="94" y="25"/>
                        </a:cubicBezTo>
                        <a:cubicBezTo>
                          <a:pt x="97" y="25"/>
                          <a:pt x="98" y="27"/>
                          <a:pt x="98" y="29"/>
                        </a:cubicBezTo>
                        <a:cubicBezTo>
                          <a:pt x="98" y="83"/>
                          <a:pt x="98" y="83"/>
                          <a:pt x="98" y="83"/>
                        </a:cubicBezTo>
                        <a:cubicBezTo>
                          <a:pt x="98" y="91"/>
                          <a:pt x="103" y="98"/>
                          <a:pt x="111" y="98"/>
                        </a:cubicBezTo>
                        <a:cubicBezTo>
                          <a:pt x="120" y="98"/>
                          <a:pt x="125" y="91"/>
                          <a:pt x="125" y="83"/>
                        </a:cubicBezTo>
                        <a:cubicBezTo>
                          <a:pt x="125" y="39"/>
                          <a:pt x="125" y="39"/>
                          <a:pt x="125" y="39"/>
                        </a:cubicBezTo>
                        <a:cubicBezTo>
                          <a:pt x="125" y="31"/>
                          <a:pt x="130" y="25"/>
                          <a:pt x="139" y="25"/>
                        </a:cubicBezTo>
                        <a:cubicBezTo>
                          <a:pt x="147" y="25"/>
                          <a:pt x="152" y="31"/>
                          <a:pt x="152" y="39"/>
                        </a:cubicBezTo>
                        <a:cubicBezTo>
                          <a:pt x="152" y="83"/>
                          <a:pt x="152" y="83"/>
                          <a:pt x="152" y="83"/>
                        </a:cubicBezTo>
                        <a:cubicBezTo>
                          <a:pt x="152" y="91"/>
                          <a:pt x="156" y="98"/>
                          <a:pt x="165" y="98"/>
                        </a:cubicBezTo>
                        <a:cubicBezTo>
                          <a:pt x="173" y="98"/>
                          <a:pt x="178" y="91"/>
                          <a:pt x="178" y="83"/>
                        </a:cubicBezTo>
                        <a:cubicBezTo>
                          <a:pt x="178" y="39"/>
                          <a:pt x="178" y="39"/>
                          <a:pt x="178" y="39"/>
                        </a:cubicBezTo>
                        <a:cubicBezTo>
                          <a:pt x="178" y="31"/>
                          <a:pt x="184" y="25"/>
                          <a:pt x="192" y="25"/>
                        </a:cubicBezTo>
                        <a:cubicBezTo>
                          <a:pt x="200" y="25"/>
                          <a:pt x="205" y="31"/>
                          <a:pt x="205" y="39"/>
                        </a:cubicBezTo>
                        <a:cubicBezTo>
                          <a:pt x="205" y="83"/>
                          <a:pt x="205" y="83"/>
                          <a:pt x="205" y="83"/>
                        </a:cubicBezTo>
                        <a:cubicBezTo>
                          <a:pt x="205" y="91"/>
                          <a:pt x="210" y="98"/>
                          <a:pt x="218" y="98"/>
                        </a:cubicBezTo>
                        <a:cubicBezTo>
                          <a:pt x="227" y="98"/>
                          <a:pt x="232" y="91"/>
                          <a:pt x="232" y="83"/>
                        </a:cubicBezTo>
                        <a:cubicBezTo>
                          <a:pt x="232" y="33"/>
                          <a:pt x="232" y="33"/>
                          <a:pt x="232" y="33"/>
                        </a:cubicBezTo>
                        <a:cubicBezTo>
                          <a:pt x="232" y="15"/>
                          <a:pt x="217" y="2"/>
                          <a:pt x="200" y="2"/>
                        </a:cubicBezTo>
                        <a:cubicBezTo>
                          <a:pt x="183" y="2"/>
                          <a:pt x="172" y="14"/>
                          <a:pt x="172" y="14"/>
                        </a:cubicBezTo>
                        <a:cubicBezTo>
                          <a:pt x="166" y="7"/>
                          <a:pt x="158" y="2"/>
                          <a:pt x="145" y="2"/>
                        </a:cubicBezTo>
                        <a:cubicBezTo>
                          <a:pt x="131" y="2"/>
                          <a:pt x="119" y="14"/>
                          <a:pt x="119" y="14"/>
                        </a:cubicBezTo>
                        <a:cubicBezTo>
                          <a:pt x="113" y="7"/>
                          <a:pt x="103" y="2"/>
                          <a:pt x="95" y="2"/>
                        </a:cubicBezTo>
                        <a:cubicBezTo>
                          <a:pt x="82" y="2"/>
                          <a:pt x="72" y="8"/>
                          <a:pt x="66" y="22"/>
                        </a:cubicBezTo>
                        <a:cubicBezTo>
                          <a:pt x="48" y="65"/>
                          <a:pt x="48" y="65"/>
                          <a:pt x="48" y="65"/>
                        </a:cubicBezTo>
                        <a:cubicBezTo>
                          <a:pt x="25" y="10"/>
                          <a:pt x="25" y="10"/>
                          <a:pt x="25" y="10"/>
                        </a:cubicBezTo>
                      </a:path>
                    </a:pathLst>
                  </a:custGeom>
                  <a:solidFill>
                    <a:srgbClr val="000000"/>
                  </a:solidFill>
                  <a:ln w="9525">
                    <a:noFill/>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Light" panose="020B0502040204020203" pitchFamily="34" charset="0"/>
                    </a:endParaRPr>
                  </a:p>
                </p:txBody>
              </p:sp>
              <p:sp>
                <p:nvSpPr>
                  <p:cNvPr id="70" name="Freeform 10">
                    <a:extLst>
                      <a:ext uri="{FF2B5EF4-FFF2-40B4-BE49-F238E27FC236}">
                        <a16:creationId xmlns:a16="http://schemas.microsoft.com/office/drawing/2014/main" id="{7477ED00-CA15-4C74-8E67-F9A480D31C94}"/>
                      </a:ext>
                    </a:extLst>
                  </p:cNvPr>
                  <p:cNvSpPr>
                    <a:spLocks noEditPoints="1"/>
                  </p:cNvSpPr>
                  <p:nvPr/>
                </p:nvSpPr>
                <p:spPr bwMode="auto">
                  <a:xfrm>
                    <a:off x="6543882" y="1978316"/>
                    <a:ext cx="30744" cy="32052"/>
                  </a:xfrm>
                  <a:custGeom>
                    <a:avLst/>
                    <a:gdLst>
                      <a:gd name="T0" fmla="*/ 0 w 22"/>
                      <a:gd name="T1" fmla="*/ 11 h 22"/>
                      <a:gd name="T2" fmla="*/ 0 w 22"/>
                      <a:gd name="T3" fmla="*/ 11 h 22"/>
                      <a:gd name="T4" fmla="*/ 11 w 22"/>
                      <a:gd name="T5" fmla="*/ 0 h 22"/>
                      <a:gd name="T6" fmla="*/ 22 w 22"/>
                      <a:gd name="T7" fmla="*/ 11 h 22"/>
                      <a:gd name="T8" fmla="*/ 22 w 22"/>
                      <a:gd name="T9" fmla="*/ 11 h 22"/>
                      <a:gd name="T10" fmla="*/ 11 w 22"/>
                      <a:gd name="T11" fmla="*/ 22 h 22"/>
                      <a:gd name="T12" fmla="*/ 0 w 22"/>
                      <a:gd name="T13" fmla="*/ 11 h 22"/>
                      <a:gd name="T14" fmla="*/ 20 w 22"/>
                      <a:gd name="T15" fmla="*/ 11 h 22"/>
                      <a:gd name="T16" fmla="*/ 20 w 22"/>
                      <a:gd name="T17" fmla="*/ 11 h 22"/>
                      <a:gd name="T18" fmla="*/ 11 w 22"/>
                      <a:gd name="T19" fmla="*/ 2 h 22"/>
                      <a:gd name="T20" fmla="*/ 2 w 22"/>
                      <a:gd name="T21" fmla="*/ 11 h 22"/>
                      <a:gd name="T22" fmla="*/ 2 w 22"/>
                      <a:gd name="T23" fmla="*/ 11 h 22"/>
                      <a:gd name="T24" fmla="*/ 11 w 22"/>
                      <a:gd name="T25" fmla="*/ 20 h 22"/>
                      <a:gd name="T26" fmla="*/ 20 w 22"/>
                      <a:gd name="T2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2">
                        <a:moveTo>
                          <a:pt x="0" y="11"/>
                        </a:moveTo>
                        <a:cubicBezTo>
                          <a:pt x="0" y="11"/>
                          <a:pt x="0" y="11"/>
                          <a:pt x="0" y="11"/>
                        </a:cubicBezTo>
                        <a:cubicBezTo>
                          <a:pt x="0" y="5"/>
                          <a:pt x="5" y="0"/>
                          <a:pt x="11" y="0"/>
                        </a:cubicBezTo>
                        <a:cubicBezTo>
                          <a:pt x="17" y="0"/>
                          <a:pt x="22" y="5"/>
                          <a:pt x="22" y="11"/>
                        </a:cubicBezTo>
                        <a:cubicBezTo>
                          <a:pt x="22" y="11"/>
                          <a:pt x="22" y="11"/>
                          <a:pt x="22" y="11"/>
                        </a:cubicBezTo>
                        <a:cubicBezTo>
                          <a:pt x="22" y="17"/>
                          <a:pt x="17" y="22"/>
                          <a:pt x="11" y="22"/>
                        </a:cubicBezTo>
                        <a:cubicBezTo>
                          <a:pt x="5" y="22"/>
                          <a:pt x="0" y="17"/>
                          <a:pt x="0" y="11"/>
                        </a:cubicBezTo>
                        <a:moveTo>
                          <a:pt x="20" y="11"/>
                        </a:moveTo>
                        <a:cubicBezTo>
                          <a:pt x="20" y="11"/>
                          <a:pt x="20" y="11"/>
                          <a:pt x="20" y="11"/>
                        </a:cubicBezTo>
                        <a:cubicBezTo>
                          <a:pt x="20" y="6"/>
                          <a:pt x="16" y="2"/>
                          <a:pt x="11" y="2"/>
                        </a:cubicBezTo>
                        <a:cubicBezTo>
                          <a:pt x="6" y="2"/>
                          <a:pt x="2" y="6"/>
                          <a:pt x="2" y="11"/>
                        </a:cubicBezTo>
                        <a:cubicBezTo>
                          <a:pt x="2" y="11"/>
                          <a:pt x="2" y="11"/>
                          <a:pt x="2" y="11"/>
                        </a:cubicBezTo>
                        <a:cubicBezTo>
                          <a:pt x="2" y="16"/>
                          <a:pt x="6" y="20"/>
                          <a:pt x="11" y="20"/>
                        </a:cubicBezTo>
                        <a:cubicBezTo>
                          <a:pt x="16" y="20"/>
                          <a:pt x="20" y="16"/>
                          <a:pt x="20" y="11"/>
                        </a:cubicBezTo>
                      </a:path>
                    </a:pathLst>
                  </a:custGeom>
                  <a:solidFill>
                    <a:srgbClr val="000000"/>
                  </a:solidFill>
                  <a:ln w="9525">
                    <a:noFill/>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Light" panose="020B0502040204020203" pitchFamily="34" charset="0"/>
                    </a:endParaRPr>
                  </a:p>
                </p:txBody>
              </p:sp>
              <p:sp>
                <p:nvSpPr>
                  <p:cNvPr id="71" name="Freeform 11">
                    <a:extLst>
                      <a:ext uri="{FF2B5EF4-FFF2-40B4-BE49-F238E27FC236}">
                        <a16:creationId xmlns:a16="http://schemas.microsoft.com/office/drawing/2014/main" id="{C0B62807-D525-42CD-8A0E-B47D669D9FB5}"/>
                      </a:ext>
                    </a:extLst>
                  </p:cNvPr>
                  <p:cNvSpPr>
                    <a:spLocks noEditPoints="1"/>
                  </p:cNvSpPr>
                  <p:nvPr/>
                </p:nvSpPr>
                <p:spPr bwMode="auto">
                  <a:xfrm>
                    <a:off x="6553698" y="1985512"/>
                    <a:ext cx="12429" cy="15699"/>
                  </a:xfrm>
                  <a:custGeom>
                    <a:avLst/>
                    <a:gdLst>
                      <a:gd name="T0" fmla="*/ 0 w 9"/>
                      <a:gd name="T1" fmla="*/ 2 h 11"/>
                      <a:gd name="T2" fmla="*/ 1 w 9"/>
                      <a:gd name="T3" fmla="*/ 0 h 11"/>
                      <a:gd name="T4" fmla="*/ 5 w 9"/>
                      <a:gd name="T5" fmla="*/ 0 h 11"/>
                      <a:gd name="T6" fmla="*/ 8 w 9"/>
                      <a:gd name="T7" fmla="*/ 2 h 11"/>
                      <a:gd name="T8" fmla="*/ 9 w 9"/>
                      <a:gd name="T9" fmla="*/ 4 h 11"/>
                      <a:gd name="T10" fmla="*/ 9 w 9"/>
                      <a:gd name="T11" fmla="*/ 4 h 11"/>
                      <a:gd name="T12" fmla="*/ 7 w 9"/>
                      <a:gd name="T13" fmla="*/ 7 h 11"/>
                      <a:gd name="T14" fmla="*/ 8 w 9"/>
                      <a:gd name="T15" fmla="*/ 9 h 11"/>
                      <a:gd name="T16" fmla="*/ 9 w 9"/>
                      <a:gd name="T17" fmla="*/ 10 h 11"/>
                      <a:gd name="T18" fmla="*/ 7 w 9"/>
                      <a:gd name="T19" fmla="*/ 11 h 11"/>
                      <a:gd name="T20" fmla="*/ 6 w 9"/>
                      <a:gd name="T21" fmla="*/ 11 h 11"/>
                      <a:gd name="T22" fmla="*/ 4 w 9"/>
                      <a:gd name="T23" fmla="*/ 8 h 11"/>
                      <a:gd name="T24" fmla="*/ 2 w 9"/>
                      <a:gd name="T25" fmla="*/ 8 h 11"/>
                      <a:gd name="T26" fmla="*/ 2 w 9"/>
                      <a:gd name="T27" fmla="*/ 10 h 11"/>
                      <a:gd name="T28" fmla="*/ 1 w 9"/>
                      <a:gd name="T29" fmla="*/ 11 h 11"/>
                      <a:gd name="T30" fmla="*/ 0 w 9"/>
                      <a:gd name="T31" fmla="*/ 10 h 11"/>
                      <a:gd name="T32" fmla="*/ 0 w 9"/>
                      <a:gd name="T33" fmla="*/ 2 h 11"/>
                      <a:gd name="T34" fmla="*/ 5 w 9"/>
                      <a:gd name="T35" fmla="*/ 6 h 11"/>
                      <a:gd name="T36" fmla="*/ 6 w 9"/>
                      <a:gd name="T37" fmla="*/ 4 h 11"/>
                      <a:gd name="T38" fmla="*/ 6 w 9"/>
                      <a:gd name="T39" fmla="*/ 4 h 11"/>
                      <a:gd name="T40" fmla="*/ 4 w 9"/>
                      <a:gd name="T41" fmla="*/ 3 h 11"/>
                      <a:gd name="T42" fmla="*/ 2 w 9"/>
                      <a:gd name="T43" fmla="*/ 3 h 11"/>
                      <a:gd name="T44" fmla="*/ 2 w 9"/>
                      <a:gd name="T45" fmla="*/ 6 h 11"/>
                      <a:gd name="T46" fmla="*/ 5 w 9"/>
                      <a:gd name="T4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 h="11">
                        <a:moveTo>
                          <a:pt x="0" y="2"/>
                        </a:moveTo>
                        <a:cubicBezTo>
                          <a:pt x="0" y="1"/>
                          <a:pt x="0" y="0"/>
                          <a:pt x="1" y="0"/>
                        </a:cubicBezTo>
                        <a:cubicBezTo>
                          <a:pt x="5" y="0"/>
                          <a:pt x="5" y="0"/>
                          <a:pt x="5" y="0"/>
                        </a:cubicBezTo>
                        <a:cubicBezTo>
                          <a:pt x="6" y="0"/>
                          <a:pt x="7" y="1"/>
                          <a:pt x="8" y="2"/>
                        </a:cubicBezTo>
                        <a:cubicBezTo>
                          <a:pt x="8" y="2"/>
                          <a:pt x="9" y="3"/>
                          <a:pt x="9" y="4"/>
                        </a:cubicBezTo>
                        <a:cubicBezTo>
                          <a:pt x="9" y="4"/>
                          <a:pt x="9" y="4"/>
                          <a:pt x="9" y="4"/>
                        </a:cubicBezTo>
                        <a:cubicBezTo>
                          <a:pt x="9" y="6"/>
                          <a:pt x="8" y="7"/>
                          <a:pt x="7" y="7"/>
                        </a:cubicBezTo>
                        <a:cubicBezTo>
                          <a:pt x="8" y="9"/>
                          <a:pt x="8" y="9"/>
                          <a:pt x="8" y="9"/>
                        </a:cubicBezTo>
                        <a:cubicBezTo>
                          <a:pt x="8" y="10"/>
                          <a:pt x="9" y="10"/>
                          <a:pt x="9" y="10"/>
                        </a:cubicBezTo>
                        <a:cubicBezTo>
                          <a:pt x="9" y="11"/>
                          <a:pt x="8" y="11"/>
                          <a:pt x="7" y="11"/>
                        </a:cubicBezTo>
                        <a:cubicBezTo>
                          <a:pt x="7" y="11"/>
                          <a:pt x="7" y="11"/>
                          <a:pt x="6" y="11"/>
                        </a:cubicBezTo>
                        <a:cubicBezTo>
                          <a:pt x="4" y="8"/>
                          <a:pt x="4" y="8"/>
                          <a:pt x="4" y="8"/>
                        </a:cubicBezTo>
                        <a:cubicBezTo>
                          <a:pt x="2" y="8"/>
                          <a:pt x="2" y="8"/>
                          <a:pt x="2" y="8"/>
                        </a:cubicBezTo>
                        <a:cubicBezTo>
                          <a:pt x="2" y="10"/>
                          <a:pt x="2" y="10"/>
                          <a:pt x="2" y="10"/>
                        </a:cubicBezTo>
                        <a:cubicBezTo>
                          <a:pt x="2" y="11"/>
                          <a:pt x="2" y="11"/>
                          <a:pt x="1" y="11"/>
                        </a:cubicBezTo>
                        <a:cubicBezTo>
                          <a:pt x="0" y="11"/>
                          <a:pt x="0" y="11"/>
                          <a:pt x="0" y="10"/>
                        </a:cubicBezTo>
                        <a:lnTo>
                          <a:pt x="0" y="2"/>
                        </a:lnTo>
                        <a:close/>
                        <a:moveTo>
                          <a:pt x="5" y="6"/>
                        </a:moveTo>
                        <a:cubicBezTo>
                          <a:pt x="6" y="6"/>
                          <a:pt x="6" y="5"/>
                          <a:pt x="6" y="4"/>
                        </a:cubicBezTo>
                        <a:cubicBezTo>
                          <a:pt x="6" y="4"/>
                          <a:pt x="6" y="4"/>
                          <a:pt x="6" y="4"/>
                        </a:cubicBezTo>
                        <a:cubicBezTo>
                          <a:pt x="6" y="3"/>
                          <a:pt x="6" y="3"/>
                          <a:pt x="4" y="3"/>
                        </a:cubicBezTo>
                        <a:cubicBezTo>
                          <a:pt x="2" y="3"/>
                          <a:pt x="2" y="3"/>
                          <a:pt x="2" y="3"/>
                        </a:cubicBezTo>
                        <a:cubicBezTo>
                          <a:pt x="2" y="6"/>
                          <a:pt x="2" y="6"/>
                          <a:pt x="2" y="6"/>
                        </a:cubicBezTo>
                        <a:lnTo>
                          <a:pt x="5" y="6"/>
                        </a:lnTo>
                        <a:close/>
                      </a:path>
                    </a:pathLst>
                  </a:custGeom>
                  <a:solidFill>
                    <a:srgbClr val="000000"/>
                  </a:solidFill>
                  <a:ln w="9525">
                    <a:noFill/>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Light" panose="020B0502040204020203" pitchFamily="34" charset="0"/>
                    </a:endParaRPr>
                  </a:p>
                </p:txBody>
              </p:sp>
              <p:sp>
                <p:nvSpPr>
                  <p:cNvPr id="72" name="Freeform 12">
                    <a:extLst>
                      <a:ext uri="{FF2B5EF4-FFF2-40B4-BE49-F238E27FC236}">
                        <a16:creationId xmlns:a16="http://schemas.microsoft.com/office/drawing/2014/main" id="{A6CD8430-BC0D-46F1-A2E8-22C33EB2C133}"/>
                      </a:ext>
                    </a:extLst>
                  </p:cNvPr>
                  <p:cNvSpPr>
                    <a:spLocks/>
                  </p:cNvSpPr>
                  <p:nvPr/>
                </p:nvSpPr>
                <p:spPr bwMode="auto">
                  <a:xfrm>
                    <a:off x="5707262" y="2206313"/>
                    <a:ext cx="834661" cy="0"/>
                  </a:xfrm>
                  <a:custGeom>
                    <a:avLst/>
                    <a:gdLst>
                      <a:gd name="T0" fmla="*/ 1276 w 1276"/>
                      <a:gd name="T1" fmla="*/ 0 w 1276"/>
                      <a:gd name="T2" fmla="*/ 1276 w 1276"/>
                    </a:gdLst>
                    <a:ahLst/>
                    <a:cxnLst>
                      <a:cxn ang="0">
                        <a:pos x="T0" y="0"/>
                      </a:cxn>
                      <a:cxn ang="0">
                        <a:pos x="T1" y="0"/>
                      </a:cxn>
                      <a:cxn ang="0">
                        <a:pos x="T2" y="0"/>
                      </a:cxn>
                    </a:cxnLst>
                    <a:rect l="0" t="0" r="r" b="b"/>
                    <a:pathLst>
                      <a:path w="1276">
                        <a:moveTo>
                          <a:pt x="1276" y="0"/>
                        </a:moveTo>
                        <a:lnTo>
                          <a:pt x="0" y="0"/>
                        </a:lnTo>
                        <a:lnTo>
                          <a:pt x="1276" y="0"/>
                        </a:lnTo>
                        <a:close/>
                      </a:path>
                    </a:pathLst>
                  </a:custGeom>
                  <a:solidFill>
                    <a:schemeClr val="tx1"/>
                  </a:solidFill>
                  <a:ln w="9525">
                    <a:solidFill>
                      <a:schemeClr val="tx1"/>
                    </a:solidFill>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Light" panose="020B0502040204020203" pitchFamily="34" charset="0"/>
                    </a:endParaRPr>
                  </a:p>
                </p:txBody>
              </p:sp>
              <p:sp>
                <p:nvSpPr>
                  <p:cNvPr id="90" name="Line 13">
                    <a:extLst>
                      <a:ext uri="{FF2B5EF4-FFF2-40B4-BE49-F238E27FC236}">
                        <a16:creationId xmlns:a16="http://schemas.microsoft.com/office/drawing/2014/main" id="{05CD8CE6-3D71-4DD4-B36C-A8EBC7F82455}"/>
                      </a:ext>
                    </a:extLst>
                  </p:cNvPr>
                  <p:cNvSpPr>
                    <a:spLocks noChangeShapeType="1"/>
                  </p:cNvSpPr>
                  <p:nvPr/>
                </p:nvSpPr>
                <p:spPr bwMode="auto">
                  <a:xfrm flipH="1">
                    <a:off x="5707261" y="2206308"/>
                    <a:ext cx="834661" cy="0"/>
                  </a:xfrm>
                  <a:prstGeom prst="line">
                    <a:avLst/>
                  </a:prstGeom>
                  <a:solidFill>
                    <a:srgbClr val="000000"/>
                  </a:solidFill>
                  <a:ln w="20638" cap="flat">
                    <a:no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Light" panose="020B0502040204020203" pitchFamily="34" charset="0"/>
                    </a:endParaRPr>
                  </a:p>
                </p:txBody>
              </p:sp>
              <p:grpSp>
                <p:nvGrpSpPr>
                  <p:cNvPr id="27" name="Group 26">
                    <a:extLst>
                      <a:ext uri="{FF2B5EF4-FFF2-40B4-BE49-F238E27FC236}">
                        <a16:creationId xmlns:a16="http://schemas.microsoft.com/office/drawing/2014/main" id="{E4EC5443-A847-4D77-959E-33D33E8B1A2B}"/>
                      </a:ext>
                    </a:extLst>
                  </p:cNvPr>
                  <p:cNvGrpSpPr/>
                  <p:nvPr/>
                </p:nvGrpSpPr>
                <p:grpSpPr>
                  <a:xfrm>
                    <a:off x="5718384" y="2318091"/>
                    <a:ext cx="813729" cy="100735"/>
                    <a:chOff x="5718384" y="2392377"/>
                    <a:chExt cx="813729" cy="100735"/>
                  </a:xfrm>
                </p:grpSpPr>
                <p:sp>
                  <p:nvSpPr>
                    <p:cNvPr id="91" name="Freeform 14">
                      <a:extLst>
                        <a:ext uri="{FF2B5EF4-FFF2-40B4-BE49-F238E27FC236}">
                          <a16:creationId xmlns:a16="http://schemas.microsoft.com/office/drawing/2014/main" id="{B0B34314-B3E4-4BEC-920E-E75B6859950D}"/>
                        </a:ext>
                      </a:extLst>
                    </p:cNvPr>
                    <p:cNvSpPr>
                      <a:spLocks/>
                    </p:cNvSpPr>
                    <p:nvPr/>
                  </p:nvSpPr>
                  <p:spPr bwMode="auto">
                    <a:xfrm>
                      <a:off x="5718384" y="2398264"/>
                      <a:ext cx="64758" cy="93540"/>
                    </a:xfrm>
                    <a:custGeom>
                      <a:avLst/>
                      <a:gdLst>
                        <a:gd name="T0" fmla="*/ 0 w 99"/>
                        <a:gd name="T1" fmla="*/ 0 h 143"/>
                        <a:gd name="T2" fmla="*/ 24 w 99"/>
                        <a:gd name="T3" fmla="*/ 0 h 143"/>
                        <a:gd name="T4" fmla="*/ 24 w 99"/>
                        <a:gd name="T5" fmla="*/ 60 h 143"/>
                        <a:gd name="T6" fmla="*/ 78 w 99"/>
                        <a:gd name="T7" fmla="*/ 60 h 143"/>
                        <a:gd name="T8" fmla="*/ 78 w 99"/>
                        <a:gd name="T9" fmla="*/ 0 h 143"/>
                        <a:gd name="T10" fmla="*/ 99 w 99"/>
                        <a:gd name="T11" fmla="*/ 0 h 143"/>
                        <a:gd name="T12" fmla="*/ 99 w 99"/>
                        <a:gd name="T13" fmla="*/ 143 h 143"/>
                        <a:gd name="T14" fmla="*/ 78 w 99"/>
                        <a:gd name="T15" fmla="*/ 143 h 143"/>
                        <a:gd name="T16" fmla="*/ 78 w 99"/>
                        <a:gd name="T17" fmla="*/ 83 h 143"/>
                        <a:gd name="T18" fmla="*/ 24 w 99"/>
                        <a:gd name="T19" fmla="*/ 83 h 143"/>
                        <a:gd name="T20" fmla="*/ 24 w 99"/>
                        <a:gd name="T21" fmla="*/ 143 h 143"/>
                        <a:gd name="T22" fmla="*/ 0 w 99"/>
                        <a:gd name="T23" fmla="*/ 143 h 143"/>
                        <a:gd name="T24" fmla="*/ 0 w 99"/>
                        <a:gd name="T2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43">
                          <a:moveTo>
                            <a:pt x="0" y="0"/>
                          </a:moveTo>
                          <a:lnTo>
                            <a:pt x="24" y="0"/>
                          </a:lnTo>
                          <a:lnTo>
                            <a:pt x="24" y="60"/>
                          </a:lnTo>
                          <a:lnTo>
                            <a:pt x="78" y="60"/>
                          </a:lnTo>
                          <a:lnTo>
                            <a:pt x="78" y="0"/>
                          </a:lnTo>
                          <a:lnTo>
                            <a:pt x="99" y="0"/>
                          </a:lnTo>
                          <a:lnTo>
                            <a:pt x="99" y="143"/>
                          </a:lnTo>
                          <a:lnTo>
                            <a:pt x="78" y="143"/>
                          </a:lnTo>
                          <a:lnTo>
                            <a:pt x="78" y="83"/>
                          </a:lnTo>
                          <a:lnTo>
                            <a:pt x="24" y="83"/>
                          </a:lnTo>
                          <a:lnTo>
                            <a:pt x="24" y="143"/>
                          </a:lnTo>
                          <a:lnTo>
                            <a:pt x="0" y="143"/>
                          </a:lnTo>
                          <a:lnTo>
                            <a:pt x="0" y="0"/>
                          </a:lnTo>
                          <a:close/>
                        </a:path>
                      </a:pathLst>
                    </a:custGeom>
                    <a:solidFill>
                      <a:srgbClr val="000000"/>
                    </a:solidFill>
                    <a:ln w="9525">
                      <a:noFill/>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Light" panose="020B0502040204020203" pitchFamily="34" charset="0"/>
                      </a:endParaRPr>
                    </a:p>
                  </p:txBody>
                </p:sp>
                <p:sp>
                  <p:nvSpPr>
                    <p:cNvPr id="97" name="Freeform 15">
                      <a:extLst>
                        <a:ext uri="{FF2B5EF4-FFF2-40B4-BE49-F238E27FC236}">
                          <a16:creationId xmlns:a16="http://schemas.microsoft.com/office/drawing/2014/main" id="{2DB0D570-4622-4C36-9603-C8611A0CB421}"/>
                        </a:ext>
                      </a:extLst>
                    </p:cNvPr>
                    <p:cNvSpPr>
                      <a:spLocks noEditPoints="1"/>
                    </p:cNvSpPr>
                    <p:nvPr/>
                  </p:nvSpPr>
                  <p:spPr bwMode="auto">
                    <a:xfrm>
                      <a:off x="5798840" y="2419850"/>
                      <a:ext cx="62142" cy="73262"/>
                    </a:xfrm>
                    <a:custGeom>
                      <a:avLst/>
                      <a:gdLst>
                        <a:gd name="T0" fmla="*/ 0 w 44"/>
                        <a:gd name="T1" fmla="*/ 25 h 50"/>
                        <a:gd name="T2" fmla="*/ 0 w 44"/>
                        <a:gd name="T3" fmla="*/ 24 h 50"/>
                        <a:gd name="T4" fmla="*/ 22 w 44"/>
                        <a:gd name="T5" fmla="*/ 0 h 50"/>
                        <a:gd name="T6" fmla="*/ 44 w 44"/>
                        <a:gd name="T7" fmla="*/ 24 h 50"/>
                        <a:gd name="T8" fmla="*/ 44 w 44"/>
                        <a:gd name="T9" fmla="*/ 25 h 50"/>
                        <a:gd name="T10" fmla="*/ 22 w 44"/>
                        <a:gd name="T11" fmla="*/ 50 h 50"/>
                        <a:gd name="T12" fmla="*/ 0 w 44"/>
                        <a:gd name="T13" fmla="*/ 25 h 50"/>
                        <a:gd name="T14" fmla="*/ 34 w 44"/>
                        <a:gd name="T15" fmla="*/ 25 h 50"/>
                        <a:gd name="T16" fmla="*/ 34 w 44"/>
                        <a:gd name="T17" fmla="*/ 25 h 50"/>
                        <a:gd name="T18" fmla="*/ 22 w 44"/>
                        <a:gd name="T19" fmla="*/ 9 h 50"/>
                        <a:gd name="T20" fmla="*/ 10 w 44"/>
                        <a:gd name="T21" fmla="*/ 24 h 50"/>
                        <a:gd name="T22" fmla="*/ 10 w 44"/>
                        <a:gd name="T23" fmla="*/ 25 h 50"/>
                        <a:gd name="T24" fmla="*/ 22 w 44"/>
                        <a:gd name="T25" fmla="*/ 41 h 50"/>
                        <a:gd name="T26" fmla="*/ 34 w 44"/>
                        <a:gd name="T2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50">
                          <a:moveTo>
                            <a:pt x="0" y="25"/>
                          </a:moveTo>
                          <a:cubicBezTo>
                            <a:pt x="0" y="24"/>
                            <a:pt x="0" y="24"/>
                            <a:pt x="0" y="24"/>
                          </a:cubicBezTo>
                          <a:cubicBezTo>
                            <a:pt x="0" y="10"/>
                            <a:pt x="9" y="0"/>
                            <a:pt x="22" y="0"/>
                          </a:cubicBezTo>
                          <a:cubicBezTo>
                            <a:pt x="35" y="0"/>
                            <a:pt x="44" y="10"/>
                            <a:pt x="44" y="24"/>
                          </a:cubicBezTo>
                          <a:cubicBezTo>
                            <a:pt x="44" y="25"/>
                            <a:pt x="44" y="25"/>
                            <a:pt x="44" y="25"/>
                          </a:cubicBezTo>
                          <a:cubicBezTo>
                            <a:pt x="44" y="39"/>
                            <a:pt x="35" y="50"/>
                            <a:pt x="22" y="50"/>
                          </a:cubicBezTo>
                          <a:cubicBezTo>
                            <a:pt x="9" y="50"/>
                            <a:pt x="0" y="40"/>
                            <a:pt x="0" y="25"/>
                          </a:cubicBezTo>
                          <a:close/>
                          <a:moveTo>
                            <a:pt x="34" y="25"/>
                          </a:moveTo>
                          <a:cubicBezTo>
                            <a:pt x="34" y="25"/>
                            <a:pt x="34" y="25"/>
                            <a:pt x="34" y="25"/>
                          </a:cubicBezTo>
                          <a:cubicBezTo>
                            <a:pt x="34" y="16"/>
                            <a:pt x="29" y="9"/>
                            <a:pt x="22" y="9"/>
                          </a:cubicBezTo>
                          <a:cubicBezTo>
                            <a:pt x="15" y="9"/>
                            <a:pt x="10" y="15"/>
                            <a:pt x="10" y="24"/>
                          </a:cubicBezTo>
                          <a:cubicBezTo>
                            <a:pt x="10" y="25"/>
                            <a:pt x="10" y="25"/>
                            <a:pt x="10" y="25"/>
                          </a:cubicBezTo>
                          <a:cubicBezTo>
                            <a:pt x="10" y="34"/>
                            <a:pt x="15" y="41"/>
                            <a:pt x="22" y="41"/>
                          </a:cubicBezTo>
                          <a:cubicBezTo>
                            <a:pt x="29" y="41"/>
                            <a:pt x="34" y="34"/>
                            <a:pt x="34" y="25"/>
                          </a:cubicBezTo>
                          <a:close/>
                        </a:path>
                      </a:pathLst>
                    </a:custGeom>
                    <a:solidFill>
                      <a:srgbClr val="000000"/>
                    </a:solidFill>
                    <a:ln w="9525">
                      <a:noFill/>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Light" panose="020B0502040204020203" pitchFamily="34" charset="0"/>
                      </a:endParaRPr>
                    </a:p>
                  </p:txBody>
                </p:sp>
                <p:sp>
                  <p:nvSpPr>
                    <p:cNvPr id="98" name="Freeform 16">
                      <a:extLst>
                        <a:ext uri="{FF2B5EF4-FFF2-40B4-BE49-F238E27FC236}">
                          <a16:creationId xmlns:a16="http://schemas.microsoft.com/office/drawing/2014/main" id="{78DB39EA-F4EB-4FAF-8DC5-A500C296AA8C}"/>
                        </a:ext>
                      </a:extLst>
                    </p:cNvPr>
                    <p:cNvSpPr>
                      <a:spLocks/>
                    </p:cNvSpPr>
                    <p:nvPr/>
                  </p:nvSpPr>
                  <p:spPr bwMode="auto">
                    <a:xfrm>
                      <a:off x="5875373" y="2418542"/>
                      <a:ext cx="35323" cy="73262"/>
                    </a:xfrm>
                    <a:custGeom>
                      <a:avLst/>
                      <a:gdLst>
                        <a:gd name="T0" fmla="*/ 0 w 25"/>
                        <a:gd name="T1" fmla="*/ 2 h 50"/>
                        <a:gd name="T2" fmla="*/ 10 w 25"/>
                        <a:gd name="T3" fmla="*/ 2 h 50"/>
                        <a:gd name="T4" fmla="*/ 10 w 25"/>
                        <a:gd name="T5" fmla="*/ 11 h 50"/>
                        <a:gd name="T6" fmla="*/ 25 w 25"/>
                        <a:gd name="T7" fmla="*/ 1 h 50"/>
                        <a:gd name="T8" fmla="*/ 25 w 25"/>
                        <a:gd name="T9" fmla="*/ 12 h 50"/>
                        <a:gd name="T10" fmla="*/ 24 w 25"/>
                        <a:gd name="T11" fmla="*/ 12 h 50"/>
                        <a:gd name="T12" fmla="*/ 10 w 25"/>
                        <a:gd name="T13" fmla="*/ 29 h 50"/>
                        <a:gd name="T14" fmla="*/ 10 w 25"/>
                        <a:gd name="T15" fmla="*/ 50 h 50"/>
                        <a:gd name="T16" fmla="*/ 0 w 25"/>
                        <a:gd name="T17" fmla="*/ 50 h 50"/>
                        <a:gd name="T18" fmla="*/ 0 w 25"/>
                        <a:gd name="T19"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50">
                          <a:moveTo>
                            <a:pt x="0" y="2"/>
                          </a:moveTo>
                          <a:cubicBezTo>
                            <a:pt x="10" y="2"/>
                            <a:pt x="10" y="2"/>
                            <a:pt x="10" y="2"/>
                          </a:cubicBezTo>
                          <a:cubicBezTo>
                            <a:pt x="10" y="11"/>
                            <a:pt x="10" y="11"/>
                            <a:pt x="10" y="11"/>
                          </a:cubicBezTo>
                          <a:cubicBezTo>
                            <a:pt x="13" y="5"/>
                            <a:pt x="17" y="0"/>
                            <a:pt x="25" y="1"/>
                          </a:cubicBezTo>
                          <a:cubicBezTo>
                            <a:pt x="25" y="12"/>
                            <a:pt x="25" y="12"/>
                            <a:pt x="25" y="12"/>
                          </a:cubicBezTo>
                          <a:cubicBezTo>
                            <a:pt x="24" y="12"/>
                            <a:pt x="24" y="12"/>
                            <a:pt x="24" y="12"/>
                          </a:cubicBezTo>
                          <a:cubicBezTo>
                            <a:pt x="16" y="12"/>
                            <a:pt x="10" y="18"/>
                            <a:pt x="10" y="29"/>
                          </a:cubicBezTo>
                          <a:cubicBezTo>
                            <a:pt x="10" y="50"/>
                            <a:pt x="10" y="50"/>
                            <a:pt x="10" y="50"/>
                          </a:cubicBezTo>
                          <a:cubicBezTo>
                            <a:pt x="0" y="50"/>
                            <a:pt x="0" y="50"/>
                            <a:pt x="0" y="50"/>
                          </a:cubicBezTo>
                          <a:lnTo>
                            <a:pt x="0" y="2"/>
                          </a:lnTo>
                          <a:close/>
                        </a:path>
                      </a:pathLst>
                    </a:custGeom>
                    <a:solidFill>
                      <a:srgbClr val="000000"/>
                    </a:solidFill>
                    <a:ln w="9525">
                      <a:noFill/>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Light" panose="020B0502040204020203" pitchFamily="34" charset="0"/>
                      </a:endParaRPr>
                    </a:p>
                  </p:txBody>
                </p:sp>
                <p:sp>
                  <p:nvSpPr>
                    <p:cNvPr id="99" name="Freeform 17">
                      <a:extLst>
                        <a:ext uri="{FF2B5EF4-FFF2-40B4-BE49-F238E27FC236}">
                          <a16:creationId xmlns:a16="http://schemas.microsoft.com/office/drawing/2014/main" id="{10B90636-A276-41F9-9358-C5CD66ECC2DF}"/>
                        </a:ext>
                      </a:extLst>
                    </p:cNvPr>
                    <p:cNvSpPr>
                      <a:spLocks noEditPoints="1"/>
                    </p:cNvSpPr>
                    <p:nvPr/>
                  </p:nvSpPr>
                  <p:spPr bwMode="auto">
                    <a:xfrm>
                      <a:off x="5921816" y="2394994"/>
                      <a:ext cx="15699" cy="96810"/>
                    </a:xfrm>
                    <a:custGeom>
                      <a:avLst/>
                      <a:gdLst>
                        <a:gd name="T0" fmla="*/ 0 w 24"/>
                        <a:gd name="T1" fmla="*/ 0 h 148"/>
                        <a:gd name="T2" fmla="*/ 24 w 24"/>
                        <a:gd name="T3" fmla="*/ 0 h 148"/>
                        <a:gd name="T4" fmla="*/ 24 w 24"/>
                        <a:gd name="T5" fmla="*/ 25 h 148"/>
                        <a:gd name="T6" fmla="*/ 0 w 24"/>
                        <a:gd name="T7" fmla="*/ 25 h 148"/>
                        <a:gd name="T8" fmla="*/ 0 w 24"/>
                        <a:gd name="T9" fmla="*/ 0 h 148"/>
                        <a:gd name="T10" fmla="*/ 0 w 24"/>
                        <a:gd name="T11" fmla="*/ 41 h 148"/>
                        <a:gd name="T12" fmla="*/ 22 w 24"/>
                        <a:gd name="T13" fmla="*/ 41 h 148"/>
                        <a:gd name="T14" fmla="*/ 22 w 24"/>
                        <a:gd name="T15" fmla="*/ 148 h 148"/>
                        <a:gd name="T16" fmla="*/ 0 w 24"/>
                        <a:gd name="T17" fmla="*/ 148 h 148"/>
                        <a:gd name="T18" fmla="*/ 0 w 24"/>
                        <a:gd name="T19" fmla="*/ 4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48">
                          <a:moveTo>
                            <a:pt x="0" y="0"/>
                          </a:moveTo>
                          <a:lnTo>
                            <a:pt x="24" y="0"/>
                          </a:lnTo>
                          <a:lnTo>
                            <a:pt x="24" y="25"/>
                          </a:lnTo>
                          <a:lnTo>
                            <a:pt x="0" y="25"/>
                          </a:lnTo>
                          <a:lnTo>
                            <a:pt x="0" y="0"/>
                          </a:lnTo>
                          <a:close/>
                          <a:moveTo>
                            <a:pt x="0" y="41"/>
                          </a:moveTo>
                          <a:lnTo>
                            <a:pt x="22" y="41"/>
                          </a:lnTo>
                          <a:lnTo>
                            <a:pt x="22" y="148"/>
                          </a:lnTo>
                          <a:lnTo>
                            <a:pt x="0" y="148"/>
                          </a:lnTo>
                          <a:lnTo>
                            <a:pt x="0" y="41"/>
                          </a:lnTo>
                          <a:close/>
                        </a:path>
                      </a:pathLst>
                    </a:custGeom>
                    <a:solidFill>
                      <a:srgbClr val="000000"/>
                    </a:solidFill>
                    <a:ln w="9525">
                      <a:noFill/>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Light" panose="020B0502040204020203" pitchFamily="34" charset="0"/>
                      </a:endParaRPr>
                    </a:p>
                  </p:txBody>
                </p:sp>
                <p:sp>
                  <p:nvSpPr>
                    <p:cNvPr id="100" name="Freeform 18">
                      <a:extLst>
                        <a:ext uri="{FF2B5EF4-FFF2-40B4-BE49-F238E27FC236}">
                          <a16:creationId xmlns:a16="http://schemas.microsoft.com/office/drawing/2014/main" id="{C2C13932-68FE-456D-9C86-21D0FCF21E98}"/>
                        </a:ext>
                      </a:extLst>
                    </p:cNvPr>
                    <p:cNvSpPr>
                      <a:spLocks/>
                    </p:cNvSpPr>
                    <p:nvPr/>
                  </p:nvSpPr>
                  <p:spPr bwMode="auto">
                    <a:xfrm>
                      <a:off x="5951251" y="2421812"/>
                      <a:ext cx="51022" cy="69991"/>
                    </a:xfrm>
                    <a:custGeom>
                      <a:avLst/>
                      <a:gdLst>
                        <a:gd name="T0" fmla="*/ 0 w 78"/>
                        <a:gd name="T1" fmla="*/ 91 h 107"/>
                        <a:gd name="T2" fmla="*/ 50 w 78"/>
                        <a:gd name="T3" fmla="*/ 17 h 107"/>
                        <a:gd name="T4" fmla="*/ 0 w 78"/>
                        <a:gd name="T5" fmla="*/ 17 h 107"/>
                        <a:gd name="T6" fmla="*/ 0 w 78"/>
                        <a:gd name="T7" fmla="*/ 0 h 107"/>
                        <a:gd name="T8" fmla="*/ 78 w 78"/>
                        <a:gd name="T9" fmla="*/ 0 h 107"/>
                        <a:gd name="T10" fmla="*/ 78 w 78"/>
                        <a:gd name="T11" fmla="*/ 15 h 107"/>
                        <a:gd name="T12" fmla="*/ 26 w 78"/>
                        <a:gd name="T13" fmla="*/ 87 h 107"/>
                        <a:gd name="T14" fmla="*/ 78 w 78"/>
                        <a:gd name="T15" fmla="*/ 87 h 107"/>
                        <a:gd name="T16" fmla="*/ 78 w 78"/>
                        <a:gd name="T17" fmla="*/ 107 h 107"/>
                        <a:gd name="T18" fmla="*/ 0 w 78"/>
                        <a:gd name="T19" fmla="*/ 107 h 107"/>
                        <a:gd name="T20" fmla="*/ 0 w 78"/>
                        <a:gd name="T21" fmla="*/ 9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 h="107">
                          <a:moveTo>
                            <a:pt x="0" y="91"/>
                          </a:moveTo>
                          <a:lnTo>
                            <a:pt x="50" y="17"/>
                          </a:lnTo>
                          <a:lnTo>
                            <a:pt x="0" y="17"/>
                          </a:lnTo>
                          <a:lnTo>
                            <a:pt x="0" y="0"/>
                          </a:lnTo>
                          <a:lnTo>
                            <a:pt x="78" y="0"/>
                          </a:lnTo>
                          <a:lnTo>
                            <a:pt x="78" y="15"/>
                          </a:lnTo>
                          <a:lnTo>
                            <a:pt x="26" y="87"/>
                          </a:lnTo>
                          <a:lnTo>
                            <a:pt x="78" y="87"/>
                          </a:lnTo>
                          <a:lnTo>
                            <a:pt x="78" y="107"/>
                          </a:lnTo>
                          <a:lnTo>
                            <a:pt x="0" y="107"/>
                          </a:lnTo>
                          <a:lnTo>
                            <a:pt x="0" y="91"/>
                          </a:lnTo>
                          <a:close/>
                        </a:path>
                      </a:pathLst>
                    </a:custGeom>
                    <a:solidFill>
                      <a:srgbClr val="000000"/>
                    </a:solidFill>
                    <a:ln w="9525">
                      <a:noFill/>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Light" panose="020B0502040204020203" pitchFamily="34" charset="0"/>
                      </a:endParaRPr>
                    </a:p>
                  </p:txBody>
                </p:sp>
                <p:sp>
                  <p:nvSpPr>
                    <p:cNvPr id="101" name="Freeform 19">
                      <a:extLst>
                        <a:ext uri="{FF2B5EF4-FFF2-40B4-BE49-F238E27FC236}">
                          <a16:creationId xmlns:a16="http://schemas.microsoft.com/office/drawing/2014/main" id="{9E8AA13A-9EB6-477A-A60C-3297F5338C74}"/>
                        </a:ext>
                      </a:extLst>
                    </p:cNvPr>
                    <p:cNvSpPr>
                      <a:spLocks noEditPoints="1"/>
                    </p:cNvSpPr>
                    <p:nvPr/>
                  </p:nvSpPr>
                  <p:spPr bwMode="auto">
                    <a:xfrm>
                      <a:off x="6012085" y="2419850"/>
                      <a:ext cx="62142" cy="73262"/>
                    </a:xfrm>
                    <a:custGeom>
                      <a:avLst/>
                      <a:gdLst>
                        <a:gd name="T0" fmla="*/ 0 w 44"/>
                        <a:gd name="T1" fmla="*/ 25 h 50"/>
                        <a:gd name="T2" fmla="*/ 0 w 44"/>
                        <a:gd name="T3" fmla="*/ 24 h 50"/>
                        <a:gd name="T4" fmla="*/ 22 w 44"/>
                        <a:gd name="T5" fmla="*/ 0 h 50"/>
                        <a:gd name="T6" fmla="*/ 44 w 44"/>
                        <a:gd name="T7" fmla="*/ 24 h 50"/>
                        <a:gd name="T8" fmla="*/ 44 w 44"/>
                        <a:gd name="T9" fmla="*/ 25 h 50"/>
                        <a:gd name="T10" fmla="*/ 22 w 44"/>
                        <a:gd name="T11" fmla="*/ 50 h 50"/>
                        <a:gd name="T12" fmla="*/ 0 w 44"/>
                        <a:gd name="T13" fmla="*/ 25 h 50"/>
                        <a:gd name="T14" fmla="*/ 34 w 44"/>
                        <a:gd name="T15" fmla="*/ 25 h 50"/>
                        <a:gd name="T16" fmla="*/ 34 w 44"/>
                        <a:gd name="T17" fmla="*/ 25 h 50"/>
                        <a:gd name="T18" fmla="*/ 22 w 44"/>
                        <a:gd name="T19" fmla="*/ 9 h 50"/>
                        <a:gd name="T20" fmla="*/ 10 w 44"/>
                        <a:gd name="T21" fmla="*/ 24 h 50"/>
                        <a:gd name="T22" fmla="*/ 10 w 44"/>
                        <a:gd name="T23" fmla="*/ 25 h 50"/>
                        <a:gd name="T24" fmla="*/ 22 w 44"/>
                        <a:gd name="T25" fmla="*/ 41 h 50"/>
                        <a:gd name="T26" fmla="*/ 34 w 44"/>
                        <a:gd name="T2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50">
                          <a:moveTo>
                            <a:pt x="0" y="25"/>
                          </a:moveTo>
                          <a:cubicBezTo>
                            <a:pt x="0" y="24"/>
                            <a:pt x="0" y="24"/>
                            <a:pt x="0" y="24"/>
                          </a:cubicBezTo>
                          <a:cubicBezTo>
                            <a:pt x="0" y="10"/>
                            <a:pt x="9" y="0"/>
                            <a:pt x="22" y="0"/>
                          </a:cubicBezTo>
                          <a:cubicBezTo>
                            <a:pt x="35" y="0"/>
                            <a:pt x="44" y="10"/>
                            <a:pt x="44" y="24"/>
                          </a:cubicBezTo>
                          <a:cubicBezTo>
                            <a:pt x="44" y="25"/>
                            <a:pt x="44" y="25"/>
                            <a:pt x="44" y="25"/>
                          </a:cubicBezTo>
                          <a:cubicBezTo>
                            <a:pt x="44" y="39"/>
                            <a:pt x="35" y="50"/>
                            <a:pt x="22" y="50"/>
                          </a:cubicBezTo>
                          <a:cubicBezTo>
                            <a:pt x="9" y="50"/>
                            <a:pt x="0" y="40"/>
                            <a:pt x="0" y="25"/>
                          </a:cubicBezTo>
                          <a:close/>
                          <a:moveTo>
                            <a:pt x="34" y="25"/>
                          </a:moveTo>
                          <a:cubicBezTo>
                            <a:pt x="34" y="25"/>
                            <a:pt x="34" y="25"/>
                            <a:pt x="34" y="25"/>
                          </a:cubicBezTo>
                          <a:cubicBezTo>
                            <a:pt x="34" y="16"/>
                            <a:pt x="29" y="9"/>
                            <a:pt x="22" y="9"/>
                          </a:cubicBezTo>
                          <a:cubicBezTo>
                            <a:pt x="15" y="9"/>
                            <a:pt x="10" y="15"/>
                            <a:pt x="10" y="24"/>
                          </a:cubicBezTo>
                          <a:cubicBezTo>
                            <a:pt x="10" y="25"/>
                            <a:pt x="10" y="25"/>
                            <a:pt x="10" y="25"/>
                          </a:cubicBezTo>
                          <a:cubicBezTo>
                            <a:pt x="10" y="34"/>
                            <a:pt x="15" y="41"/>
                            <a:pt x="22" y="41"/>
                          </a:cubicBezTo>
                          <a:cubicBezTo>
                            <a:pt x="29" y="41"/>
                            <a:pt x="34" y="34"/>
                            <a:pt x="34" y="25"/>
                          </a:cubicBezTo>
                          <a:close/>
                        </a:path>
                      </a:pathLst>
                    </a:custGeom>
                    <a:solidFill>
                      <a:srgbClr val="000000"/>
                    </a:solidFill>
                    <a:ln w="9525">
                      <a:noFill/>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Light" panose="020B0502040204020203" pitchFamily="34" charset="0"/>
                      </a:endParaRPr>
                    </a:p>
                  </p:txBody>
                </p:sp>
                <p:sp>
                  <p:nvSpPr>
                    <p:cNvPr id="102" name="Freeform 20">
                      <a:extLst>
                        <a:ext uri="{FF2B5EF4-FFF2-40B4-BE49-F238E27FC236}">
                          <a16:creationId xmlns:a16="http://schemas.microsoft.com/office/drawing/2014/main" id="{71C1487D-9C73-4CD8-BB40-C83D94634375}"/>
                        </a:ext>
                      </a:extLst>
                    </p:cNvPr>
                    <p:cNvSpPr>
                      <a:spLocks/>
                    </p:cNvSpPr>
                    <p:nvPr/>
                  </p:nvSpPr>
                  <p:spPr bwMode="auto">
                    <a:xfrm>
                      <a:off x="6088617" y="2419850"/>
                      <a:ext cx="53638" cy="71954"/>
                    </a:xfrm>
                    <a:custGeom>
                      <a:avLst/>
                      <a:gdLst>
                        <a:gd name="T0" fmla="*/ 0 w 38"/>
                        <a:gd name="T1" fmla="*/ 1 h 49"/>
                        <a:gd name="T2" fmla="*/ 10 w 38"/>
                        <a:gd name="T3" fmla="*/ 1 h 49"/>
                        <a:gd name="T4" fmla="*/ 10 w 38"/>
                        <a:gd name="T5" fmla="*/ 8 h 49"/>
                        <a:gd name="T6" fmla="*/ 23 w 38"/>
                        <a:gd name="T7" fmla="*/ 0 h 49"/>
                        <a:gd name="T8" fmla="*/ 38 w 38"/>
                        <a:gd name="T9" fmla="*/ 17 h 49"/>
                        <a:gd name="T10" fmla="*/ 38 w 38"/>
                        <a:gd name="T11" fmla="*/ 49 h 49"/>
                        <a:gd name="T12" fmla="*/ 28 w 38"/>
                        <a:gd name="T13" fmla="*/ 49 h 49"/>
                        <a:gd name="T14" fmla="*/ 28 w 38"/>
                        <a:gd name="T15" fmla="*/ 19 h 49"/>
                        <a:gd name="T16" fmla="*/ 19 w 38"/>
                        <a:gd name="T17" fmla="*/ 9 h 49"/>
                        <a:gd name="T18" fmla="*/ 10 w 38"/>
                        <a:gd name="T19" fmla="*/ 20 h 49"/>
                        <a:gd name="T20" fmla="*/ 10 w 38"/>
                        <a:gd name="T21" fmla="*/ 49 h 49"/>
                        <a:gd name="T22" fmla="*/ 0 w 38"/>
                        <a:gd name="T23" fmla="*/ 49 h 49"/>
                        <a:gd name="T24" fmla="*/ 0 w 38"/>
                        <a:gd name="T25"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49">
                          <a:moveTo>
                            <a:pt x="0" y="1"/>
                          </a:moveTo>
                          <a:cubicBezTo>
                            <a:pt x="10" y="1"/>
                            <a:pt x="10" y="1"/>
                            <a:pt x="10" y="1"/>
                          </a:cubicBezTo>
                          <a:cubicBezTo>
                            <a:pt x="10" y="8"/>
                            <a:pt x="10" y="8"/>
                            <a:pt x="10" y="8"/>
                          </a:cubicBezTo>
                          <a:cubicBezTo>
                            <a:pt x="13" y="3"/>
                            <a:pt x="17" y="0"/>
                            <a:pt x="23" y="0"/>
                          </a:cubicBezTo>
                          <a:cubicBezTo>
                            <a:pt x="33" y="0"/>
                            <a:pt x="38" y="6"/>
                            <a:pt x="38" y="17"/>
                          </a:cubicBezTo>
                          <a:cubicBezTo>
                            <a:pt x="38" y="49"/>
                            <a:pt x="38" y="49"/>
                            <a:pt x="38" y="49"/>
                          </a:cubicBezTo>
                          <a:cubicBezTo>
                            <a:pt x="28" y="49"/>
                            <a:pt x="28" y="49"/>
                            <a:pt x="28" y="49"/>
                          </a:cubicBezTo>
                          <a:cubicBezTo>
                            <a:pt x="28" y="19"/>
                            <a:pt x="28" y="19"/>
                            <a:pt x="28" y="19"/>
                          </a:cubicBezTo>
                          <a:cubicBezTo>
                            <a:pt x="28" y="13"/>
                            <a:pt x="25" y="9"/>
                            <a:pt x="19" y="9"/>
                          </a:cubicBezTo>
                          <a:cubicBezTo>
                            <a:pt x="14" y="9"/>
                            <a:pt x="10" y="13"/>
                            <a:pt x="10" y="20"/>
                          </a:cubicBezTo>
                          <a:cubicBezTo>
                            <a:pt x="10" y="49"/>
                            <a:pt x="10" y="49"/>
                            <a:pt x="10" y="49"/>
                          </a:cubicBezTo>
                          <a:cubicBezTo>
                            <a:pt x="0" y="49"/>
                            <a:pt x="0" y="49"/>
                            <a:pt x="0" y="49"/>
                          </a:cubicBezTo>
                          <a:lnTo>
                            <a:pt x="0" y="1"/>
                          </a:lnTo>
                          <a:close/>
                        </a:path>
                      </a:pathLst>
                    </a:custGeom>
                    <a:solidFill>
                      <a:srgbClr val="000000"/>
                    </a:solidFill>
                    <a:ln w="9525">
                      <a:noFill/>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Light" panose="020B0502040204020203" pitchFamily="34" charset="0"/>
                      </a:endParaRPr>
                    </a:p>
                  </p:txBody>
                </p:sp>
                <p:sp>
                  <p:nvSpPr>
                    <p:cNvPr id="103" name="Freeform 21">
                      <a:extLst>
                        <a:ext uri="{FF2B5EF4-FFF2-40B4-BE49-F238E27FC236}">
                          <a16:creationId xmlns:a16="http://schemas.microsoft.com/office/drawing/2014/main" id="{2D206B47-7F1C-4229-A16B-1A5DCFE2C2CC}"/>
                        </a:ext>
                      </a:extLst>
                    </p:cNvPr>
                    <p:cNvSpPr>
                      <a:spLocks noEditPoints="1"/>
                    </p:cNvSpPr>
                    <p:nvPr/>
                  </p:nvSpPr>
                  <p:spPr bwMode="auto">
                    <a:xfrm>
                      <a:off x="6152067" y="2392377"/>
                      <a:ext cx="24203" cy="26165"/>
                    </a:xfrm>
                    <a:custGeom>
                      <a:avLst/>
                      <a:gdLst>
                        <a:gd name="T0" fmla="*/ 0 w 17"/>
                        <a:gd name="T1" fmla="*/ 9 h 18"/>
                        <a:gd name="T2" fmla="*/ 0 w 17"/>
                        <a:gd name="T3" fmla="*/ 9 h 18"/>
                        <a:gd name="T4" fmla="*/ 8 w 17"/>
                        <a:gd name="T5" fmla="*/ 0 h 18"/>
                        <a:gd name="T6" fmla="*/ 17 w 17"/>
                        <a:gd name="T7" fmla="*/ 9 h 18"/>
                        <a:gd name="T8" fmla="*/ 17 w 17"/>
                        <a:gd name="T9" fmla="*/ 9 h 18"/>
                        <a:gd name="T10" fmla="*/ 8 w 17"/>
                        <a:gd name="T11" fmla="*/ 18 h 18"/>
                        <a:gd name="T12" fmla="*/ 0 w 17"/>
                        <a:gd name="T13" fmla="*/ 9 h 18"/>
                        <a:gd name="T14" fmla="*/ 16 w 17"/>
                        <a:gd name="T15" fmla="*/ 9 h 18"/>
                        <a:gd name="T16" fmla="*/ 16 w 17"/>
                        <a:gd name="T17" fmla="*/ 9 h 18"/>
                        <a:gd name="T18" fmla="*/ 8 w 17"/>
                        <a:gd name="T19" fmla="*/ 1 h 18"/>
                        <a:gd name="T20" fmla="*/ 1 w 17"/>
                        <a:gd name="T21" fmla="*/ 9 h 18"/>
                        <a:gd name="T22" fmla="*/ 1 w 17"/>
                        <a:gd name="T23" fmla="*/ 9 h 18"/>
                        <a:gd name="T24" fmla="*/ 8 w 17"/>
                        <a:gd name="T25" fmla="*/ 17 h 18"/>
                        <a:gd name="T26" fmla="*/ 16 w 17"/>
                        <a:gd name="T27" fmla="*/ 9 h 18"/>
                        <a:gd name="T28" fmla="*/ 5 w 17"/>
                        <a:gd name="T29" fmla="*/ 4 h 18"/>
                        <a:gd name="T30" fmla="*/ 9 w 17"/>
                        <a:gd name="T31" fmla="*/ 4 h 18"/>
                        <a:gd name="T32" fmla="*/ 12 w 17"/>
                        <a:gd name="T33" fmla="*/ 7 h 18"/>
                        <a:gd name="T34" fmla="*/ 12 w 17"/>
                        <a:gd name="T35" fmla="*/ 7 h 18"/>
                        <a:gd name="T36" fmla="*/ 10 w 17"/>
                        <a:gd name="T37" fmla="*/ 10 h 18"/>
                        <a:gd name="T38" fmla="*/ 13 w 17"/>
                        <a:gd name="T39" fmla="*/ 14 h 18"/>
                        <a:gd name="T40" fmla="*/ 10 w 17"/>
                        <a:gd name="T41" fmla="*/ 14 h 18"/>
                        <a:gd name="T42" fmla="*/ 8 w 17"/>
                        <a:gd name="T43" fmla="*/ 11 h 18"/>
                        <a:gd name="T44" fmla="*/ 7 w 17"/>
                        <a:gd name="T45" fmla="*/ 11 h 18"/>
                        <a:gd name="T46" fmla="*/ 7 w 17"/>
                        <a:gd name="T47" fmla="*/ 14 h 18"/>
                        <a:gd name="T48" fmla="*/ 5 w 17"/>
                        <a:gd name="T49" fmla="*/ 14 h 18"/>
                        <a:gd name="T50" fmla="*/ 5 w 17"/>
                        <a:gd name="T51" fmla="*/ 4 h 18"/>
                        <a:gd name="T52" fmla="*/ 8 w 17"/>
                        <a:gd name="T53" fmla="*/ 9 h 18"/>
                        <a:gd name="T54" fmla="*/ 10 w 17"/>
                        <a:gd name="T55" fmla="*/ 7 h 18"/>
                        <a:gd name="T56" fmla="*/ 8 w 17"/>
                        <a:gd name="T57" fmla="*/ 6 h 18"/>
                        <a:gd name="T58" fmla="*/ 7 w 17"/>
                        <a:gd name="T59" fmla="*/ 6 h 18"/>
                        <a:gd name="T60" fmla="*/ 7 w 17"/>
                        <a:gd name="T61" fmla="*/ 9 h 18"/>
                        <a:gd name="T62" fmla="*/ 8 w 17"/>
                        <a:gd name="T63" fmla="*/ 9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 h="18">
                          <a:moveTo>
                            <a:pt x="0" y="9"/>
                          </a:moveTo>
                          <a:cubicBezTo>
                            <a:pt x="0" y="9"/>
                            <a:pt x="0" y="9"/>
                            <a:pt x="0" y="9"/>
                          </a:cubicBezTo>
                          <a:cubicBezTo>
                            <a:pt x="0" y="4"/>
                            <a:pt x="3" y="0"/>
                            <a:pt x="8" y="0"/>
                          </a:cubicBezTo>
                          <a:cubicBezTo>
                            <a:pt x="13" y="0"/>
                            <a:pt x="17" y="4"/>
                            <a:pt x="17" y="9"/>
                          </a:cubicBezTo>
                          <a:cubicBezTo>
                            <a:pt x="17" y="9"/>
                            <a:pt x="17" y="9"/>
                            <a:pt x="17" y="9"/>
                          </a:cubicBezTo>
                          <a:cubicBezTo>
                            <a:pt x="17" y="14"/>
                            <a:pt x="13" y="18"/>
                            <a:pt x="8" y="18"/>
                          </a:cubicBezTo>
                          <a:cubicBezTo>
                            <a:pt x="3" y="18"/>
                            <a:pt x="0" y="14"/>
                            <a:pt x="0" y="9"/>
                          </a:cubicBezTo>
                          <a:close/>
                          <a:moveTo>
                            <a:pt x="16" y="9"/>
                          </a:moveTo>
                          <a:cubicBezTo>
                            <a:pt x="16" y="9"/>
                            <a:pt x="16" y="9"/>
                            <a:pt x="16" y="9"/>
                          </a:cubicBezTo>
                          <a:cubicBezTo>
                            <a:pt x="16" y="4"/>
                            <a:pt x="13" y="1"/>
                            <a:pt x="8" y="1"/>
                          </a:cubicBezTo>
                          <a:cubicBezTo>
                            <a:pt x="4" y="1"/>
                            <a:pt x="1" y="4"/>
                            <a:pt x="1" y="9"/>
                          </a:cubicBezTo>
                          <a:cubicBezTo>
                            <a:pt x="1" y="9"/>
                            <a:pt x="1" y="9"/>
                            <a:pt x="1" y="9"/>
                          </a:cubicBezTo>
                          <a:cubicBezTo>
                            <a:pt x="1" y="14"/>
                            <a:pt x="4" y="17"/>
                            <a:pt x="8" y="17"/>
                          </a:cubicBezTo>
                          <a:cubicBezTo>
                            <a:pt x="12" y="17"/>
                            <a:pt x="16" y="14"/>
                            <a:pt x="16" y="9"/>
                          </a:cubicBezTo>
                          <a:close/>
                          <a:moveTo>
                            <a:pt x="5" y="4"/>
                          </a:moveTo>
                          <a:cubicBezTo>
                            <a:pt x="9" y="4"/>
                            <a:pt x="9" y="4"/>
                            <a:pt x="9" y="4"/>
                          </a:cubicBezTo>
                          <a:cubicBezTo>
                            <a:pt x="11" y="4"/>
                            <a:pt x="12" y="5"/>
                            <a:pt x="12" y="7"/>
                          </a:cubicBezTo>
                          <a:cubicBezTo>
                            <a:pt x="12" y="7"/>
                            <a:pt x="12" y="7"/>
                            <a:pt x="12" y="7"/>
                          </a:cubicBezTo>
                          <a:cubicBezTo>
                            <a:pt x="12" y="9"/>
                            <a:pt x="11" y="10"/>
                            <a:pt x="10" y="10"/>
                          </a:cubicBezTo>
                          <a:cubicBezTo>
                            <a:pt x="13" y="14"/>
                            <a:pt x="13" y="14"/>
                            <a:pt x="13" y="14"/>
                          </a:cubicBezTo>
                          <a:cubicBezTo>
                            <a:pt x="10" y="14"/>
                            <a:pt x="10" y="14"/>
                            <a:pt x="10" y="14"/>
                          </a:cubicBezTo>
                          <a:cubicBezTo>
                            <a:pt x="8" y="11"/>
                            <a:pt x="8" y="11"/>
                            <a:pt x="8" y="11"/>
                          </a:cubicBezTo>
                          <a:cubicBezTo>
                            <a:pt x="7" y="11"/>
                            <a:pt x="7" y="11"/>
                            <a:pt x="7" y="11"/>
                          </a:cubicBezTo>
                          <a:cubicBezTo>
                            <a:pt x="7" y="14"/>
                            <a:pt x="7" y="14"/>
                            <a:pt x="7" y="14"/>
                          </a:cubicBezTo>
                          <a:cubicBezTo>
                            <a:pt x="5" y="14"/>
                            <a:pt x="5" y="14"/>
                            <a:pt x="5" y="14"/>
                          </a:cubicBezTo>
                          <a:lnTo>
                            <a:pt x="5" y="4"/>
                          </a:lnTo>
                          <a:close/>
                          <a:moveTo>
                            <a:pt x="8" y="9"/>
                          </a:moveTo>
                          <a:cubicBezTo>
                            <a:pt x="9" y="9"/>
                            <a:pt x="10" y="8"/>
                            <a:pt x="10" y="7"/>
                          </a:cubicBezTo>
                          <a:cubicBezTo>
                            <a:pt x="10" y="6"/>
                            <a:pt x="9" y="6"/>
                            <a:pt x="8" y="6"/>
                          </a:cubicBezTo>
                          <a:cubicBezTo>
                            <a:pt x="7" y="6"/>
                            <a:pt x="7" y="6"/>
                            <a:pt x="7" y="6"/>
                          </a:cubicBezTo>
                          <a:cubicBezTo>
                            <a:pt x="7" y="9"/>
                            <a:pt x="7" y="9"/>
                            <a:pt x="7" y="9"/>
                          </a:cubicBezTo>
                          <a:lnTo>
                            <a:pt x="8" y="9"/>
                          </a:lnTo>
                          <a:close/>
                        </a:path>
                      </a:pathLst>
                    </a:custGeom>
                    <a:solidFill>
                      <a:srgbClr val="000000"/>
                    </a:solidFill>
                    <a:ln w="9525">
                      <a:noFill/>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Light" panose="020B0502040204020203" pitchFamily="34" charset="0"/>
                      </a:endParaRPr>
                    </a:p>
                  </p:txBody>
                </p:sp>
                <p:sp>
                  <p:nvSpPr>
                    <p:cNvPr id="104" name="Freeform 22">
                      <a:extLst>
                        <a:ext uri="{FF2B5EF4-FFF2-40B4-BE49-F238E27FC236}">
                          <a16:creationId xmlns:a16="http://schemas.microsoft.com/office/drawing/2014/main" id="{7365D945-141A-42AD-AD13-A49E77AD5FD7}"/>
                        </a:ext>
                      </a:extLst>
                    </p:cNvPr>
                    <p:cNvSpPr>
                      <a:spLocks/>
                    </p:cNvSpPr>
                    <p:nvPr/>
                  </p:nvSpPr>
                  <p:spPr bwMode="auto">
                    <a:xfrm>
                      <a:off x="6217479" y="2396956"/>
                      <a:ext cx="68683" cy="96156"/>
                    </a:xfrm>
                    <a:custGeom>
                      <a:avLst/>
                      <a:gdLst>
                        <a:gd name="T0" fmla="*/ 0 w 49"/>
                        <a:gd name="T1" fmla="*/ 33 h 66"/>
                        <a:gd name="T2" fmla="*/ 0 w 49"/>
                        <a:gd name="T3" fmla="*/ 33 h 66"/>
                        <a:gd name="T4" fmla="*/ 28 w 49"/>
                        <a:gd name="T5" fmla="*/ 0 h 66"/>
                        <a:gd name="T6" fmla="*/ 48 w 49"/>
                        <a:gd name="T7" fmla="*/ 8 h 66"/>
                        <a:gd name="T8" fmla="*/ 42 w 49"/>
                        <a:gd name="T9" fmla="*/ 16 h 66"/>
                        <a:gd name="T10" fmla="*/ 28 w 49"/>
                        <a:gd name="T11" fmla="*/ 10 h 66"/>
                        <a:gd name="T12" fmla="*/ 11 w 49"/>
                        <a:gd name="T13" fmla="*/ 33 h 66"/>
                        <a:gd name="T14" fmla="*/ 11 w 49"/>
                        <a:gd name="T15" fmla="*/ 33 h 66"/>
                        <a:gd name="T16" fmla="*/ 28 w 49"/>
                        <a:gd name="T17" fmla="*/ 56 h 66"/>
                        <a:gd name="T18" fmla="*/ 42 w 49"/>
                        <a:gd name="T19" fmla="*/ 49 h 66"/>
                        <a:gd name="T20" fmla="*/ 49 w 49"/>
                        <a:gd name="T21" fmla="*/ 57 h 66"/>
                        <a:gd name="T22" fmla="*/ 28 w 49"/>
                        <a:gd name="T23" fmla="*/ 66 h 66"/>
                        <a:gd name="T24" fmla="*/ 0 w 49"/>
                        <a:gd name="T25" fmla="*/ 3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66">
                          <a:moveTo>
                            <a:pt x="0" y="33"/>
                          </a:moveTo>
                          <a:cubicBezTo>
                            <a:pt x="0" y="33"/>
                            <a:pt x="0" y="33"/>
                            <a:pt x="0" y="33"/>
                          </a:cubicBezTo>
                          <a:cubicBezTo>
                            <a:pt x="0" y="13"/>
                            <a:pt x="12" y="0"/>
                            <a:pt x="28" y="0"/>
                          </a:cubicBezTo>
                          <a:cubicBezTo>
                            <a:pt x="37" y="0"/>
                            <a:pt x="43" y="3"/>
                            <a:pt x="48" y="8"/>
                          </a:cubicBezTo>
                          <a:cubicBezTo>
                            <a:pt x="42" y="16"/>
                            <a:pt x="42" y="16"/>
                            <a:pt x="42" y="16"/>
                          </a:cubicBezTo>
                          <a:cubicBezTo>
                            <a:pt x="38" y="13"/>
                            <a:pt x="34" y="10"/>
                            <a:pt x="28" y="10"/>
                          </a:cubicBezTo>
                          <a:cubicBezTo>
                            <a:pt x="18" y="10"/>
                            <a:pt x="11" y="19"/>
                            <a:pt x="11" y="33"/>
                          </a:cubicBezTo>
                          <a:cubicBezTo>
                            <a:pt x="11" y="33"/>
                            <a:pt x="11" y="33"/>
                            <a:pt x="11" y="33"/>
                          </a:cubicBezTo>
                          <a:cubicBezTo>
                            <a:pt x="11" y="47"/>
                            <a:pt x="18" y="56"/>
                            <a:pt x="28" y="56"/>
                          </a:cubicBezTo>
                          <a:cubicBezTo>
                            <a:pt x="34" y="56"/>
                            <a:pt x="38" y="53"/>
                            <a:pt x="42" y="49"/>
                          </a:cubicBezTo>
                          <a:cubicBezTo>
                            <a:pt x="49" y="57"/>
                            <a:pt x="49" y="57"/>
                            <a:pt x="49" y="57"/>
                          </a:cubicBezTo>
                          <a:cubicBezTo>
                            <a:pt x="43" y="63"/>
                            <a:pt x="37" y="66"/>
                            <a:pt x="28" y="66"/>
                          </a:cubicBezTo>
                          <a:cubicBezTo>
                            <a:pt x="11" y="66"/>
                            <a:pt x="0" y="53"/>
                            <a:pt x="0" y="33"/>
                          </a:cubicBezTo>
                          <a:close/>
                        </a:path>
                      </a:pathLst>
                    </a:custGeom>
                    <a:solidFill>
                      <a:srgbClr val="000000"/>
                    </a:solidFill>
                    <a:ln w="9525">
                      <a:noFill/>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Light" panose="020B0502040204020203" pitchFamily="34" charset="0"/>
                      </a:endParaRPr>
                    </a:p>
                  </p:txBody>
                </p:sp>
                <p:sp>
                  <p:nvSpPr>
                    <p:cNvPr id="105" name="Rectangle 23">
                      <a:extLst>
                        <a:ext uri="{FF2B5EF4-FFF2-40B4-BE49-F238E27FC236}">
                          <a16:creationId xmlns:a16="http://schemas.microsoft.com/office/drawing/2014/main" id="{C72B8AB4-DE7A-4E06-BC88-691C0A2FA8B4}"/>
                        </a:ext>
                      </a:extLst>
                    </p:cNvPr>
                    <p:cNvSpPr>
                      <a:spLocks noChangeArrowheads="1"/>
                    </p:cNvSpPr>
                    <p:nvPr/>
                  </p:nvSpPr>
                  <p:spPr bwMode="auto">
                    <a:xfrm>
                      <a:off x="6299245" y="2394994"/>
                      <a:ext cx="13737" cy="96810"/>
                    </a:xfrm>
                    <a:prstGeom prst="rect">
                      <a:avLst/>
                    </a:prstGeom>
                    <a:solidFill>
                      <a:srgbClr val="000000"/>
                    </a:solidFill>
                    <a:ln w="9525">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Light" panose="020B0502040204020203" pitchFamily="34" charset="0"/>
                      </a:endParaRPr>
                    </a:p>
                  </p:txBody>
                </p:sp>
                <p:sp>
                  <p:nvSpPr>
                    <p:cNvPr id="106" name="Freeform 24">
                      <a:extLst>
                        <a:ext uri="{FF2B5EF4-FFF2-40B4-BE49-F238E27FC236}">
                          <a16:creationId xmlns:a16="http://schemas.microsoft.com/office/drawing/2014/main" id="{215319E0-AD2D-44DD-B8D3-BA1A600DD655}"/>
                        </a:ext>
                      </a:extLst>
                    </p:cNvPr>
                    <p:cNvSpPr>
                      <a:spLocks noEditPoints="1"/>
                    </p:cNvSpPr>
                    <p:nvPr/>
                  </p:nvSpPr>
                  <p:spPr bwMode="auto">
                    <a:xfrm>
                      <a:off x="6327372" y="2419850"/>
                      <a:ext cx="63450" cy="73262"/>
                    </a:xfrm>
                    <a:custGeom>
                      <a:avLst/>
                      <a:gdLst>
                        <a:gd name="T0" fmla="*/ 0 w 45"/>
                        <a:gd name="T1" fmla="*/ 25 h 50"/>
                        <a:gd name="T2" fmla="*/ 0 w 45"/>
                        <a:gd name="T3" fmla="*/ 24 h 50"/>
                        <a:gd name="T4" fmla="*/ 23 w 45"/>
                        <a:gd name="T5" fmla="*/ 0 h 50"/>
                        <a:gd name="T6" fmla="*/ 45 w 45"/>
                        <a:gd name="T7" fmla="*/ 24 h 50"/>
                        <a:gd name="T8" fmla="*/ 45 w 45"/>
                        <a:gd name="T9" fmla="*/ 25 h 50"/>
                        <a:gd name="T10" fmla="*/ 22 w 45"/>
                        <a:gd name="T11" fmla="*/ 50 h 50"/>
                        <a:gd name="T12" fmla="*/ 0 w 45"/>
                        <a:gd name="T13" fmla="*/ 25 h 50"/>
                        <a:gd name="T14" fmla="*/ 34 w 45"/>
                        <a:gd name="T15" fmla="*/ 25 h 50"/>
                        <a:gd name="T16" fmla="*/ 34 w 45"/>
                        <a:gd name="T17" fmla="*/ 25 h 50"/>
                        <a:gd name="T18" fmla="*/ 22 w 45"/>
                        <a:gd name="T19" fmla="*/ 9 h 50"/>
                        <a:gd name="T20" fmla="*/ 11 w 45"/>
                        <a:gd name="T21" fmla="*/ 24 h 50"/>
                        <a:gd name="T22" fmla="*/ 11 w 45"/>
                        <a:gd name="T23" fmla="*/ 25 h 50"/>
                        <a:gd name="T24" fmla="*/ 23 w 45"/>
                        <a:gd name="T25" fmla="*/ 41 h 50"/>
                        <a:gd name="T26" fmla="*/ 34 w 45"/>
                        <a:gd name="T27"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 h="50">
                          <a:moveTo>
                            <a:pt x="0" y="25"/>
                          </a:moveTo>
                          <a:cubicBezTo>
                            <a:pt x="0" y="24"/>
                            <a:pt x="0" y="24"/>
                            <a:pt x="0" y="24"/>
                          </a:cubicBezTo>
                          <a:cubicBezTo>
                            <a:pt x="0" y="10"/>
                            <a:pt x="10" y="0"/>
                            <a:pt x="23" y="0"/>
                          </a:cubicBezTo>
                          <a:cubicBezTo>
                            <a:pt x="35" y="0"/>
                            <a:pt x="45" y="10"/>
                            <a:pt x="45" y="24"/>
                          </a:cubicBezTo>
                          <a:cubicBezTo>
                            <a:pt x="45" y="25"/>
                            <a:pt x="45" y="25"/>
                            <a:pt x="45" y="25"/>
                          </a:cubicBezTo>
                          <a:cubicBezTo>
                            <a:pt x="45" y="39"/>
                            <a:pt x="35" y="50"/>
                            <a:pt x="22" y="50"/>
                          </a:cubicBezTo>
                          <a:cubicBezTo>
                            <a:pt x="10" y="50"/>
                            <a:pt x="0" y="40"/>
                            <a:pt x="0" y="25"/>
                          </a:cubicBezTo>
                          <a:close/>
                          <a:moveTo>
                            <a:pt x="34" y="25"/>
                          </a:moveTo>
                          <a:cubicBezTo>
                            <a:pt x="34" y="25"/>
                            <a:pt x="34" y="25"/>
                            <a:pt x="34" y="25"/>
                          </a:cubicBezTo>
                          <a:cubicBezTo>
                            <a:pt x="34" y="16"/>
                            <a:pt x="29" y="9"/>
                            <a:pt x="22" y="9"/>
                          </a:cubicBezTo>
                          <a:cubicBezTo>
                            <a:pt x="15" y="9"/>
                            <a:pt x="11" y="15"/>
                            <a:pt x="11" y="24"/>
                          </a:cubicBezTo>
                          <a:cubicBezTo>
                            <a:pt x="11" y="25"/>
                            <a:pt x="11" y="25"/>
                            <a:pt x="11" y="25"/>
                          </a:cubicBezTo>
                          <a:cubicBezTo>
                            <a:pt x="11" y="34"/>
                            <a:pt x="16" y="41"/>
                            <a:pt x="23" y="41"/>
                          </a:cubicBezTo>
                          <a:cubicBezTo>
                            <a:pt x="30" y="41"/>
                            <a:pt x="34" y="34"/>
                            <a:pt x="34" y="25"/>
                          </a:cubicBezTo>
                          <a:close/>
                        </a:path>
                      </a:pathLst>
                    </a:custGeom>
                    <a:solidFill>
                      <a:srgbClr val="000000"/>
                    </a:solidFill>
                    <a:ln w="9525">
                      <a:noFill/>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Light" panose="020B0502040204020203" pitchFamily="34" charset="0"/>
                      </a:endParaRPr>
                    </a:p>
                  </p:txBody>
                </p:sp>
                <p:sp>
                  <p:nvSpPr>
                    <p:cNvPr id="107" name="Freeform 25">
                      <a:extLst>
                        <a:ext uri="{FF2B5EF4-FFF2-40B4-BE49-F238E27FC236}">
                          <a16:creationId xmlns:a16="http://schemas.microsoft.com/office/drawing/2014/main" id="{F48C8CE5-AE63-4EDA-B2E0-3844B5E9D36D}"/>
                        </a:ext>
                      </a:extLst>
                    </p:cNvPr>
                    <p:cNvSpPr>
                      <a:spLocks/>
                    </p:cNvSpPr>
                    <p:nvPr/>
                  </p:nvSpPr>
                  <p:spPr bwMode="auto">
                    <a:xfrm>
                      <a:off x="6403905" y="2421812"/>
                      <a:ext cx="53638" cy="71300"/>
                    </a:xfrm>
                    <a:custGeom>
                      <a:avLst/>
                      <a:gdLst>
                        <a:gd name="T0" fmla="*/ 0 w 38"/>
                        <a:gd name="T1" fmla="*/ 32 h 49"/>
                        <a:gd name="T2" fmla="*/ 0 w 38"/>
                        <a:gd name="T3" fmla="*/ 0 h 49"/>
                        <a:gd name="T4" fmla="*/ 10 w 38"/>
                        <a:gd name="T5" fmla="*/ 0 h 49"/>
                        <a:gd name="T6" fmla="*/ 10 w 38"/>
                        <a:gd name="T7" fmla="*/ 29 h 49"/>
                        <a:gd name="T8" fmla="*/ 19 w 38"/>
                        <a:gd name="T9" fmla="*/ 40 h 49"/>
                        <a:gd name="T10" fmla="*/ 28 w 38"/>
                        <a:gd name="T11" fmla="*/ 29 h 49"/>
                        <a:gd name="T12" fmla="*/ 28 w 38"/>
                        <a:gd name="T13" fmla="*/ 0 h 49"/>
                        <a:gd name="T14" fmla="*/ 38 w 38"/>
                        <a:gd name="T15" fmla="*/ 0 h 49"/>
                        <a:gd name="T16" fmla="*/ 38 w 38"/>
                        <a:gd name="T17" fmla="*/ 48 h 49"/>
                        <a:gd name="T18" fmla="*/ 28 w 38"/>
                        <a:gd name="T19" fmla="*/ 48 h 49"/>
                        <a:gd name="T20" fmla="*/ 28 w 38"/>
                        <a:gd name="T21" fmla="*/ 41 h 49"/>
                        <a:gd name="T22" fmla="*/ 15 w 38"/>
                        <a:gd name="T23" fmla="*/ 49 h 49"/>
                        <a:gd name="T24" fmla="*/ 0 w 38"/>
                        <a:gd name="T25" fmla="*/ 3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49">
                          <a:moveTo>
                            <a:pt x="0" y="32"/>
                          </a:moveTo>
                          <a:cubicBezTo>
                            <a:pt x="0" y="0"/>
                            <a:pt x="0" y="0"/>
                            <a:pt x="0" y="0"/>
                          </a:cubicBezTo>
                          <a:cubicBezTo>
                            <a:pt x="10" y="0"/>
                            <a:pt x="10" y="0"/>
                            <a:pt x="10" y="0"/>
                          </a:cubicBezTo>
                          <a:cubicBezTo>
                            <a:pt x="10" y="29"/>
                            <a:pt x="10" y="29"/>
                            <a:pt x="10" y="29"/>
                          </a:cubicBezTo>
                          <a:cubicBezTo>
                            <a:pt x="10" y="36"/>
                            <a:pt x="13" y="40"/>
                            <a:pt x="19" y="40"/>
                          </a:cubicBezTo>
                          <a:cubicBezTo>
                            <a:pt x="24" y="40"/>
                            <a:pt x="28" y="35"/>
                            <a:pt x="28" y="29"/>
                          </a:cubicBezTo>
                          <a:cubicBezTo>
                            <a:pt x="28" y="0"/>
                            <a:pt x="28" y="0"/>
                            <a:pt x="28" y="0"/>
                          </a:cubicBezTo>
                          <a:cubicBezTo>
                            <a:pt x="38" y="0"/>
                            <a:pt x="38" y="0"/>
                            <a:pt x="38" y="0"/>
                          </a:cubicBezTo>
                          <a:cubicBezTo>
                            <a:pt x="38" y="48"/>
                            <a:pt x="38" y="48"/>
                            <a:pt x="38" y="48"/>
                          </a:cubicBezTo>
                          <a:cubicBezTo>
                            <a:pt x="28" y="48"/>
                            <a:pt x="28" y="48"/>
                            <a:pt x="28" y="48"/>
                          </a:cubicBezTo>
                          <a:cubicBezTo>
                            <a:pt x="28" y="41"/>
                            <a:pt x="28" y="41"/>
                            <a:pt x="28" y="41"/>
                          </a:cubicBezTo>
                          <a:cubicBezTo>
                            <a:pt x="25" y="45"/>
                            <a:pt x="21" y="49"/>
                            <a:pt x="15" y="49"/>
                          </a:cubicBezTo>
                          <a:cubicBezTo>
                            <a:pt x="5" y="49"/>
                            <a:pt x="0" y="42"/>
                            <a:pt x="0" y="32"/>
                          </a:cubicBezTo>
                          <a:close/>
                        </a:path>
                      </a:pathLst>
                    </a:custGeom>
                    <a:solidFill>
                      <a:srgbClr val="000000"/>
                    </a:solidFill>
                    <a:ln w="9525">
                      <a:noFill/>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Light" panose="020B0502040204020203" pitchFamily="34" charset="0"/>
                      </a:endParaRPr>
                    </a:p>
                  </p:txBody>
                </p:sp>
                <p:sp>
                  <p:nvSpPr>
                    <p:cNvPr id="108" name="Freeform 26">
                      <a:extLst>
                        <a:ext uri="{FF2B5EF4-FFF2-40B4-BE49-F238E27FC236}">
                          <a16:creationId xmlns:a16="http://schemas.microsoft.com/office/drawing/2014/main" id="{AF9809FF-91DB-4D2F-925D-2137E26B465A}"/>
                        </a:ext>
                      </a:extLst>
                    </p:cNvPr>
                    <p:cNvSpPr>
                      <a:spLocks noEditPoints="1"/>
                    </p:cNvSpPr>
                    <p:nvPr/>
                  </p:nvSpPr>
                  <p:spPr bwMode="auto">
                    <a:xfrm>
                      <a:off x="6471279" y="2394994"/>
                      <a:ext cx="60834" cy="98118"/>
                    </a:xfrm>
                    <a:custGeom>
                      <a:avLst/>
                      <a:gdLst>
                        <a:gd name="T0" fmla="*/ 0 w 43"/>
                        <a:gd name="T1" fmla="*/ 42 h 67"/>
                        <a:gd name="T2" fmla="*/ 0 w 43"/>
                        <a:gd name="T3" fmla="*/ 41 h 67"/>
                        <a:gd name="T4" fmla="*/ 19 w 43"/>
                        <a:gd name="T5" fmla="*/ 17 h 67"/>
                        <a:gd name="T6" fmla="*/ 33 w 43"/>
                        <a:gd name="T7" fmla="*/ 25 h 67"/>
                        <a:gd name="T8" fmla="*/ 33 w 43"/>
                        <a:gd name="T9" fmla="*/ 0 h 67"/>
                        <a:gd name="T10" fmla="*/ 43 w 43"/>
                        <a:gd name="T11" fmla="*/ 0 h 67"/>
                        <a:gd name="T12" fmla="*/ 43 w 43"/>
                        <a:gd name="T13" fmla="*/ 66 h 67"/>
                        <a:gd name="T14" fmla="*/ 33 w 43"/>
                        <a:gd name="T15" fmla="*/ 66 h 67"/>
                        <a:gd name="T16" fmla="*/ 33 w 43"/>
                        <a:gd name="T17" fmla="*/ 58 h 67"/>
                        <a:gd name="T18" fmla="*/ 19 w 43"/>
                        <a:gd name="T19" fmla="*/ 67 h 67"/>
                        <a:gd name="T20" fmla="*/ 0 w 43"/>
                        <a:gd name="T21" fmla="*/ 42 h 67"/>
                        <a:gd name="T22" fmla="*/ 33 w 43"/>
                        <a:gd name="T23" fmla="*/ 42 h 67"/>
                        <a:gd name="T24" fmla="*/ 33 w 43"/>
                        <a:gd name="T25" fmla="*/ 41 h 67"/>
                        <a:gd name="T26" fmla="*/ 21 w 43"/>
                        <a:gd name="T27" fmla="*/ 26 h 67"/>
                        <a:gd name="T28" fmla="*/ 10 w 43"/>
                        <a:gd name="T29" fmla="*/ 41 h 67"/>
                        <a:gd name="T30" fmla="*/ 10 w 43"/>
                        <a:gd name="T31" fmla="*/ 42 h 67"/>
                        <a:gd name="T32" fmla="*/ 21 w 43"/>
                        <a:gd name="T33" fmla="*/ 58 h 67"/>
                        <a:gd name="T34" fmla="*/ 33 w 43"/>
                        <a:gd name="T35" fmla="*/ 4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67">
                          <a:moveTo>
                            <a:pt x="0" y="42"/>
                          </a:moveTo>
                          <a:cubicBezTo>
                            <a:pt x="0" y="41"/>
                            <a:pt x="0" y="41"/>
                            <a:pt x="0" y="41"/>
                          </a:cubicBezTo>
                          <a:cubicBezTo>
                            <a:pt x="0" y="25"/>
                            <a:pt x="9" y="17"/>
                            <a:pt x="19" y="17"/>
                          </a:cubicBezTo>
                          <a:cubicBezTo>
                            <a:pt x="26" y="17"/>
                            <a:pt x="30" y="21"/>
                            <a:pt x="33" y="25"/>
                          </a:cubicBezTo>
                          <a:cubicBezTo>
                            <a:pt x="33" y="0"/>
                            <a:pt x="33" y="0"/>
                            <a:pt x="33" y="0"/>
                          </a:cubicBezTo>
                          <a:cubicBezTo>
                            <a:pt x="43" y="0"/>
                            <a:pt x="43" y="0"/>
                            <a:pt x="43" y="0"/>
                          </a:cubicBezTo>
                          <a:cubicBezTo>
                            <a:pt x="43" y="66"/>
                            <a:pt x="43" y="66"/>
                            <a:pt x="43" y="66"/>
                          </a:cubicBezTo>
                          <a:cubicBezTo>
                            <a:pt x="33" y="66"/>
                            <a:pt x="33" y="66"/>
                            <a:pt x="33" y="66"/>
                          </a:cubicBezTo>
                          <a:cubicBezTo>
                            <a:pt x="33" y="58"/>
                            <a:pt x="33" y="58"/>
                            <a:pt x="33" y="58"/>
                          </a:cubicBezTo>
                          <a:cubicBezTo>
                            <a:pt x="30" y="63"/>
                            <a:pt x="25" y="67"/>
                            <a:pt x="19" y="67"/>
                          </a:cubicBezTo>
                          <a:cubicBezTo>
                            <a:pt x="9" y="67"/>
                            <a:pt x="0" y="59"/>
                            <a:pt x="0" y="42"/>
                          </a:cubicBezTo>
                          <a:close/>
                          <a:moveTo>
                            <a:pt x="33" y="42"/>
                          </a:moveTo>
                          <a:cubicBezTo>
                            <a:pt x="33" y="41"/>
                            <a:pt x="33" y="41"/>
                            <a:pt x="33" y="41"/>
                          </a:cubicBezTo>
                          <a:cubicBezTo>
                            <a:pt x="33" y="32"/>
                            <a:pt x="28" y="26"/>
                            <a:pt x="21" y="26"/>
                          </a:cubicBezTo>
                          <a:cubicBezTo>
                            <a:pt x="15" y="26"/>
                            <a:pt x="10" y="32"/>
                            <a:pt x="10" y="41"/>
                          </a:cubicBezTo>
                          <a:cubicBezTo>
                            <a:pt x="10" y="42"/>
                            <a:pt x="10" y="42"/>
                            <a:pt x="10" y="42"/>
                          </a:cubicBezTo>
                          <a:cubicBezTo>
                            <a:pt x="10" y="52"/>
                            <a:pt x="15" y="58"/>
                            <a:pt x="21" y="58"/>
                          </a:cubicBezTo>
                          <a:cubicBezTo>
                            <a:pt x="28" y="58"/>
                            <a:pt x="33" y="52"/>
                            <a:pt x="33" y="42"/>
                          </a:cubicBezTo>
                          <a:close/>
                        </a:path>
                      </a:pathLst>
                    </a:custGeom>
                    <a:solidFill>
                      <a:srgbClr val="000000"/>
                    </a:solidFill>
                    <a:ln w="9525">
                      <a:noFill/>
                      <a:round/>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Light" panose="020B0502040204020203" pitchFamily="34" charset="0"/>
                      </a:endParaRPr>
                    </a:p>
                  </p:txBody>
                </p:sp>
              </p:grpSp>
            </p:grpSp>
          </p:grpSp>
          <p:pic>
            <p:nvPicPr>
              <p:cNvPr id="142" name="Picture 141">
                <a:extLst>
                  <a:ext uri="{FF2B5EF4-FFF2-40B4-BE49-F238E27FC236}">
                    <a16:creationId xmlns:a16="http://schemas.microsoft.com/office/drawing/2014/main" id="{0FC82FDC-666B-4BC4-8AE2-55808E9C2D17}"/>
                  </a:ext>
                  <a:ext uri="{C183D7F6-B498-43B3-948B-1728B52AA6E4}">
                    <adec:decorative xmlns:adec="http://schemas.microsoft.com/office/drawing/2017/decorative" val="1"/>
                  </a:ext>
                </a:extLst>
              </p:cNvPr>
              <p:cNvPicPr>
                <a:picLocks/>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69205" y="1739984"/>
                <a:ext cx="422250" cy="422250"/>
              </a:xfrm>
              <a:prstGeom prst="rect">
                <a:avLst/>
              </a:prstGeom>
            </p:spPr>
          </p:pic>
          <p:sp>
            <p:nvSpPr>
              <p:cNvPr id="61" name="Oval 60">
                <a:extLst>
                  <a:ext uri="{FF2B5EF4-FFF2-40B4-BE49-F238E27FC236}">
                    <a16:creationId xmlns:a16="http://schemas.microsoft.com/office/drawing/2014/main" id="{FB9F7D44-BA6F-443F-B619-E4A3BA9AC7D1}"/>
                  </a:ext>
                  <a:ext uri="{C183D7F6-B498-43B3-948B-1728B52AA6E4}">
                    <adec:decorative xmlns:adec="http://schemas.microsoft.com/office/drawing/2017/decorative" val="1"/>
                  </a:ext>
                </a:extLst>
              </p:cNvPr>
              <p:cNvSpPr>
                <a:spLocks/>
              </p:cNvSpPr>
              <p:nvPr/>
            </p:nvSpPr>
            <p:spPr bwMode="auto">
              <a:xfrm>
                <a:off x="2458685" y="2410111"/>
                <a:ext cx="643290" cy="643290"/>
              </a:xfrm>
              <a:prstGeom prst="ellipse">
                <a:avLst/>
              </a:prstGeom>
              <a:solidFill>
                <a:schemeClr val="bg1"/>
              </a:solidFill>
              <a:ln>
                <a:noFill/>
                <a:headEnd type="none" w="med" len="med"/>
                <a:tailEnd type="none" w="med" len="med"/>
              </a:ln>
              <a:effectLst>
                <a:outerShdw blurRad="63500" sx="102000" sy="102000" algn="ctr"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8" name="Picture 137">
                <a:extLst>
                  <a:ext uri="{FF2B5EF4-FFF2-40B4-BE49-F238E27FC236}">
                    <a16:creationId xmlns:a16="http://schemas.microsoft.com/office/drawing/2014/main" id="{3FE03010-1A82-4BB6-AE5C-BEBE423EA84B}"/>
                  </a:ext>
                  <a:ext uri="{C183D7F6-B498-43B3-948B-1728B52AA6E4}">
                    <adec:decorative xmlns:adec="http://schemas.microsoft.com/office/drawing/2017/decorative" val="1"/>
                  </a:ext>
                </a:extLst>
              </p:cNvPr>
              <p:cNvPicPr>
                <a:picLocks/>
              </p:cNvPicPr>
              <p:nvPr/>
            </p:nvPicPr>
            <p:blipFill>
              <a:blip r:embed="rId4"/>
              <a:stretch>
                <a:fillRect/>
              </a:stretch>
            </p:blipFill>
            <p:spPr>
              <a:xfrm>
                <a:off x="2557408" y="2508834"/>
                <a:ext cx="445844" cy="445844"/>
              </a:xfrm>
              <a:prstGeom prst="rect">
                <a:avLst/>
              </a:prstGeom>
            </p:spPr>
          </p:pic>
          <p:sp>
            <p:nvSpPr>
              <p:cNvPr id="50" name="TextBox 49">
                <a:extLst>
                  <a:ext uri="{FF2B5EF4-FFF2-40B4-BE49-F238E27FC236}">
                    <a16:creationId xmlns:a16="http://schemas.microsoft.com/office/drawing/2014/main" id="{2E790713-B4B7-49D2-ABC3-77159F514228}"/>
                  </a:ext>
                </a:extLst>
              </p:cNvPr>
              <p:cNvSpPr txBox="1">
                <a:spLocks/>
              </p:cNvSpPr>
              <p:nvPr/>
            </p:nvSpPr>
            <p:spPr>
              <a:xfrm>
                <a:off x="3346762" y="2593257"/>
                <a:ext cx="5194499" cy="276999"/>
              </a:xfrm>
              <a:prstGeom prst="rect">
                <a:avLst/>
              </a:prstGeom>
              <a:noFill/>
            </p:spPr>
            <p:txBody>
              <a:bodyPr wrap="none" lIns="0" tIns="0" rIns="0" bIns="0" rtlCol="0">
                <a:spAutoFit/>
              </a:bodyPr>
              <a:lstStyle/>
              <a:p>
                <a:pPr marL="0" marR="0" lvl="0" indent="0" algn="l" defTabSz="1218427"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ＭＳ Ｐゴシック" pitchFamily="34" charset="-128"/>
                    <a:cs typeface="Segoe UI Light" panose="020B0502040204020203" pitchFamily="34" charset="0"/>
                  </a:rPr>
                  <a:t>Global brokering with cloud-optimized architecture</a:t>
                </a:r>
              </a:p>
            </p:txBody>
          </p:sp>
          <p:sp>
            <p:nvSpPr>
              <p:cNvPr id="58" name="Oval 57">
                <a:extLst>
                  <a:ext uri="{FF2B5EF4-FFF2-40B4-BE49-F238E27FC236}">
                    <a16:creationId xmlns:a16="http://schemas.microsoft.com/office/drawing/2014/main" id="{6C4FDC07-B373-4ED5-9AFE-7F08749B61DB}"/>
                  </a:ext>
                  <a:ext uri="{C183D7F6-B498-43B3-948B-1728B52AA6E4}">
                    <adec:decorative xmlns:adec="http://schemas.microsoft.com/office/drawing/2017/decorative" val="1"/>
                  </a:ext>
                </a:extLst>
              </p:cNvPr>
              <p:cNvSpPr>
                <a:spLocks/>
              </p:cNvSpPr>
              <p:nvPr/>
            </p:nvSpPr>
            <p:spPr bwMode="auto">
              <a:xfrm>
                <a:off x="2458685" y="3190758"/>
                <a:ext cx="643290" cy="643290"/>
              </a:xfrm>
              <a:prstGeom prst="ellipse">
                <a:avLst/>
              </a:prstGeom>
              <a:solidFill>
                <a:schemeClr val="bg1"/>
              </a:solidFill>
              <a:ln>
                <a:noFill/>
                <a:headEnd type="none" w="med" len="med"/>
                <a:tailEnd type="none" w="med" len="med"/>
              </a:ln>
              <a:effectLst>
                <a:outerShdw blurRad="63500" sx="102000" sy="102000" algn="ctr"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6" name="Picture 115">
                <a:extLst>
                  <a:ext uri="{FF2B5EF4-FFF2-40B4-BE49-F238E27FC236}">
                    <a16:creationId xmlns:a16="http://schemas.microsoft.com/office/drawing/2014/main" id="{CFC7DDD3-3CE8-43E6-97A6-AA8C65319F1D}"/>
                  </a:ext>
                  <a:ext uri="{C183D7F6-B498-43B3-948B-1728B52AA6E4}">
                    <adec:decorative xmlns:adec="http://schemas.microsoft.com/office/drawing/2017/decorative" val="1"/>
                  </a:ext>
                </a:extLst>
              </p:cNvPr>
              <p:cNvPicPr>
                <a:picLocks/>
              </p:cNvPicPr>
              <p:nvPr/>
            </p:nvPicPr>
            <p:blipFill>
              <a:blip r:embed="rId5"/>
              <a:stretch>
                <a:fillRect/>
              </a:stretch>
            </p:blipFill>
            <p:spPr>
              <a:xfrm>
                <a:off x="2585983" y="3318056"/>
                <a:ext cx="388694" cy="388694"/>
              </a:xfrm>
              <a:prstGeom prst="rect">
                <a:avLst/>
              </a:prstGeom>
            </p:spPr>
          </p:pic>
          <p:sp>
            <p:nvSpPr>
              <p:cNvPr id="109" name="TextBox 108">
                <a:extLst>
                  <a:ext uri="{FF2B5EF4-FFF2-40B4-BE49-F238E27FC236}">
                    <a16:creationId xmlns:a16="http://schemas.microsoft.com/office/drawing/2014/main" id="{3B9254AE-A08B-4874-A451-2CC1FE330521}"/>
                  </a:ext>
                </a:extLst>
              </p:cNvPr>
              <p:cNvSpPr txBox="1">
                <a:spLocks/>
              </p:cNvSpPr>
              <p:nvPr/>
            </p:nvSpPr>
            <p:spPr>
              <a:xfrm>
                <a:off x="3359462" y="3373904"/>
                <a:ext cx="4631332" cy="276999"/>
              </a:xfrm>
              <a:prstGeom prst="rect">
                <a:avLst/>
              </a:prstGeom>
              <a:noFill/>
            </p:spPr>
            <p:txBody>
              <a:bodyPr wrap="none" lIns="0" tIns="0" rIns="0" bIns="0" rtlCol="0">
                <a:spAutoFit/>
              </a:bodyPr>
              <a:lstStyle/>
              <a:p>
                <a:pPr marL="0" marR="0" lvl="0" indent="0" algn="l" defTabSz="1218427"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ＭＳ Ｐゴシック" pitchFamily="34" charset="-128"/>
                    <a:cs typeface="Segoe UI Light" panose="020B0502040204020203" pitchFamily="34" charset="0"/>
                  </a:rPr>
                  <a:t>Real-time audio video and peripheral support</a:t>
                </a:r>
              </a:p>
            </p:txBody>
          </p:sp>
          <p:sp>
            <p:nvSpPr>
              <p:cNvPr id="59" name="Oval 58">
                <a:extLst>
                  <a:ext uri="{FF2B5EF4-FFF2-40B4-BE49-F238E27FC236}">
                    <a16:creationId xmlns:a16="http://schemas.microsoft.com/office/drawing/2014/main" id="{A2C40E86-CBE7-46B8-B6E4-80C2F57FF86D}"/>
                  </a:ext>
                  <a:ext uri="{C183D7F6-B498-43B3-948B-1728B52AA6E4}">
                    <adec:decorative xmlns:adec="http://schemas.microsoft.com/office/drawing/2017/decorative" val="1"/>
                  </a:ext>
                </a:extLst>
              </p:cNvPr>
              <p:cNvSpPr>
                <a:spLocks/>
              </p:cNvSpPr>
              <p:nvPr/>
            </p:nvSpPr>
            <p:spPr bwMode="auto">
              <a:xfrm>
                <a:off x="2458685" y="3971405"/>
                <a:ext cx="643290" cy="643290"/>
              </a:xfrm>
              <a:prstGeom prst="ellipse">
                <a:avLst/>
              </a:prstGeom>
              <a:solidFill>
                <a:schemeClr val="bg1"/>
              </a:solidFill>
              <a:ln>
                <a:noFill/>
                <a:headEnd type="none" w="med" len="med"/>
                <a:tailEnd type="none" w="med" len="med"/>
              </a:ln>
              <a:effectLst>
                <a:outerShdw blurRad="63500" sx="102000" sy="102000" algn="ctr"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TextBox 50">
                <a:extLst>
                  <a:ext uri="{FF2B5EF4-FFF2-40B4-BE49-F238E27FC236}">
                    <a16:creationId xmlns:a16="http://schemas.microsoft.com/office/drawing/2014/main" id="{80366160-FFA8-40D7-B793-1E7B41EC8C79}"/>
                  </a:ext>
                </a:extLst>
              </p:cNvPr>
              <p:cNvSpPr txBox="1">
                <a:spLocks/>
              </p:cNvSpPr>
              <p:nvPr/>
            </p:nvSpPr>
            <p:spPr>
              <a:xfrm>
                <a:off x="3375030" y="4154551"/>
                <a:ext cx="4235327" cy="276999"/>
              </a:xfrm>
              <a:prstGeom prst="rect">
                <a:avLst/>
              </a:prstGeom>
              <a:noFill/>
            </p:spPr>
            <p:txBody>
              <a:bodyPr wrap="none" lIns="0" tIns="0" rIns="0" bIns="0" rtlCol="0">
                <a:spAutoFit/>
              </a:bodyPr>
              <a:lstStyle/>
              <a:p>
                <a:pPr marL="0" marR="0" lvl="0" indent="0" algn="l" defTabSz="1218427"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ＭＳ Ｐゴシック" pitchFamily="34" charset="-128"/>
                    <a:cs typeface="Segoe UI Light" panose="020B0502040204020203" pitchFamily="34" charset="0"/>
                  </a:rPr>
                  <a:t>Enhanced user environment management</a:t>
                </a:r>
              </a:p>
            </p:txBody>
          </p:sp>
          <p:pic>
            <p:nvPicPr>
              <p:cNvPr id="140" name="Picture 139">
                <a:extLst>
                  <a:ext uri="{FF2B5EF4-FFF2-40B4-BE49-F238E27FC236}">
                    <a16:creationId xmlns:a16="http://schemas.microsoft.com/office/drawing/2014/main" id="{A9EA8E7D-0B90-4CAC-9AB4-2C33AB7DA6E2}"/>
                  </a:ext>
                  <a:ext uri="{C183D7F6-B498-43B3-948B-1728B52AA6E4}">
                    <adec:decorative xmlns:adec="http://schemas.microsoft.com/office/drawing/2017/decorative" val="1"/>
                  </a:ext>
                </a:extLst>
              </p:cNvPr>
              <p:cNvPicPr>
                <a:picLocks/>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23361" y="4136081"/>
                <a:ext cx="313938" cy="313938"/>
              </a:xfrm>
              <a:prstGeom prst="rect">
                <a:avLst/>
              </a:prstGeom>
            </p:spPr>
          </p:pic>
          <p:sp>
            <p:nvSpPr>
              <p:cNvPr id="56" name="Oval 55">
                <a:extLst>
                  <a:ext uri="{FF2B5EF4-FFF2-40B4-BE49-F238E27FC236}">
                    <a16:creationId xmlns:a16="http://schemas.microsoft.com/office/drawing/2014/main" id="{45CD9EB5-8BD2-49C4-8027-96C1EA43F2DB}"/>
                  </a:ext>
                  <a:ext uri="{C183D7F6-B498-43B3-948B-1728B52AA6E4}">
                    <adec:decorative xmlns:adec="http://schemas.microsoft.com/office/drawing/2017/decorative" val="1"/>
                  </a:ext>
                </a:extLst>
              </p:cNvPr>
              <p:cNvSpPr>
                <a:spLocks/>
              </p:cNvSpPr>
              <p:nvPr/>
            </p:nvSpPr>
            <p:spPr bwMode="auto">
              <a:xfrm>
                <a:off x="2458685" y="4752052"/>
                <a:ext cx="643290" cy="643290"/>
              </a:xfrm>
              <a:prstGeom prst="ellipse">
                <a:avLst/>
              </a:prstGeom>
              <a:solidFill>
                <a:schemeClr val="bg1"/>
              </a:solidFill>
              <a:ln>
                <a:noFill/>
                <a:headEnd type="none" w="med" len="med"/>
                <a:tailEnd type="none" w="med" len="med"/>
              </a:ln>
              <a:effectLst>
                <a:outerShdw blurRad="63500" sx="102000" sy="102000" algn="ctr"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9" name="Picture 138">
                <a:extLst>
                  <a:ext uri="{FF2B5EF4-FFF2-40B4-BE49-F238E27FC236}">
                    <a16:creationId xmlns:a16="http://schemas.microsoft.com/office/drawing/2014/main" id="{01B10D8C-0D92-43D5-A79F-1B751C469B80}"/>
                  </a:ext>
                  <a:ext uri="{C183D7F6-B498-43B3-948B-1728B52AA6E4}">
                    <adec:decorative xmlns:adec="http://schemas.microsoft.com/office/drawing/2017/decorative" val="1"/>
                  </a:ext>
                </a:extLst>
              </p:cNvPr>
              <p:cNvPicPr>
                <a:picLocks/>
              </p:cNvPicPr>
              <p:nvPr/>
            </p:nvPicPr>
            <p:blipFill>
              <a:blip r:embed="rId7"/>
              <a:stretch>
                <a:fillRect/>
              </a:stretch>
            </p:blipFill>
            <p:spPr>
              <a:xfrm>
                <a:off x="2612838" y="4906205"/>
                <a:ext cx="334984" cy="334984"/>
              </a:xfrm>
              <a:prstGeom prst="rect">
                <a:avLst/>
              </a:prstGeom>
            </p:spPr>
          </p:pic>
          <p:sp>
            <p:nvSpPr>
              <p:cNvPr id="52" name="TextBox 51">
                <a:extLst>
                  <a:ext uri="{FF2B5EF4-FFF2-40B4-BE49-F238E27FC236}">
                    <a16:creationId xmlns:a16="http://schemas.microsoft.com/office/drawing/2014/main" id="{EF63E900-3C0F-4723-A36C-AFD003287CA7}"/>
                  </a:ext>
                </a:extLst>
              </p:cNvPr>
              <p:cNvSpPr txBox="1">
                <a:spLocks/>
              </p:cNvSpPr>
              <p:nvPr/>
            </p:nvSpPr>
            <p:spPr>
              <a:xfrm>
                <a:off x="3387730" y="4935198"/>
                <a:ext cx="4439933" cy="276999"/>
              </a:xfrm>
              <a:prstGeom prst="rect">
                <a:avLst/>
              </a:prstGeom>
              <a:noFill/>
            </p:spPr>
            <p:txBody>
              <a:bodyPr wrap="none" lIns="0" tIns="0" rIns="0" bIns="0" rtlCol="0">
                <a:spAutoFit/>
              </a:bodyPr>
              <a:lstStyle/>
              <a:p>
                <a:pPr marL="0" marR="0" lvl="0" indent="0" algn="l" defTabSz="1218427"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ＭＳ Ｐゴシック" pitchFamily="34" charset="-128"/>
                    <a:cs typeface="Segoe UI Light" panose="020B0502040204020203" pitchFamily="34" charset="0"/>
                  </a:rPr>
                  <a:t>Flexible desktop options and configurations</a:t>
                </a:r>
              </a:p>
            </p:txBody>
          </p:sp>
          <p:sp>
            <p:nvSpPr>
              <p:cNvPr id="57" name="Oval 56">
                <a:extLst>
                  <a:ext uri="{FF2B5EF4-FFF2-40B4-BE49-F238E27FC236}">
                    <a16:creationId xmlns:a16="http://schemas.microsoft.com/office/drawing/2014/main" id="{FBF63180-C1CC-4660-8483-C76A660F3C87}"/>
                  </a:ext>
                  <a:ext uri="{C183D7F6-B498-43B3-948B-1728B52AA6E4}">
                    <adec:decorative xmlns:adec="http://schemas.microsoft.com/office/drawing/2017/decorative" val="1"/>
                  </a:ext>
                </a:extLst>
              </p:cNvPr>
              <p:cNvSpPr>
                <a:spLocks/>
              </p:cNvSpPr>
              <p:nvPr/>
            </p:nvSpPr>
            <p:spPr bwMode="auto">
              <a:xfrm>
                <a:off x="2458685" y="5532700"/>
                <a:ext cx="643290" cy="643290"/>
              </a:xfrm>
              <a:prstGeom prst="ellipse">
                <a:avLst/>
              </a:prstGeom>
              <a:solidFill>
                <a:schemeClr val="bg1"/>
              </a:solidFill>
              <a:ln>
                <a:noFill/>
                <a:headEnd type="none" w="med" len="med"/>
                <a:tailEnd type="none" w="med" len="med"/>
              </a:ln>
              <a:effectLst>
                <a:outerShdw blurRad="63500" sx="102000" sy="102000" algn="ctr"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1" name="Picture 140">
                <a:extLst>
                  <a:ext uri="{FF2B5EF4-FFF2-40B4-BE49-F238E27FC236}">
                    <a16:creationId xmlns:a16="http://schemas.microsoft.com/office/drawing/2014/main" id="{BF503BAE-2ACD-41B0-BB78-2A7EC390F5F0}"/>
                  </a:ext>
                  <a:ext uri="{C183D7F6-B498-43B3-948B-1728B52AA6E4}">
                    <adec:decorative xmlns:adec="http://schemas.microsoft.com/office/drawing/2017/decorative" val="1"/>
                  </a:ext>
                </a:extLst>
              </p:cNvPr>
              <p:cNvPicPr>
                <a:picLocks/>
              </p:cNvPicPr>
              <p:nvPr/>
            </p:nvPicPr>
            <p:blipFill>
              <a:blip r:embed="rId8"/>
              <a:stretch>
                <a:fillRect/>
              </a:stretch>
            </p:blipFill>
            <p:spPr>
              <a:xfrm>
                <a:off x="2577214" y="5644581"/>
                <a:ext cx="419528" cy="419528"/>
              </a:xfrm>
              <a:prstGeom prst="rect">
                <a:avLst/>
              </a:prstGeom>
            </p:spPr>
          </p:pic>
          <p:sp>
            <p:nvSpPr>
              <p:cNvPr id="111" name="TextBox 110">
                <a:extLst>
                  <a:ext uri="{FF2B5EF4-FFF2-40B4-BE49-F238E27FC236}">
                    <a16:creationId xmlns:a16="http://schemas.microsoft.com/office/drawing/2014/main" id="{2AE8551F-702E-41CE-A7C1-991021184805}"/>
                  </a:ext>
                </a:extLst>
              </p:cNvPr>
              <p:cNvSpPr txBox="1">
                <a:spLocks/>
              </p:cNvSpPr>
              <p:nvPr/>
            </p:nvSpPr>
            <p:spPr>
              <a:xfrm>
                <a:off x="3387730" y="5715846"/>
                <a:ext cx="2895473" cy="276999"/>
              </a:xfrm>
              <a:prstGeom prst="rect">
                <a:avLst/>
              </a:prstGeom>
              <a:noFill/>
            </p:spPr>
            <p:txBody>
              <a:bodyPr wrap="none" lIns="0" tIns="0" rIns="0" bIns="0" rtlCol="0">
                <a:spAutoFit/>
              </a:bodyPr>
              <a:lstStyle/>
              <a:p>
                <a:pPr marL="0" marR="0" lvl="0" indent="0" algn="l" defTabSz="1218427"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ＭＳ Ｐゴシック" pitchFamily="34" charset="-128"/>
                    <a:cs typeface="Segoe UI Light" panose="020B0502040204020203" pitchFamily="34" charset="0"/>
                  </a:rPr>
                  <a:t>Hybrid environment support</a:t>
                </a:r>
              </a:p>
            </p:txBody>
          </p:sp>
          <p:sp>
            <p:nvSpPr>
              <p:cNvPr id="49" name="TextBox 48">
                <a:extLst>
                  <a:ext uri="{FF2B5EF4-FFF2-40B4-BE49-F238E27FC236}">
                    <a16:creationId xmlns:a16="http://schemas.microsoft.com/office/drawing/2014/main" id="{7C6D338E-1BD7-476B-ABA3-4143C21AACA4}"/>
                  </a:ext>
                </a:extLst>
              </p:cNvPr>
              <p:cNvSpPr txBox="1"/>
              <p:nvPr/>
            </p:nvSpPr>
            <p:spPr>
              <a:xfrm>
                <a:off x="9290012" y="3587884"/>
                <a:ext cx="2550698" cy="307777"/>
              </a:xfrm>
              <a:prstGeom prst="rect">
                <a:avLst/>
              </a:prstGeom>
              <a:noFill/>
            </p:spPr>
            <p:txBody>
              <a:bodyPr wrap="none" lIns="0" tIns="0" rIns="0" bIns="0" rtlCol="0">
                <a:spAutoFit/>
              </a:bodyPr>
              <a:lstStyle/>
              <a:p>
                <a:pPr marL="0" marR="0" lvl="0" indent="0" algn="ctr" defTabSz="1218427"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chemeClr val="tx2">
                        <a:lumMod val="50000"/>
                      </a:schemeClr>
                    </a:solidFill>
                    <a:effectLst/>
                    <a:uLnTx/>
                    <a:uFillTx/>
                    <a:latin typeface="Segoe UI Semibold"/>
                    <a:ea typeface="ＭＳ Ｐゴシック" pitchFamily="34" charset="-128"/>
                    <a:cs typeface="Segoe UI Light" panose="020B0502040204020203" pitchFamily="34" charset="0"/>
                  </a:rPr>
                  <a:t>Azure Virtual Desktop</a:t>
                </a:r>
              </a:p>
            </p:txBody>
          </p:sp>
        </p:grpSp>
      </p:grpSp>
    </p:spTree>
    <p:extLst>
      <p:ext uri="{BB962C8B-B14F-4D97-AF65-F5344CB8AC3E}">
        <p14:creationId xmlns:p14="http://schemas.microsoft.com/office/powerpoint/2010/main" val="127048692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A0C3A-7613-B242-85A0-7B1F02F1DC2F}"/>
              </a:ext>
            </a:extLst>
          </p:cNvPr>
          <p:cNvSpPr>
            <a:spLocks noGrp="1"/>
          </p:cNvSpPr>
          <p:nvPr>
            <p:ph type="title"/>
          </p:nvPr>
        </p:nvSpPr>
        <p:spPr>
          <a:xfrm>
            <a:off x="584200" y="2687778"/>
            <a:ext cx="7659254" cy="1052596"/>
          </a:xfrm>
        </p:spPr>
        <p:txBody>
          <a:bodyPr/>
          <a:lstStyle/>
          <a:p>
            <a:r>
              <a:rPr lang="en-US">
                <a:cs typeface="Segoe UI"/>
              </a:rPr>
              <a:t>Azure Virtual Desktop</a:t>
            </a:r>
            <a:br>
              <a:rPr lang="en-US"/>
            </a:br>
            <a:endParaRPr lang="en-US">
              <a:cs typeface="Segoe UI"/>
            </a:endParaRPr>
          </a:p>
        </p:txBody>
      </p:sp>
      <p:sp>
        <p:nvSpPr>
          <p:cNvPr id="3" name="Subhead 2">
            <a:extLst>
              <a:ext uri="{FF2B5EF4-FFF2-40B4-BE49-F238E27FC236}">
                <a16:creationId xmlns:a16="http://schemas.microsoft.com/office/drawing/2014/main" id="{AD8EAE7B-A13A-7646-8673-0A33D23F8A97}"/>
              </a:ext>
            </a:extLst>
          </p:cNvPr>
          <p:cNvSpPr>
            <a:spLocks noGrp="1"/>
          </p:cNvSpPr>
          <p:nvPr>
            <p:ph type="body" sz="quarter" idx="12"/>
          </p:nvPr>
        </p:nvSpPr>
        <p:spPr>
          <a:xfrm>
            <a:off x="584200" y="5654898"/>
            <a:ext cx="6600371" cy="321627"/>
          </a:xfrm>
        </p:spPr>
        <p:txBody>
          <a:bodyPr/>
          <a:lstStyle/>
          <a:p>
            <a:r>
              <a:rPr lang="en-US"/>
              <a:t>Jun 2023 – Joke Feije-Edelman &amp; Bogdan Grozoiu</a:t>
            </a:r>
          </a:p>
        </p:txBody>
      </p:sp>
      <p:sp>
        <p:nvSpPr>
          <p:cNvPr id="4" name="object 3">
            <a:extLst>
              <a:ext uri="{FF2B5EF4-FFF2-40B4-BE49-F238E27FC236}">
                <a16:creationId xmlns:a16="http://schemas.microsoft.com/office/drawing/2014/main" id="{4CBA4003-E98F-E307-A585-8B8E9F1AF6C1}"/>
              </a:ext>
            </a:extLst>
          </p:cNvPr>
          <p:cNvSpPr txBox="1"/>
          <p:nvPr/>
        </p:nvSpPr>
        <p:spPr>
          <a:xfrm>
            <a:off x="584200" y="3319723"/>
            <a:ext cx="5283114" cy="218554"/>
          </a:xfrm>
          <a:prstGeom prst="rect">
            <a:avLst/>
          </a:prstGeom>
        </p:spPr>
        <p:txBody>
          <a:bodyPr vert="horz" wrap="square" lIns="0" tIns="3080" rIns="0" bIns="0" rtlCol="0">
            <a:spAutoFit/>
          </a:bodyPr>
          <a:lstStyle/>
          <a:p>
            <a:pPr marL="0" marR="0" lvl="0" indent="0" algn="l" defTabSz="911939" rtl="0" eaLnBrk="1" fontAlgn="auto" latinLnBrk="0" hangingPunct="1">
              <a:lnSpc>
                <a:spcPct val="100000"/>
              </a:lnSpc>
              <a:spcBef>
                <a:spcPts val="998"/>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effectLst/>
                <a:uLnTx/>
                <a:uFillTx/>
                <a:latin typeface="Segoe UI"/>
                <a:ea typeface="+mn-ea"/>
                <a:cs typeface="+mn-cs"/>
              </a:rPr>
              <a:t>Enable a secure, remote desktop, experience from anywhere</a:t>
            </a:r>
          </a:p>
        </p:txBody>
      </p:sp>
    </p:spTree>
    <p:extLst>
      <p:ext uri="{BB962C8B-B14F-4D97-AF65-F5344CB8AC3E}">
        <p14:creationId xmlns:p14="http://schemas.microsoft.com/office/powerpoint/2010/main" val="877521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64DC3D9A-D383-B606-8586-34DBA41A2005}"/>
              </a:ext>
            </a:extLst>
          </p:cNvPr>
          <p:cNvSpPr txBox="1">
            <a:spLocks noGrp="1"/>
          </p:cNvSpPr>
          <p:nvPr>
            <p:ph type="title" idx="4294967295"/>
          </p:nvPr>
        </p:nvSpPr>
        <p:spPr>
          <a:xfrm>
            <a:off x="4891314" y="1505476"/>
            <a:ext cx="5093934" cy="1052596"/>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36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5000"/>
              </a:lnSpc>
              <a:spcBef>
                <a:spcPts val="2400"/>
              </a:spcBef>
              <a:spcAft>
                <a:spcPts val="1200"/>
              </a:spcAft>
              <a:buClrTx/>
              <a:buSzPct val="90000"/>
              <a:buFont typeface="Wingdings" panose="05000000000000000000" pitchFamily="2" charset="2"/>
              <a:buNone/>
              <a:tabLst/>
              <a:defRPr/>
            </a:pPr>
            <a:r>
              <a:rPr kumimoji="0" lang="en-US" sz="3600" b="0" i="0" u="none" strike="noStrike" kern="1200" cap="none" spc="0" normalizeH="0" baseline="0" noProof="0">
                <a:ln>
                  <a:noFill/>
                </a:ln>
                <a:solidFill>
                  <a:schemeClr val="tx1"/>
                </a:solidFill>
                <a:effectLst/>
                <a:uLnTx/>
                <a:uFillTx/>
                <a:latin typeface="+mj-lt"/>
                <a:ea typeface="+mn-ea"/>
                <a:cs typeface="Segoe UI" panose="020B0502040204020203" pitchFamily="34" charset="0"/>
              </a:rPr>
              <a:t>Deployment options for Azure Virtual Desktop</a:t>
            </a:r>
          </a:p>
        </p:txBody>
      </p:sp>
    </p:spTree>
    <p:extLst>
      <p:ext uri="{BB962C8B-B14F-4D97-AF65-F5344CB8AC3E}">
        <p14:creationId xmlns:p14="http://schemas.microsoft.com/office/powerpoint/2010/main" val="311176114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a:extLst>
              <a:ext uri="{FF2B5EF4-FFF2-40B4-BE49-F238E27FC236}">
                <a16:creationId xmlns:a16="http://schemas.microsoft.com/office/drawing/2014/main" id="{EA1EC46E-F10D-45F1-B9B7-88EDC95C8BD7}"/>
              </a:ext>
              <a:ext uri="{C183D7F6-B498-43B3-948B-1728B52AA6E4}">
                <adec:decorative xmlns:adec="http://schemas.microsoft.com/office/drawing/2017/decorative" val="1"/>
              </a:ext>
            </a:extLst>
          </p:cNvPr>
          <p:cNvGraphicFramePr>
            <a:graphicFrameLocks noChangeAspect="1"/>
          </p:cNvGraphicFramePr>
          <p:nvPr>
            <p:custDataLst>
              <p:tags r:id="rId1"/>
            </p:custDataLst>
            <p:extLst>
              <p:ext uri="{D42A27DB-BD31-4B8C-83A1-F6EECF244321}">
                <p14:modId xmlns:p14="http://schemas.microsoft.com/office/powerpoint/2010/main" val="2736757922"/>
              </p:ext>
            </p:extLst>
          </p:nvPr>
        </p:nvGraphicFramePr>
        <p:xfrm>
          <a:off x="1557" y="2044"/>
          <a:ext cx="1557" cy="1557"/>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5" name="Object 4">
                        <a:extLst>
                          <a:ext uri="{FF2B5EF4-FFF2-40B4-BE49-F238E27FC236}">
                            <a16:creationId xmlns:a16="http://schemas.microsoft.com/office/drawing/2014/main" id="{EA1EC46E-F10D-45F1-B9B7-88EDC95C8BD7}"/>
                          </a:ext>
                          <a:ext uri="{C183D7F6-B498-43B3-948B-1728B52AA6E4}">
                            <adec:decorative xmlns:adec="http://schemas.microsoft.com/office/drawing/2017/decorative" val="1"/>
                          </a:ext>
                        </a:extLst>
                      </p:cNvPr>
                      <p:cNvPicPr/>
                      <p:nvPr/>
                    </p:nvPicPr>
                    <p:blipFill>
                      <a:blip r:embed="rId5"/>
                      <a:stretch>
                        <a:fillRect/>
                      </a:stretch>
                    </p:blipFill>
                    <p:spPr>
                      <a:xfrm>
                        <a:off x="1557" y="2044"/>
                        <a:ext cx="1557" cy="1557"/>
                      </a:xfrm>
                      <a:prstGeom prst="rect">
                        <a:avLst/>
                      </a:prstGeom>
                    </p:spPr>
                  </p:pic>
                </p:oleObj>
              </mc:Fallback>
            </mc:AlternateContent>
          </a:graphicData>
        </a:graphic>
      </p:graphicFrame>
      <p:sp>
        <p:nvSpPr>
          <p:cNvPr id="30" name="Title 1">
            <a:extLst>
              <a:ext uri="{FF2B5EF4-FFF2-40B4-BE49-F238E27FC236}">
                <a16:creationId xmlns:a16="http://schemas.microsoft.com/office/drawing/2014/main" id="{9C24828E-2F1B-4707-9435-79A54E1EF282}"/>
              </a:ext>
            </a:extLst>
          </p:cNvPr>
          <p:cNvSpPr>
            <a:spLocks noGrp="1"/>
          </p:cNvSpPr>
          <p:nvPr>
            <p:ph type="title"/>
          </p:nvPr>
        </p:nvSpPr>
        <p:spPr>
          <a:xfrm>
            <a:off x="588263" y="46089"/>
            <a:ext cx="10278129" cy="1107996"/>
          </a:xfrm>
        </p:spPr>
        <p:txBody>
          <a:bodyPr/>
          <a:lstStyle/>
          <a:p>
            <a:r>
              <a:rPr lang="en-US"/>
              <a:t>Deployment options for Azure Virtual Desktop – IdP configuration</a:t>
            </a:r>
            <a:endParaRPr lang="en-US" sz="3136" spc="-147"/>
          </a:p>
        </p:txBody>
      </p:sp>
      <p:sp>
        <p:nvSpPr>
          <p:cNvPr id="45" name="Rectangle 44">
            <a:extLst>
              <a:ext uri="{FF2B5EF4-FFF2-40B4-BE49-F238E27FC236}">
                <a16:creationId xmlns:a16="http://schemas.microsoft.com/office/drawing/2014/main" id="{B7045415-EAC1-4349-A1E3-DA9872D5A7A3}"/>
              </a:ext>
            </a:extLst>
          </p:cNvPr>
          <p:cNvSpPr/>
          <p:nvPr/>
        </p:nvSpPr>
        <p:spPr>
          <a:xfrm>
            <a:off x="169684" y="1431655"/>
            <a:ext cx="10696708" cy="307777"/>
          </a:xfrm>
          <a:prstGeom prst="rect">
            <a:avLst/>
          </a:prstGeom>
          <a:noFill/>
        </p:spPr>
        <p:txBody>
          <a:bodyPr wrap="square" lIns="0" tIns="0" rIns="0" bIns="0" anchor="t">
            <a:spAutoFit/>
          </a:bodyPr>
          <a:lstStyle/>
          <a:p>
            <a:pPr marL="457157" lvl="1" defTabSz="914314" fontAlgn="base">
              <a:defRPr/>
            </a:pPr>
            <a:r>
              <a:rPr lang="en-US" sz="2000"/>
              <a:t>Choose the appropriate </a:t>
            </a:r>
            <a:r>
              <a:rPr lang="en-US" sz="2000">
                <a:solidFill>
                  <a:schemeClr val="accent4"/>
                </a:solidFill>
              </a:rPr>
              <a:t>IdP configuration</a:t>
            </a:r>
            <a:r>
              <a:rPr lang="en-US" sz="2000">
                <a:solidFill>
                  <a:schemeClr val="accent1"/>
                </a:solidFill>
              </a:rPr>
              <a:t> </a:t>
            </a:r>
            <a:r>
              <a:rPr lang="en-US" sz="2000"/>
              <a:t>based on your user requirements</a:t>
            </a:r>
            <a:endParaRPr lang="en-US" sz="2000">
              <a:cs typeface="Segoe UI"/>
            </a:endParaRPr>
          </a:p>
        </p:txBody>
      </p:sp>
      <p:sp>
        <p:nvSpPr>
          <p:cNvPr id="43" name="Rectangle 42">
            <a:extLst>
              <a:ext uri="{FF2B5EF4-FFF2-40B4-BE49-F238E27FC236}">
                <a16:creationId xmlns:a16="http://schemas.microsoft.com/office/drawing/2014/main" id="{09041A67-5007-44B2-BD76-35F10DF2E5C5}"/>
              </a:ext>
            </a:extLst>
          </p:cNvPr>
          <p:cNvSpPr/>
          <p:nvPr/>
        </p:nvSpPr>
        <p:spPr>
          <a:xfrm>
            <a:off x="635739" y="2692875"/>
            <a:ext cx="3420000" cy="3930295"/>
          </a:xfrm>
          <a:prstGeom prst="rect">
            <a:avLst/>
          </a:prstGeom>
          <a:ln w="6350">
            <a:solidFill>
              <a:schemeClr val="bg1">
                <a:lumMod val="85000"/>
              </a:schemeClr>
            </a:solidFill>
          </a:ln>
        </p:spPr>
        <p:txBody>
          <a:bodyPr wrap="square" lIns="134464" tIns="89642" rIns="134464" bIns="89642" anchor="t">
            <a:noAutofit/>
          </a:bodyPr>
          <a:lstStyle/>
          <a:p>
            <a:pPr defTabSz="914102" fontAlgn="base">
              <a:spcBef>
                <a:spcPts val="1176"/>
              </a:spcBef>
              <a:defRPr/>
            </a:pPr>
            <a:r>
              <a:rPr lang="en-US" sz="2000">
                <a:solidFill>
                  <a:schemeClr val="accent4"/>
                </a:solidFill>
                <a:cs typeface="Segoe UI"/>
              </a:rPr>
              <a:t>Active Directory Domain Services</a:t>
            </a:r>
          </a:p>
          <a:p>
            <a:pPr defTabSz="914102" fontAlgn="base">
              <a:spcBef>
                <a:spcPts val="1176"/>
              </a:spcBef>
              <a:defRPr/>
            </a:pPr>
            <a:endParaRPr lang="en-US"/>
          </a:p>
          <a:p>
            <a:pPr marL="327155" indent="-336145" defTabSz="914102" fontAlgn="base">
              <a:spcAft>
                <a:spcPts val="588"/>
              </a:spcAft>
              <a:buFont typeface="Segoe UI" panose="020B0502040204020203" pitchFamily="34" charset="0"/>
              <a:buChar char="–"/>
              <a:tabLst>
                <a:tab pos="669177" algn="l"/>
              </a:tabLst>
              <a:defRPr/>
            </a:pPr>
            <a:r>
              <a:rPr lang="en-US"/>
              <a:t>Run AD DS on any Virtual Machine in Azure in your region</a:t>
            </a:r>
          </a:p>
          <a:p>
            <a:pPr marL="327155" indent="-336145" defTabSz="914102" fontAlgn="base">
              <a:spcAft>
                <a:spcPts val="588"/>
              </a:spcAft>
              <a:buFont typeface="Segoe UI" panose="020B0502040204020203" pitchFamily="34" charset="0"/>
              <a:buChar char="–"/>
              <a:tabLst>
                <a:tab pos="669177" algn="l"/>
              </a:tabLst>
              <a:defRPr/>
            </a:pPr>
            <a:r>
              <a:rPr lang="en-US"/>
              <a:t>You are in control, but also responsible for management, availability, security etcetera.</a:t>
            </a:r>
          </a:p>
          <a:p>
            <a:pPr marL="784338" lvl="1" indent="-336145" defTabSz="914102" fontAlgn="base">
              <a:spcAft>
                <a:spcPts val="588"/>
              </a:spcAft>
              <a:buFont typeface="Segoe UI" panose="020B0502040204020203" pitchFamily="34" charset="0"/>
              <a:buChar char="–"/>
              <a:tabLst>
                <a:tab pos="669177" algn="l"/>
              </a:tabLst>
              <a:defRPr/>
            </a:pPr>
            <a:endParaRPr lang="en-US" sz="2000">
              <a:solidFill>
                <a:srgbClr val="0078D4"/>
              </a:solidFill>
              <a:cs typeface="Segoe UI"/>
            </a:endParaRPr>
          </a:p>
        </p:txBody>
      </p:sp>
      <p:sp>
        <p:nvSpPr>
          <p:cNvPr id="48" name="Rectangle 47">
            <a:extLst>
              <a:ext uri="{FF2B5EF4-FFF2-40B4-BE49-F238E27FC236}">
                <a16:creationId xmlns:a16="http://schemas.microsoft.com/office/drawing/2014/main" id="{F2C6105A-8F87-45E9-B23D-93A9E4A68BCD}"/>
              </a:ext>
            </a:extLst>
          </p:cNvPr>
          <p:cNvSpPr/>
          <p:nvPr/>
        </p:nvSpPr>
        <p:spPr>
          <a:xfrm>
            <a:off x="4402473" y="2692875"/>
            <a:ext cx="3420000" cy="3930295"/>
          </a:xfrm>
          <a:prstGeom prst="rect">
            <a:avLst/>
          </a:prstGeom>
          <a:ln w="6350">
            <a:solidFill>
              <a:schemeClr val="bg1">
                <a:lumMod val="85000"/>
              </a:schemeClr>
            </a:solidFill>
          </a:ln>
        </p:spPr>
        <p:txBody>
          <a:bodyPr wrap="square" lIns="134464" tIns="89642" rIns="134464" bIns="89642" anchor="t">
            <a:noAutofit/>
          </a:bodyPr>
          <a:lstStyle/>
          <a:p>
            <a:pPr lvl="0" defTabSz="914102" fontAlgn="base">
              <a:spcBef>
                <a:spcPts val="1176"/>
              </a:spcBef>
              <a:defRPr/>
            </a:pPr>
            <a:r>
              <a:rPr lang="en-US" sz="2000">
                <a:solidFill>
                  <a:schemeClr val="accent4"/>
                </a:solidFill>
                <a:cs typeface="Segoe UI"/>
              </a:rPr>
              <a:t>Azure Active Directory Domain Services</a:t>
            </a:r>
          </a:p>
          <a:p>
            <a:pPr lvl="0" defTabSz="914102" fontAlgn="base">
              <a:spcBef>
                <a:spcPts val="1176"/>
              </a:spcBef>
              <a:defRPr/>
            </a:pPr>
            <a:endParaRPr lang="en-US" sz="2000">
              <a:solidFill>
                <a:schemeClr val="accent4"/>
              </a:solidFill>
              <a:cs typeface="Segoe UI"/>
            </a:endParaRPr>
          </a:p>
          <a:p>
            <a:pPr marL="327155" indent="-336145" defTabSz="914102" fontAlgn="base">
              <a:spcAft>
                <a:spcPts val="588"/>
              </a:spcAft>
              <a:buFont typeface="Segoe UI" panose="020B0502040204020203" pitchFamily="34" charset="0"/>
              <a:buChar char="–"/>
              <a:tabLst>
                <a:tab pos="669177" algn="l"/>
              </a:tabLst>
              <a:defRPr/>
            </a:pPr>
            <a:r>
              <a:rPr lang="en-US">
                <a:solidFill>
                  <a:srgbClr val="353535"/>
                </a:solidFill>
                <a:cs typeface="Times New Roman"/>
              </a:rPr>
              <a:t>Fast deployment compared to the AD DS solution</a:t>
            </a:r>
          </a:p>
          <a:p>
            <a:pPr marL="327155" indent="-336145" defTabSz="914102" fontAlgn="base">
              <a:spcAft>
                <a:spcPts val="588"/>
              </a:spcAft>
              <a:buFont typeface="Segoe UI" panose="020B0502040204020203" pitchFamily="34" charset="0"/>
              <a:buChar char="–"/>
              <a:tabLst>
                <a:tab pos="669177" algn="l"/>
              </a:tabLst>
              <a:defRPr/>
            </a:pPr>
            <a:r>
              <a:rPr lang="en-US">
                <a:solidFill>
                  <a:srgbClr val="353535"/>
                </a:solidFill>
                <a:cs typeface="Times New Roman"/>
              </a:rPr>
              <a:t>Less infrastructure and management burden</a:t>
            </a:r>
          </a:p>
          <a:p>
            <a:pPr marL="327155" indent="-336145" defTabSz="914102" fontAlgn="base">
              <a:spcAft>
                <a:spcPts val="588"/>
              </a:spcAft>
              <a:buFont typeface="Segoe UI" panose="020B0502040204020203" pitchFamily="34" charset="0"/>
              <a:buChar char="–"/>
              <a:tabLst>
                <a:tab pos="669177" algn="l"/>
              </a:tabLst>
              <a:defRPr/>
            </a:pPr>
            <a:r>
              <a:rPr lang="en-US">
                <a:solidFill>
                  <a:srgbClr val="353535"/>
                </a:solidFill>
                <a:cs typeface="Times New Roman"/>
              </a:rPr>
              <a:t>Pay as you go</a:t>
            </a:r>
            <a:endParaRPr lang="en-US">
              <a:solidFill>
                <a:srgbClr val="000000"/>
              </a:solidFill>
            </a:endParaRPr>
          </a:p>
          <a:p>
            <a:pPr marL="327155" indent="-336145" defTabSz="914102" fontAlgn="base">
              <a:spcAft>
                <a:spcPts val="588"/>
              </a:spcAft>
              <a:buFont typeface="Segoe UI" panose="020B0502040204020203" pitchFamily="34" charset="0"/>
              <a:buChar char="–"/>
              <a:tabLst>
                <a:tab pos="669177" algn="l"/>
              </a:tabLst>
              <a:defRPr/>
            </a:pPr>
            <a:endParaRPr lang="en-US">
              <a:solidFill>
                <a:srgbClr val="000000"/>
              </a:solidFill>
            </a:endParaRPr>
          </a:p>
        </p:txBody>
      </p:sp>
      <p:sp>
        <p:nvSpPr>
          <p:cNvPr id="47" name="Rectangle 46">
            <a:extLst>
              <a:ext uri="{FF2B5EF4-FFF2-40B4-BE49-F238E27FC236}">
                <a16:creationId xmlns:a16="http://schemas.microsoft.com/office/drawing/2014/main" id="{5E6F5D9F-603D-4ADC-9BA4-2BD8F0F7217E}"/>
              </a:ext>
            </a:extLst>
          </p:cNvPr>
          <p:cNvSpPr/>
          <p:nvPr/>
        </p:nvSpPr>
        <p:spPr>
          <a:xfrm>
            <a:off x="8169207" y="2692875"/>
            <a:ext cx="3420000" cy="3930295"/>
          </a:xfrm>
          <a:prstGeom prst="rect">
            <a:avLst/>
          </a:prstGeom>
          <a:ln w="6350">
            <a:solidFill>
              <a:schemeClr val="bg1">
                <a:lumMod val="85000"/>
              </a:schemeClr>
            </a:solidFill>
          </a:ln>
        </p:spPr>
        <p:txBody>
          <a:bodyPr wrap="square" lIns="134464" tIns="89642" rIns="134464" bIns="89642" anchor="t">
            <a:noAutofit/>
          </a:bodyPr>
          <a:lstStyle/>
          <a:p>
            <a:pPr lvl="0" defTabSz="914102" fontAlgn="base">
              <a:spcBef>
                <a:spcPts val="1176"/>
              </a:spcBef>
              <a:defRPr/>
            </a:pPr>
            <a:r>
              <a:rPr lang="en-US" sz="2000">
                <a:solidFill>
                  <a:schemeClr val="accent4"/>
                </a:solidFill>
                <a:cs typeface="Times New Roman" panose="02020603050405020304" pitchFamily="18" charset="0"/>
              </a:rPr>
              <a:t>Azure Active Directory (Hybrid AAD-joined)</a:t>
            </a:r>
          </a:p>
          <a:p>
            <a:pPr lvl="0" defTabSz="914102" fontAlgn="base">
              <a:spcBef>
                <a:spcPts val="1176"/>
              </a:spcBef>
              <a:defRPr/>
            </a:pPr>
            <a:endParaRPr lang="en-US" sz="2000">
              <a:solidFill>
                <a:schemeClr val="accent4"/>
              </a:solidFill>
              <a:cs typeface="Times New Roman" panose="02020603050405020304" pitchFamily="18" charset="0"/>
            </a:endParaRPr>
          </a:p>
          <a:p>
            <a:pPr marL="327155" indent="-336145" defTabSz="914102" fontAlgn="base">
              <a:spcAft>
                <a:spcPts val="588"/>
              </a:spcAft>
              <a:buFont typeface="Segoe UI" panose="020B0502040204020203" pitchFamily="34" charset="0"/>
              <a:buChar char="–"/>
              <a:tabLst>
                <a:tab pos="669177" algn="l"/>
              </a:tabLst>
              <a:defRPr/>
            </a:pPr>
            <a:r>
              <a:rPr lang="en-US">
                <a:solidFill>
                  <a:srgbClr val="353535"/>
                </a:solidFill>
                <a:cs typeface="Times New Roman" panose="02020603050405020304" pitchFamily="18" charset="0"/>
              </a:rPr>
              <a:t>No additional infrastructure components necessary</a:t>
            </a:r>
          </a:p>
          <a:p>
            <a:pPr marL="327155" indent="-336145" defTabSz="914102" fontAlgn="base">
              <a:spcAft>
                <a:spcPts val="588"/>
              </a:spcAft>
              <a:buFont typeface="Segoe UI" panose="020B0502040204020203" pitchFamily="34" charset="0"/>
              <a:buChar char="–"/>
              <a:tabLst>
                <a:tab pos="669177" algn="l"/>
              </a:tabLst>
              <a:defRPr/>
            </a:pPr>
            <a:r>
              <a:rPr lang="en-US">
                <a:solidFill>
                  <a:srgbClr val="353535"/>
                </a:solidFill>
                <a:cs typeface="Times New Roman" panose="02020603050405020304" pitchFamily="18" charset="0"/>
              </a:rPr>
              <a:t>Works with Virtual Machine extensions</a:t>
            </a:r>
          </a:p>
          <a:p>
            <a:pPr marL="327155" indent="-336145" defTabSz="914102" fontAlgn="base">
              <a:spcAft>
                <a:spcPts val="588"/>
              </a:spcAft>
              <a:buFont typeface="Segoe UI" panose="020B0502040204020203" pitchFamily="34" charset="0"/>
              <a:buChar char="–"/>
              <a:tabLst>
                <a:tab pos="669177" algn="l"/>
              </a:tabLst>
              <a:defRPr/>
            </a:pPr>
            <a:r>
              <a:rPr lang="en-US">
                <a:solidFill>
                  <a:srgbClr val="353535"/>
                </a:solidFill>
                <a:cs typeface="Times New Roman" panose="02020603050405020304" pitchFamily="18" charset="0"/>
              </a:rPr>
              <a:t>Single-Sign-On possible</a:t>
            </a:r>
          </a:p>
          <a:p>
            <a:pPr marL="327155" indent="-336145" defTabSz="914102" fontAlgn="base">
              <a:spcAft>
                <a:spcPts val="588"/>
              </a:spcAft>
              <a:buFont typeface="Segoe UI" panose="020B0502040204020203" pitchFamily="34" charset="0"/>
              <a:buChar char="–"/>
              <a:tabLst>
                <a:tab pos="669177" algn="l"/>
              </a:tabLst>
              <a:defRPr/>
            </a:pPr>
            <a:endParaRPr lang="en-US">
              <a:solidFill>
                <a:srgbClr val="353535"/>
              </a:solidFill>
              <a:cs typeface="Times New Roman" panose="02020603050405020304" pitchFamily="18" charset="0"/>
            </a:endParaRPr>
          </a:p>
        </p:txBody>
      </p:sp>
      <p:grpSp>
        <p:nvGrpSpPr>
          <p:cNvPr id="8" name="Group 7">
            <a:extLst>
              <a:ext uri="{FF2B5EF4-FFF2-40B4-BE49-F238E27FC236}">
                <a16:creationId xmlns:a16="http://schemas.microsoft.com/office/drawing/2014/main" id="{E7FBFBFC-8675-DA28-4B49-4E174B6F63E5}"/>
              </a:ext>
              <a:ext uri="{C183D7F6-B498-43B3-948B-1728B52AA6E4}">
                <adec:decorative xmlns:adec="http://schemas.microsoft.com/office/drawing/2017/decorative" val="1"/>
              </a:ext>
            </a:extLst>
          </p:cNvPr>
          <p:cNvGrpSpPr/>
          <p:nvPr/>
        </p:nvGrpSpPr>
        <p:grpSpPr>
          <a:xfrm>
            <a:off x="635739" y="1843020"/>
            <a:ext cx="902301" cy="793675"/>
            <a:chOff x="1181100" y="1899199"/>
            <a:chExt cx="902301" cy="793675"/>
          </a:xfrm>
        </p:grpSpPr>
        <p:pic>
          <p:nvPicPr>
            <p:cNvPr id="7" name="Graphic 6" descr="Cloud with solid fill">
              <a:extLst>
                <a:ext uri="{FF2B5EF4-FFF2-40B4-BE49-F238E27FC236}">
                  <a16:creationId xmlns:a16="http://schemas.microsoft.com/office/drawing/2014/main" id="{7C9451B8-CDD7-B8AD-48DA-C96A394C59F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49492" y="1899199"/>
              <a:ext cx="633909" cy="633909"/>
            </a:xfrm>
            <a:prstGeom prst="rect">
              <a:avLst/>
            </a:prstGeom>
          </p:spPr>
        </p:pic>
        <p:pic>
          <p:nvPicPr>
            <p:cNvPr id="4" name="Graphic 3" descr="Building with solid fill">
              <a:extLst>
                <a:ext uri="{FF2B5EF4-FFF2-40B4-BE49-F238E27FC236}">
                  <a16:creationId xmlns:a16="http://schemas.microsoft.com/office/drawing/2014/main" id="{B54EC353-7C13-2864-06A2-80E0A18B5AE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81100" y="2107527"/>
              <a:ext cx="585347" cy="585347"/>
            </a:xfrm>
            <a:prstGeom prst="rect">
              <a:avLst/>
            </a:prstGeom>
          </p:spPr>
        </p:pic>
      </p:grpSp>
      <p:grpSp>
        <p:nvGrpSpPr>
          <p:cNvPr id="9" name="Group 8">
            <a:extLst>
              <a:ext uri="{FF2B5EF4-FFF2-40B4-BE49-F238E27FC236}">
                <a16:creationId xmlns:a16="http://schemas.microsoft.com/office/drawing/2014/main" id="{93220957-1FD3-776F-7162-E869F366AE4A}"/>
              </a:ext>
              <a:ext uri="{C183D7F6-B498-43B3-948B-1728B52AA6E4}">
                <adec:decorative xmlns:adec="http://schemas.microsoft.com/office/drawing/2017/decorative" val="1"/>
              </a:ext>
            </a:extLst>
          </p:cNvPr>
          <p:cNvGrpSpPr/>
          <p:nvPr/>
        </p:nvGrpSpPr>
        <p:grpSpPr>
          <a:xfrm>
            <a:off x="4402473" y="1843020"/>
            <a:ext cx="902301" cy="793675"/>
            <a:chOff x="1181100" y="1899199"/>
            <a:chExt cx="902301" cy="793675"/>
          </a:xfrm>
        </p:grpSpPr>
        <p:pic>
          <p:nvPicPr>
            <p:cNvPr id="10" name="Graphic 9" descr="Cloud with solid fill">
              <a:extLst>
                <a:ext uri="{FF2B5EF4-FFF2-40B4-BE49-F238E27FC236}">
                  <a16:creationId xmlns:a16="http://schemas.microsoft.com/office/drawing/2014/main" id="{63217470-1D2D-40E6-EFF3-C0C9CA3F1A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49492" y="1899199"/>
              <a:ext cx="633909" cy="633909"/>
            </a:xfrm>
            <a:prstGeom prst="rect">
              <a:avLst/>
            </a:prstGeom>
          </p:spPr>
        </p:pic>
        <p:pic>
          <p:nvPicPr>
            <p:cNvPr id="11" name="Graphic 10" descr="Building with solid fill">
              <a:extLst>
                <a:ext uri="{FF2B5EF4-FFF2-40B4-BE49-F238E27FC236}">
                  <a16:creationId xmlns:a16="http://schemas.microsoft.com/office/drawing/2014/main" id="{58D31EB1-01BE-41CF-F40B-15E2471E8EA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81100" y="2107527"/>
              <a:ext cx="585347" cy="585347"/>
            </a:xfrm>
            <a:prstGeom prst="rect">
              <a:avLst/>
            </a:prstGeom>
          </p:spPr>
        </p:pic>
      </p:grpSp>
      <p:pic>
        <p:nvPicPr>
          <p:cNvPr id="13" name="Graphic 12">
            <a:extLst>
              <a:ext uri="{FF2B5EF4-FFF2-40B4-BE49-F238E27FC236}">
                <a16:creationId xmlns:a16="http://schemas.microsoft.com/office/drawing/2014/main" id="{3D34220B-C05E-E964-A3C2-4343B1936D02}"/>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69207" y="1927734"/>
            <a:ext cx="832573" cy="832573"/>
          </a:xfrm>
          <a:prstGeom prst="rect">
            <a:avLst/>
          </a:prstGeom>
        </p:spPr>
      </p:pic>
      <p:sp>
        <p:nvSpPr>
          <p:cNvPr id="2" name="Rectangle 1" descr="During this workshop we will focus on the Azure Virtual Desktop only solution">
            <a:extLst>
              <a:ext uri="{FF2B5EF4-FFF2-40B4-BE49-F238E27FC236}">
                <a16:creationId xmlns:a16="http://schemas.microsoft.com/office/drawing/2014/main" id="{166D5EBE-D650-D280-C1E1-3949EA965DE0}"/>
              </a:ext>
            </a:extLst>
          </p:cNvPr>
          <p:cNvSpPr/>
          <p:nvPr/>
        </p:nvSpPr>
        <p:spPr bwMode="auto">
          <a:xfrm>
            <a:off x="7990797" y="1919227"/>
            <a:ext cx="3811057" cy="4823318"/>
          </a:xfrm>
          <a:prstGeom prst="rect">
            <a:avLst/>
          </a:prstGeom>
          <a:noFill/>
          <a:ln w="762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254900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a:extLst>
              <a:ext uri="{FF2B5EF4-FFF2-40B4-BE49-F238E27FC236}">
                <a16:creationId xmlns:a16="http://schemas.microsoft.com/office/drawing/2014/main" id="{EA1EC46E-F10D-45F1-B9B7-88EDC95C8BD7}"/>
              </a:ext>
              <a:ext uri="{C183D7F6-B498-43B3-948B-1728B52AA6E4}">
                <adec:decorative xmlns:adec="http://schemas.microsoft.com/office/drawing/2017/decorative" val="1"/>
              </a:ext>
            </a:extLst>
          </p:cNvPr>
          <p:cNvGraphicFramePr>
            <a:graphicFrameLocks noChangeAspect="1"/>
          </p:cNvGraphicFramePr>
          <p:nvPr>
            <p:custDataLst>
              <p:tags r:id="rId1"/>
            </p:custDataLst>
          </p:nvPr>
        </p:nvGraphicFramePr>
        <p:xfrm>
          <a:off x="1557" y="2044"/>
          <a:ext cx="1557" cy="1557"/>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5" name="Object 4">
                        <a:extLst>
                          <a:ext uri="{FF2B5EF4-FFF2-40B4-BE49-F238E27FC236}">
                            <a16:creationId xmlns:a16="http://schemas.microsoft.com/office/drawing/2014/main" id="{EA1EC46E-F10D-45F1-B9B7-88EDC95C8BD7}"/>
                          </a:ext>
                          <a:ext uri="{C183D7F6-B498-43B3-948B-1728B52AA6E4}">
                            <adec:decorative xmlns:adec="http://schemas.microsoft.com/office/drawing/2017/decorative" val="1"/>
                          </a:ext>
                        </a:extLst>
                      </p:cNvPr>
                      <p:cNvPicPr/>
                      <p:nvPr/>
                    </p:nvPicPr>
                    <p:blipFill>
                      <a:blip r:embed="rId5"/>
                      <a:stretch>
                        <a:fillRect/>
                      </a:stretch>
                    </p:blipFill>
                    <p:spPr>
                      <a:xfrm>
                        <a:off x="1557" y="2044"/>
                        <a:ext cx="1557" cy="1557"/>
                      </a:xfrm>
                      <a:prstGeom prst="rect">
                        <a:avLst/>
                      </a:prstGeom>
                    </p:spPr>
                  </p:pic>
                </p:oleObj>
              </mc:Fallback>
            </mc:AlternateContent>
          </a:graphicData>
        </a:graphic>
      </p:graphicFrame>
      <p:sp>
        <p:nvSpPr>
          <p:cNvPr id="30" name="Title 1">
            <a:extLst>
              <a:ext uri="{FF2B5EF4-FFF2-40B4-BE49-F238E27FC236}">
                <a16:creationId xmlns:a16="http://schemas.microsoft.com/office/drawing/2014/main" id="{9C24828E-2F1B-4707-9435-79A54E1EF282}"/>
              </a:ext>
            </a:extLst>
          </p:cNvPr>
          <p:cNvSpPr>
            <a:spLocks noGrp="1"/>
          </p:cNvSpPr>
          <p:nvPr>
            <p:ph type="title"/>
          </p:nvPr>
        </p:nvSpPr>
        <p:spPr>
          <a:xfrm>
            <a:off x="588263" y="323088"/>
            <a:ext cx="10102597" cy="553998"/>
          </a:xfrm>
        </p:spPr>
        <p:txBody>
          <a:bodyPr/>
          <a:lstStyle/>
          <a:p>
            <a:r>
              <a:rPr lang="en-US"/>
              <a:t>Deployment options for Azure Virtual Desktop – Key components</a:t>
            </a:r>
            <a:endParaRPr lang="en-US" sz="3136" spc="-147"/>
          </a:p>
        </p:txBody>
      </p:sp>
      <p:sp>
        <p:nvSpPr>
          <p:cNvPr id="45" name="Rectangle 44">
            <a:extLst>
              <a:ext uri="{FF2B5EF4-FFF2-40B4-BE49-F238E27FC236}">
                <a16:creationId xmlns:a16="http://schemas.microsoft.com/office/drawing/2014/main" id="{B7045415-EAC1-4349-A1E3-DA9872D5A7A3}"/>
              </a:ext>
            </a:extLst>
          </p:cNvPr>
          <p:cNvSpPr/>
          <p:nvPr/>
        </p:nvSpPr>
        <p:spPr>
          <a:xfrm>
            <a:off x="169684" y="1431655"/>
            <a:ext cx="10696708" cy="615553"/>
          </a:xfrm>
          <a:prstGeom prst="rect">
            <a:avLst/>
          </a:prstGeom>
          <a:noFill/>
        </p:spPr>
        <p:txBody>
          <a:bodyPr wrap="square" lIns="0" tIns="0" rIns="0" bIns="0" anchor="t">
            <a:spAutoFit/>
          </a:bodyPr>
          <a:lstStyle/>
          <a:p>
            <a:pPr marL="457157" lvl="1" defTabSz="914314" fontAlgn="base">
              <a:defRPr/>
            </a:pPr>
            <a:r>
              <a:rPr lang="en-US" sz="2000"/>
              <a:t>Choose the appropriate </a:t>
            </a:r>
            <a:r>
              <a:rPr lang="en-US" sz="2000">
                <a:solidFill>
                  <a:schemeClr val="accent4"/>
                </a:solidFill>
              </a:rPr>
              <a:t>compute, user profile</a:t>
            </a:r>
            <a:r>
              <a:rPr lang="en-US" sz="2000">
                <a:solidFill>
                  <a:schemeClr val="accent1"/>
                </a:solidFill>
              </a:rPr>
              <a:t>, </a:t>
            </a:r>
            <a:r>
              <a:rPr lang="en-US" sz="2000"/>
              <a:t>and </a:t>
            </a:r>
            <a:r>
              <a:rPr lang="en-US" sz="2000">
                <a:solidFill>
                  <a:schemeClr val="accent4"/>
                </a:solidFill>
              </a:rPr>
              <a:t>apps</a:t>
            </a:r>
            <a:r>
              <a:rPr lang="en-US" sz="2000">
                <a:solidFill>
                  <a:schemeClr val="accent1"/>
                </a:solidFill>
              </a:rPr>
              <a:t> </a:t>
            </a:r>
            <a:r>
              <a:rPr lang="en-US" sz="2000"/>
              <a:t>solutions based on your user requirements</a:t>
            </a:r>
            <a:endParaRPr lang="en-US" sz="2000">
              <a:cs typeface="Segoe UI"/>
            </a:endParaRPr>
          </a:p>
        </p:txBody>
      </p:sp>
      <p:sp>
        <p:nvSpPr>
          <p:cNvPr id="15" name="desktop">
            <a:extLst>
              <a:ext uri="{FF2B5EF4-FFF2-40B4-BE49-F238E27FC236}">
                <a16:creationId xmlns:a16="http://schemas.microsoft.com/office/drawing/2014/main" id="{12467C06-E08F-F0B6-84B1-B98CA70DDD1B}"/>
              </a:ext>
              <a:ext uri="{C183D7F6-B498-43B3-948B-1728B52AA6E4}">
                <adec:decorative xmlns:adec="http://schemas.microsoft.com/office/drawing/2017/decorative" val="1"/>
              </a:ext>
            </a:extLst>
          </p:cNvPr>
          <p:cNvSpPr>
            <a:spLocks noChangeAspect="1" noEditPoints="1"/>
          </p:cNvSpPr>
          <p:nvPr/>
        </p:nvSpPr>
        <p:spPr bwMode="auto">
          <a:xfrm>
            <a:off x="726240" y="2267303"/>
            <a:ext cx="371831" cy="36576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solidFill>
            <a:schemeClr val="accent4"/>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3" name="Rectangle 42">
            <a:extLst>
              <a:ext uri="{FF2B5EF4-FFF2-40B4-BE49-F238E27FC236}">
                <a16:creationId xmlns:a16="http://schemas.microsoft.com/office/drawing/2014/main" id="{09041A67-5007-44B2-BD76-35F10DF2E5C5}"/>
              </a:ext>
            </a:extLst>
          </p:cNvPr>
          <p:cNvSpPr/>
          <p:nvPr/>
        </p:nvSpPr>
        <p:spPr>
          <a:xfrm>
            <a:off x="627578" y="2692875"/>
            <a:ext cx="3420000" cy="3930295"/>
          </a:xfrm>
          <a:prstGeom prst="rect">
            <a:avLst/>
          </a:prstGeom>
          <a:ln w="6350">
            <a:solidFill>
              <a:schemeClr val="bg1">
                <a:lumMod val="85000"/>
              </a:schemeClr>
            </a:solidFill>
          </a:ln>
        </p:spPr>
        <p:txBody>
          <a:bodyPr wrap="square" lIns="134464" tIns="89642" rIns="134464" bIns="89642" anchor="t">
            <a:noAutofit/>
          </a:bodyPr>
          <a:lstStyle/>
          <a:p>
            <a:pPr defTabSz="914102" fontAlgn="base">
              <a:spcBef>
                <a:spcPts val="1176"/>
              </a:spcBef>
              <a:defRPr/>
            </a:pPr>
            <a:r>
              <a:rPr lang="en-US" sz="2000">
                <a:solidFill>
                  <a:schemeClr val="accent4"/>
                </a:solidFill>
                <a:cs typeface="Segoe UI"/>
              </a:rPr>
              <a:t>Compute</a:t>
            </a:r>
          </a:p>
          <a:p>
            <a:pPr defTabSz="914102" fontAlgn="base">
              <a:spcBef>
                <a:spcPts val="1176"/>
              </a:spcBef>
              <a:defRPr/>
            </a:pPr>
            <a:endParaRPr lang="en-US" sz="2000">
              <a:solidFill>
                <a:schemeClr val="accent4"/>
              </a:solidFill>
              <a:cs typeface="Segoe UI"/>
            </a:endParaRPr>
          </a:p>
          <a:p>
            <a:pPr marL="327155" indent="-336145" defTabSz="914102" fontAlgn="base">
              <a:spcAft>
                <a:spcPts val="588"/>
              </a:spcAft>
              <a:buFont typeface="Segoe UI" panose="020B0502040204020203" pitchFamily="34" charset="0"/>
              <a:buChar char="–"/>
              <a:tabLst>
                <a:tab pos="669177" algn="l"/>
              </a:tabLst>
              <a:defRPr/>
            </a:pPr>
            <a:r>
              <a:rPr lang="en-US"/>
              <a:t>You can choose any VM in Azure in your region</a:t>
            </a:r>
          </a:p>
          <a:p>
            <a:pPr marL="327155" indent="-336145" defTabSz="914102" fontAlgn="base">
              <a:spcAft>
                <a:spcPts val="588"/>
              </a:spcAft>
              <a:buFont typeface="Segoe UI" panose="020B0502040204020203" pitchFamily="34" charset="0"/>
              <a:buChar char="–"/>
              <a:tabLst>
                <a:tab pos="669177" algn="l"/>
              </a:tabLst>
              <a:defRPr/>
            </a:pPr>
            <a:r>
              <a:rPr lang="en-US"/>
              <a:t>Lift and shift or establish new VDI infrastructure with any compute option</a:t>
            </a:r>
          </a:p>
          <a:p>
            <a:pPr marL="327155" indent="-336145" defTabSz="914102" fontAlgn="base">
              <a:spcAft>
                <a:spcPts val="588"/>
              </a:spcAft>
              <a:buFont typeface="Segoe UI" panose="020B0502040204020203" pitchFamily="34" charset="0"/>
              <a:buChar char="–"/>
              <a:tabLst>
                <a:tab pos="669177" algn="l"/>
              </a:tabLst>
              <a:defRPr/>
            </a:pPr>
            <a:r>
              <a:rPr lang="en-US"/>
              <a:t>Support for personal and pooled virtual machines</a:t>
            </a:r>
          </a:p>
          <a:p>
            <a:pPr marL="784338" lvl="1" indent="-336145" defTabSz="914102" fontAlgn="base">
              <a:spcAft>
                <a:spcPts val="588"/>
              </a:spcAft>
              <a:buFont typeface="Segoe UI" panose="020B0502040204020203" pitchFamily="34" charset="0"/>
              <a:buChar char="–"/>
              <a:tabLst>
                <a:tab pos="669177" algn="l"/>
              </a:tabLst>
              <a:defRPr/>
            </a:pPr>
            <a:endParaRPr lang="en-US" sz="2000">
              <a:solidFill>
                <a:srgbClr val="0078D4"/>
              </a:solidFill>
              <a:cs typeface="Segoe UI"/>
            </a:endParaRPr>
          </a:p>
        </p:txBody>
      </p:sp>
      <p:sp>
        <p:nvSpPr>
          <p:cNvPr id="17" name="people_4">
            <a:extLst>
              <a:ext uri="{FF2B5EF4-FFF2-40B4-BE49-F238E27FC236}">
                <a16:creationId xmlns:a16="http://schemas.microsoft.com/office/drawing/2014/main" id="{0D571FF6-11BE-8C71-8D56-BACE4496B834}"/>
              </a:ext>
              <a:ext uri="{C183D7F6-B498-43B3-948B-1728B52AA6E4}">
                <adec:decorative xmlns:adec="http://schemas.microsoft.com/office/drawing/2017/decorative" val="1"/>
              </a:ext>
            </a:extLst>
          </p:cNvPr>
          <p:cNvSpPr>
            <a:spLocks noChangeAspect="1" noEditPoints="1"/>
          </p:cNvSpPr>
          <p:nvPr/>
        </p:nvSpPr>
        <p:spPr bwMode="auto">
          <a:xfrm>
            <a:off x="4516136" y="2267303"/>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accent4"/>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 name="Rectangle 47">
            <a:extLst>
              <a:ext uri="{FF2B5EF4-FFF2-40B4-BE49-F238E27FC236}">
                <a16:creationId xmlns:a16="http://schemas.microsoft.com/office/drawing/2014/main" id="{F2C6105A-8F87-45E9-B23D-93A9E4A68BCD}"/>
              </a:ext>
            </a:extLst>
          </p:cNvPr>
          <p:cNvSpPr/>
          <p:nvPr/>
        </p:nvSpPr>
        <p:spPr>
          <a:xfrm>
            <a:off x="4398394" y="2692875"/>
            <a:ext cx="3420000" cy="3930295"/>
          </a:xfrm>
          <a:prstGeom prst="rect">
            <a:avLst/>
          </a:prstGeom>
          <a:ln w="6350">
            <a:solidFill>
              <a:schemeClr val="bg1">
                <a:lumMod val="85000"/>
              </a:schemeClr>
            </a:solidFill>
          </a:ln>
        </p:spPr>
        <p:txBody>
          <a:bodyPr wrap="square" lIns="134464" tIns="89642" rIns="134464" bIns="89642" anchor="t">
            <a:noAutofit/>
          </a:bodyPr>
          <a:lstStyle/>
          <a:p>
            <a:pPr lvl="0" defTabSz="914102" fontAlgn="base">
              <a:spcBef>
                <a:spcPts val="1176"/>
              </a:spcBef>
              <a:defRPr/>
            </a:pPr>
            <a:r>
              <a:rPr lang="en-US" sz="2000">
                <a:solidFill>
                  <a:schemeClr val="accent4"/>
                </a:solidFill>
                <a:cs typeface="Segoe UI"/>
              </a:rPr>
              <a:t>User profile</a:t>
            </a:r>
          </a:p>
          <a:p>
            <a:pPr lvl="0" defTabSz="914102" fontAlgn="base">
              <a:spcBef>
                <a:spcPts val="1176"/>
              </a:spcBef>
              <a:defRPr/>
            </a:pPr>
            <a:endParaRPr lang="en-US" sz="2000">
              <a:solidFill>
                <a:schemeClr val="accent4"/>
              </a:solidFill>
              <a:cs typeface="Segoe UI"/>
            </a:endParaRPr>
          </a:p>
          <a:p>
            <a:pPr marL="327155" indent="-336145" defTabSz="914102" fontAlgn="base">
              <a:spcAft>
                <a:spcPts val="588"/>
              </a:spcAft>
              <a:buFont typeface="Segoe UI" panose="020B0502040204020203" pitchFamily="34" charset="0"/>
              <a:buChar char="–"/>
              <a:tabLst>
                <a:tab pos="669177" algn="l"/>
              </a:tabLst>
              <a:defRPr/>
            </a:pPr>
            <a:r>
              <a:rPr lang="en-US">
                <a:solidFill>
                  <a:srgbClr val="353535"/>
                </a:solidFill>
                <a:cs typeface="Times New Roman"/>
              </a:rPr>
              <a:t>Faster login and application launch times </a:t>
            </a:r>
            <a:r>
              <a:rPr lang="en-US">
                <a:solidFill>
                  <a:srgbClr val="000000"/>
                </a:solidFill>
              </a:rPr>
              <a:t>with FSLogix  </a:t>
            </a:r>
          </a:p>
          <a:p>
            <a:pPr marL="327155" indent="-336145" defTabSz="914102" fontAlgn="base">
              <a:spcAft>
                <a:spcPts val="588"/>
              </a:spcAft>
              <a:buFont typeface="Segoe UI" panose="020B0502040204020203" pitchFamily="34" charset="0"/>
              <a:buChar char="–"/>
              <a:tabLst>
                <a:tab pos="669177" algn="l"/>
              </a:tabLst>
              <a:defRPr/>
            </a:pPr>
            <a:r>
              <a:rPr lang="en-US">
                <a:solidFill>
                  <a:srgbClr val="000000"/>
                </a:solidFill>
              </a:rPr>
              <a:t>Support for Azure Files, NetApp Files and File server cluster</a:t>
            </a:r>
          </a:p>
        </p:txBody>
      </p:sp>
      <p:sp>
        <p:nvSpPr>
          <p:cNvPr id="16" name="GenericApp_EB3B">
            <a:extLst>
              <a:ext uri="{FF2B5EF4-FFF2-40B4-BE49-F238E27FC236}">
                <a16:creationId xmlns:a16="http://schemas.microsoft.com/office/drawing/2014/main" id="{85C72D1F-6116-3069-2BB9-E9276C0235E9}"/>
              </a:ext>
              <a:ext uri="{C183D7F6-B498-43B3-948B-1728B52AA6E4}">
                <adec:decorative xmlns:adec="http://schemas.microsoft.com/office/drawing/2017/decorative" val="1"/>
              </a:ext>
            </a:extLst>
          </p:cNvPr>
          <p:cNvSpPr>
            <a:spLocks noChangeAspect="1" noEditPoints="1"/>
          </p:cNvSpPr>
          <p:nvPr/>
        </p:nvSpPr>
        <p:spPr bwMode="auto">
          <a:xfrm>
            <a:off x="8221721" y="2267303"/>
            <a:ext cx="457020" cy="365760"/>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solidFill>
            <a:schemeClr val="accent4"/>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Rectangle 46">
            <a:extLst>
              <a:ext uri="{FF2B5EF4-FFF2-40B4-BE49-F238E27FC236}">
                <a16:creationId xmlns:a16="http://schemas.microsoft.com/office/drawing/2014/main" id="{5E6F5D9F-603D-4ADC-9BA4-2BD8F0F7217E}"/>
              </a:ext>
            </a:extLst>
          </p:cNvPr>
          <p:cNvSpPr/>
          <p:nvPr/>
        </p:nvSpPr>
        <p:spPr>
          <a:xfrm>
            <a:off x="8169209" y="2692875"/>
            <a:ext cx="3420000" cy="3930295"/>
          </a:xfrm>
          <a:prstGeom prst="rect">
            <a:avLst/>
          </a:prstGeom>
          <a:ln w="6350">
            <a:solidFill>
              <a:schemeClr val="bg1">
                <a:lumMod val="85000"/>
              </a:schemeClr>
            </a:solidFill>
          </a:ln>
        </p:spPr>
        <p:txBody>
          <a:bodyPr wrap="square" lIns="134464" tIns="89642" rIns="134464" bIns="89642" anchor="t">
            <a:noAutofit/>
          </a:bodyPr>
          <a:lstStyle/>
          <a:p>
            <a:pPr lvl="0" defTabSz="914102" fontAlgn="base">
              <a:spcBef>
                <a:spcPts val="1176"/>
              </a:spcBef>
              <a:defRPr/>
            </a:pPr>
            <a:r>
              <a:rPr lang="en-US" sz="2000">
                <a:solidFill>
                  <a:schemeClr val="accent4"/>
                </a:solidFill>
                <a:cs typeface="Times New Roman" panose="02020603050405020304" pitchFamily="18" charset="0"/>
              </a:rPr>
              <a:t>Apps</a:t>
            </a:r>
          </a:p>
          <a:p>
            <a:pPr lvl="0" defTabSz="914102" fontAlgn="base">
              <a:spcBef>
                <a:spcPts val="1176"/>
              </a:spcBef>
              <a:defRPr/>
            </a:pPr>
            <a:endParaRPr lang="en-US" sz="2000">
              <a:solidFill>
                <a:schemeClr val="accent4"/>
              </a:solidFill>
              <a:cs typeface="Times New Roman" panose="02020603050405020304" pitchFamily="18" charset="0"/>
            </a:endParaRPr>
          </a:p>
          <a:p>
            <a:pPr marL="327155" indent="-336145" defTabSz="914102" fontAlgn="base">
              <a:spcAft>
                <a:spcPts val="588"/>
              </a:spcAft>
              <a:buFont typeface="Segoe UI" panose="020B0502040204020203" pitchFamily="34" charset="0"/>
              <a:buChar char="–"/>
              <a:tabLst>
                <a:tab pos="669177" algn="l"/>
              </a:tabLst>
              <a:defRPr/>
            </a:pPr>
            <a:r>
              <a:rPr lang="en-US">
                <a:solidFill>
                  <a:srgbClr val="353535"/>
                </a:solidFill>
                <a:cs typeface="Times New Roman" panose="02020603050405020304" pitchFamily="18" charset="0"/>
              </a:rPr>
              <a:t>Create a single image with all applications for all users</a:t>
            </a:r>
          </a:p>
          <a:p>
            <a:pPr marL="327155" indent="-336145" defTabSz="914102" fontAlgn="base">
              <a:spcAft>
                <a:spcPts val="588"/>
              </a:spcAft>
              <a:buFont typeface="Segoe UI" panose="020B0502040204020203" pitchFamily="34" charset="0"/>
              <a:buChar char="–"/>
              <a:tabLst>
                <a:tab pos="669177" algn="l"/>
              </a:tabLst>
              <a:defRPr/>
            </a:pPr>
            <a:r>
              <a:rPr lang="en-US">
                <a:solidFill>
                  <a:srgbClr val="000000"/>
                </a:solidFill>
              </a:rPr>
              <a:t>Use App Masking to ensure the right applications are visible to the right users</a:t>
            </a:r>
            <a:endParaRPr lang="en-US">
              <a:solidFill>
                <a:srgbClr val="000000"/>
              </a:solidFill>
              <a:cs typeface="Segoe UI"/>
            </a:endParaRPr>
          </a:p>
        </p:txBody>
      </p:sp>
    </p:spTree>
    <p:extLst>
      <p:ext uri="{BB962C8B-B14F-4D97-AF65-F5344CB8AC3E}">
        <p14:creationId xmlns:p14="http://schemas.microsoft.com/office/powerpoint/2010/main" val="382711089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292916" y="255126"/>
            <a:ext cx="11306469" cy="403137"/>
          </a:xfrm>
        </p:spPr>
        <p:txBody>
          <a:bodyPr/>
          <a:lstStyle/>
          <a:p>
            <a:r>
              <a:rPr lang="en-US" sz="2800"/>
              <a:t>Compute </a:t>
            </a:r>
          </a:p>
        </p:txBody>
      </p:sp>
      <p:sp>
        <p:nvSpPr>
          <p:cNvPr id="178" name="Rectangle 177">
            <a:extLst>
              <a:ext uri="{FF2B5EF4-FFF2-40B4-BE49-F238E27FC236}">
                <a16:creationId xmlns:a16="http://schemas.microsoft.com/office/drawing/2014/main" id="{C1167223-2D2C-44DC-8FD0-B6FCA9CCF2C9}"/>
              </a:ext>
            </a:extLst>
          </p:cNvPr>
          <p:cNvSpPr/>
          <p:nvPr/>
        </p:nvSpPr>
        <p:spPr>
          <a:xfrm>
            <a:off x="292916" y="788874"/>
            <a:ext cx="10302036" cy="276999"/>
          </a:xfrm>
          <a:prstGeom prst="rect">
            <a:avLst/>
          </a:prstGeom>
          <a:noFill/>
        </p:spPr>
        <p:txBody>
          <a:bodyPr wrap="square" lIns="0" tIns="0" rIns="0" bIns="0" anchor="t">
            <a:spAutoFit/>
          </a:bodyPr>
          <a:lstStyle/>
          <a:p>
            <a:pPr defTabSz="914102" fontAlgn="base">
              <a:lnSpc>
                <a:spcPct val="90000"/>
              </a:lnSpc>
              <a:spcBef>
                <a:spcPts val="588"/>
              </a:spcBef>
              <a:spcAft>
                <a:spcPts val="588"/>
              </a:spcAft>
              <a:defRPr/>
            </a:pPr>
            <a:r>
              <a:rPr lang="en-US" sz="2000">
                <a:solidFill>
                  <a:schemeClr val="accent4"/>
                </a:solidFill>
                <a:cs typeface="Segoe UI"/>
              </a:rPr>
              <a:t>Choose the right configuration to meet your user requirements</a:t>
            </a:r>
          </a:p>
        </p:txBody>
      </p:sp>
      <p:grpSp>
        <p:nvGrpSpPr>
          <p:cNvPr id="5" name="Group 4" descr="Picture showing the difference between pooled and personal desktops">
            <a:extLst>
              <a:ext uri="{FF2B5EF4-FFF2-40B4-BE49-F238E27FC236}">
                <a16:creationId xmlns:a16="http://schemas.microsoft.com/office/drawing/2014/main" id="{516226F1-2F28-4CD7-8635-ADD7E80B1B31}"/>
              </a:ext>
            </a:extLst>
          </p:cNvPr>
          <p:cNvGrpSpPr/>
          <p:nvPr/>
        </p:nvGrpSpPr>
        <p:grpSpPr>
          <a:xfrm>
            <a:off x="2675743" y="1365766"/>
            <a:ext cx="6739189" cy="4519516"/>
            <a:chOff x="5501101" y="2452145"/>
            <a:chExt cx="6227857" cy="4585130"/>
          </a:xfrm>
        </p:grpSpPr>
        <p:sp>
          <p:nvSpPr>
            <p:cNvPr id="25" name="Rectangle 24">
              <a:extLst>
                <a:ext uri="{FF2B5EF4-FFF2-40B4-BE49-F238E27FC236}">
                  <a16:creationId xmlns:a16="http://schemas.microsoft.com/office/drawing/2014/main" id="{37483C73-EBFA-4535-A71D-D942003690B0}"/>
                </a:ext>
              </a:extLst>
            </p:cNvPr>
            <p:cNvSpPr/>
            <p:nvPr/>
          </p:nvSpPr>
          <p:spPr>
            <a:xfrm>
              <a:off x="5501101" y="5413602"/>
              <a:ext cx="3015430" cy="1623673"/>
            </a:xfrm>
            <a:prstGeom prst="rect">
              <a:avLst/>
            </a:prstGeom>
          </p:spPr>
          <p:txBody>
            <a:bodyPr wrap="square">
              <a:spAutoFit/>
            </a:bodyPr>
            <a:lstStyle/>
            <a:p>
              <a:pPr marL="285750" indent="-285750" defTabSz="914367">
                <a:buFont typeface="Arial" panose="020B0604020202020204" pitchFamily="34" charset="0"/>
                <a:buChar char="•"/>
              </a:pPr>
              <a:r>
                <a:rPr lang="en-US" sz="1400">
                  <a:solidFill>
                    <a:srgbClr val="000000"/>
                  </a:solidFill>
                  <a:latin typeface="Segoe UI"/>
                </a:rPr>
                <a:t>Ideal for </a:t>
              </a:r>
              <a:r>
                <a:rPr lang="en-US" sz="1400" b="1">
                  <a:solidFill>
                    <a:srgbClr val="000000"/>
                  </a:solidFill>
                  <a:latin typeface="Segoe UI"/>
                </a:rPr>
                <a:t>single-session</a:t>
              </a:r>
              <a:r>
                <a:rPr lang="en-US" sz="1400">
                  <a:solidFill>
                    <a:srgbClr val="000000"/>
                  </a:solidFill>
                  <a:latin typeface="Segoe UI"/>
                </a:rPr>
                <a:t> users with </a:t>
              </a:r>
              <a:r>
                <a:rPr lang="en-US" sz="1400" b="1">
                  <a:solidFill>
                    <a:srgbClr val="000000"/>
                  </a:solidFill>
                  <a:latin typeface="Segoe UI"/>
                </a:rPr>
                <a:t>heavy performance</a:t>
              </a:r>
              <a:r>
                <a:rPr lang="en-US" sz="1400">
                  <a:solidFill>
                    <a:srgbClr val="000000"/>
                  </a:solidFill>
                  <a:latin typeface="Segoe UI"/>
                </a:rPr>
                <a:t> requirements</a:t>
              </a:r>
            </a:p>
            <a:p>
              <a:pPr marL="285750" indent="-285750" defTabSz="914367">
                <a:buFont typeface="Arial" panose="020B0604020202020204" pitchFamily="34" charset="0"/>
                <a:buChar char="•"/>
              </a:pPr>
              <a:r>
                <a:rPr lang="en-US" sz="1400">
                  <a:solidFill>
                    <a:srgbClr val="000000"/>
                  </a:solidFill>
                  <a:latin typeface="Segoe UI"/>
                </a:rPr>
                <a:t>Choose the right VM to run robust biz. apps like CAD, SAP and others</a:t>
              </a:r>
            </a:p>
            <a:p>
              <a:pPr marL="285750" indent="-285750" defTabSz="914367">
                <a:buFont typeface="Arial" panose="020B0604020202020204" pitchFamily="34" charset="0"/>
                <a:buChar char="•"/>
              </a:pPr>
              <a:r>
                <a:rPr lang="en-US" sz="1400">
                  <a:solidFill>
                    <a:srgbClr val="000000"/>
                  </a:solidFill>
                  <a:latin typeface="Segoe UI"/>
                </a:rPr>
                <a:t>Always-on experience and single state retention</a:t>
              </a:r>
            </a:p>
            <a:p>
              <a:pPr marL="285750" indent="-285750" defTabSz="914367">
                <a:buFont typeface="Arial" panose="020B0604020202020204" pitchFamily="34" charset="0"/>
                <a:buChar char="•"/>
              </a:pPr>
              <a:endParaRPr lang="en-US" sz="1400">
                <a:solidFill>
                  <a:srgbClr val="000000"/>
                </a:solidFill>
                <a:latin typeface="Segoe UI"/>
              </a:endParaRPr>
            </a:p>
          </p:txBody>
        </p:sp>
        <p:grpSp>
          <p:nvGrpSpPr>
            <p:cNvPr id="239" name="Group 238">
              <a:extLst>
                <a:ext uri="{FF2B5EF4-FFF2-40B4-BE49-F238E27FC236}">
                  <a16:creationId xmlns:a16="http://schemas.microsoft.com/office/drawing/2014/main" id="{DD360AB3-E69C-4468-BB3F-C88F20B06C9C}"/>
                </a:ext>
              </a:extLst>
            </p:cNvPr>
            <p:cNvGrpSpPr/>
            <p:nvPr/>
          </p:nvGrpSpPr>
          <p:grpSpPr>
            <a:xfrm>
              <a:off x="5519167" y="2452145"/>
              <a:ext cx="6209791" cy="2790906"/>
              <a:chOff x="5519167" y="2181141"/>
              <a:chExt cx="6209791" cy="2790906"/>
            </a:xfrm>
          </p:grpSpPr>
          <p:cxnSp>
            <p:nvCxnSpPr>
              <p:cNvPr id="42" name="Straight Connector 41">
                <a:extLst>
                  <a:ext uri="{FF2B5EF4-FFF2-40B4-BE49-F238E27FC236}">
                    <a16:creationId xmlns:a16="http://schemas.microsoft.com/office/drawing/2014/main" id="{1D0F931A-65A7-4485-B924-1BAED53AE58B}"/>
                  </a:ext>
                </a:extLst>
              </p:cNvPr>
              <p:cNvCxnSpPr>
                <a:cxnSpLocks/>
              </p:cNvCxnSpPr>
              <p:nvPr/>
            </p:nvCxnSpPr>
            <p:spPr>
              <a:xfrm>
                <a:off x="8631925" y="2293530"/>
                <a:ext cx="0" cy="2665004"/>
              </a:xfrm>
              <a:prstGeom prst="line">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69" name="Group 153">
                <a:extLst>
                  <a:ext uri="{FF2B5EF4-FFF2-40B4-BE49-F238E27FC236}">
                    <a16:creationId xmlns:a16="http://schemas.microsoft.com/office/drawing/2014/main" id="{E22835DB-0B9D-4A9C-9510-40DF08CF1DF2}"/>
                  </a:ext>
                </a:extLst>
              </p:cNvPr>
              <p:cNvGrpSpPr>
                <a:grpSpLocks noChangeAspect="1"/>
              </p:cNvGrpSpPr>
              <p:nvPr/>
            </p:nvGrpSpPr>
            <p:grpSpPr bwMode="auto">
              <a:xfrm>
                <a:off x="5710306" y="2668054"/>
                <a:ext cx="412150" cy="411859"/>
                <a:chOff x="2501" y="790"/>
                <a:chExt cx="2832" cy="2830"/>
              </a:xfrm>
            </p:grpSpPr>
            <p:sp>
              <p:nvSpPr>
                <p:cNvPr id="48" name="Oval 154">
                  <a:extLst>
                    <a:ext uri="{FF2B5EF4-FFF2-40B4-BE49-F238E27FC236}">
                      <a16:creationId xmlns:a16="http://schemas.microsoft.com/office/drawing/2014/main" id="{8195011F-0D1D-4D83-BF17-641620A891D3}"/>
                    </a:ext>
                  </a:extLst>
                </p:cNvPr>
                <p:cNvSpPr>
                  <a:spLocks noChangeArrowheads="1"/>
                </p:cNvSpPr>
                <p:nvPr/>
              </p:nvSpPr>
              <p:spPr bwMode="auto">
                <a:xfrm>
                  <a:off x="2501" y="790"/>
                  <a:ext cx="2832" cy="2830"/>
                </a:xfrm>
                <a:prstGeom prst="ellipse">
                  <a:avLst/>
                </a:pr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49" name="Freeform 155">
                  <a:extLst>
                    <a:ext uri="{FF2B5EF4-FFF2-40B4-BE49-F238E27FC236}">
                      <a16:creationId xmlns:a16="http://schemas.microsoft.com/office/drawing/2014/main" id="{6A504E5D-3225-4EA7-9163-7176E6CB8865}"/>
                    </a:ext>
                  </a:extLst>
                </p:cNvPr>
                <p:cNvSpPr>
                  <a:spLocks/>
                </p:cNvSpPr>
                <p:nvPr/>
              </p:nvSpPr>
              <p:spPr bwMode="auto">
                <a:xfrm>
                  <a:off x="2754" y="2569"/>
                  <a:ext cx="2256" cy="1051"/>
                </a:xfrm>
                <a:custGeom>
                  <a:avLst/>
                  <a:gdLst>
                    <a:gd name="T0" fmla="*/ 493 w 956"/>
                    <a:gd name="T1" fmla="*/ 446 h 446"/>
                    <a:gd name="T2" fmla="*/ 956 w 956"/>
                    <a:gd name="T3" fmla="*/ 228 h 446"/>
                    <a:gd name="T4" fmla="*/ 759 w 956"/>
                    <a:gd name="T5" fmla="*/ 84 h 446"/>
                    <a:gd name="T6" fmla="*/ 582 w 956"/>
                    <a:gd name="T7" fmla="*/ 0 h 446"/>
                    <a:gd name="T8" fmla="*/ 291 w 956"/>
                    <a:gd name="T9" fmla="*/ 63 h 446"/>
                    <a:gd name="T10" fmla="*/ 0 w 956"/>
                    <a:gd name="T11" fmla="*/ 188 h 446"/>
                    <a:gd name="T12" fmla="*/ 493 w 956"/>
                    <a:gd name="T13" fmla="*/ 446 h 446"/>
                  </a:gdLst>
                  <a:ahLst/>
                  <a:cxnLst>
                    <a:cxn ang="0">
                      <a:pos x="T0" y="T1"/>
                    </a:cxn>
                    <a:cxn ang="0">
                      <a:pos x="T2" y="T3"/>
                    </a:cxn>
                    <a:cxn ang="0">
                      <a:pos x="T4" y="T5"/>
                    </a:cxn>
                    <a:cxn ang="0">
                      <a:pos x="T6" y="T7"/>
                    </a:cxn>
                    <a:cxn ang="0">
                      <a:pos x="T8" y="T9"/>
                    </a:cxn>
                    <a:cxn ang="0">
                      <a:pos x="T10" y="T11"/>
                    </a:cxn>
                    <a:cxn ang="0">
                      <a:pos x="T12" y="T13"/>
                    </a:cxn>
                  </a:cxnLst>
                  <a:rect l="0" t="0" r="r" b="b"/>
                  <a:pathLst>
                    <a:path w="956" h="446">
                      <a:moveTo>
                        <a:pt x="493" y="446"/>
                      </a:moveTo>
                      <a:cubicBezTo>
                        <a:pt x="679" y="446"/>
                        <a:pt x="846" y="361"/>
                        <a:pt x="956" y="228"/>
                      </a:cubicBezTo>
                      <a:cubicBezTo>
                        <a:pt x="912" y="172"/>
                        <a:pt x="816" y="110"/>
                        <a:pt x="759" y="84"/>
                      </a:cubicBezTo>
                      <a:cubicBezTo>
                        <a:pt x="582" y="0"/>
                        <a:pt x="582" y="0"/>
                        <a:pt x="582" y="0"/>
                      </a:cubicBezTo>
                      <a:cubicBezTo>
                        <a:pt x="291" y="63"/>
                        <a:pt x="291" y="63"/>
                        <a:pt x="291" y="63"/>
                      </a:cubicBezTo>
                      <a:cubicBezTo>
                        <a:pt x="225" y="78"/>
                        <a:pt x="87" y="136"/>
                        <a:pt x="0" y="188"/>
                      </a:cubicBezTo>
                      <a:cubicBezTo>
                        <a:pt x="108" y="344"/>
                        <a:pt x="289" y="446"/>
                        <a:pt x="493" y="446"/>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50" name="Freeform 156">
                  <a:extLst>
                    <a:ext uri="{FF2B5EF4-FFF2-40B4-BE49-F238E27FC236}">
                      <a16:creationId xmlns:a16="http://schemas.microsoft.com/office/drawing/2014/main" id="{0F6D214C-5807-495C-91FD-078F10387E49}"/>
                    </a:ext>
                  </a:extLst>
                </p:cNvPr>
                <p:cNvSpPr>
                  <a:spLocks/>
                </p:cNvSpPr>
                <p:nvPr/>
              </p:nvSpPr>
              <p:spPr bwMode="auto">
                <a:xfrm>
                  <a:off x="2886" y="2904"/>
                  <a:ext cx="651" cy="617"/>
                </a:xfrm>
                <a:custGeom>
                  <a:avLst/>
                  <a:gdLst>
                    <a:gd name="T0" fmla="*/ 276 w 276"/>
                    <a:gd name="T1" fmla="*/ 150 h 262"/>
                    <a:gd name="T2" fmla="*/ 178 w 276"/>
                    <a:gd name="T3" fmla="*/ 158 h 262"/>
                    <a:gd name="T4" fmla="*/ 229 w 276"/>
                    <a:gd name="T5" fmla="*/ 0 h 262"/>
                    <a:gd name="T6" fmla="*/ 0 w 276"/>
                    <a:gd name="T7" fmla="*/ 115 h 262"/>
                    <a:gd name="T8" fmla="*/ 216 w 276"/>
                    <a:gd name="T9" fmla="*/ 262 h 262"/>
                    <a:gd name="T10" fmla="*/ 176 w 276"/>
                    <a:gd name="T11" fmla="*/ 216 h 262"/>
                    <a:gd name="T12" fmla="*/ 276 w 276"/>
                    <a:gd name="T13" fmla="*/ 150 h 262"/>
                  </a:gdLst>
                  <a:ahLst/>
                  <a:cxnLst>
                    <a:cxn ang="0">
                      <a:pos x="T0" y="T1"/>
                    </a:cxn>
                    <a:cxn ang="0">
                      <a:pos x="T2" y="T3"/>
                    </a:cxn>
                    <a:cxn ang="0">
                      <a:pos x="T4" y="T5"/>
                    </a:cxn>
                    <a:cxn ang="0">
                      <a:pos x="T6" y="T7"/>
                    </a:cxn>
                    <a:cxn ang="0">
                      <a:pos x="T8" y="T9"/>
                    </a:cxn>
                    <a:cxn ang="0">
                      <a:pos x="T10" y="T11"/>
                    </a:cxn>
                    <a:cxn ang="0">
                      <a:pos x="T12" y="T13"/>
                    </a:cxn>
                  </a:cxnLst>
                  <a:rect l="0" t="0" r="r" b="b"/>
                  <a:pathLst>
                    <a:path w="276" h="262">
                      <a:moveTo>
                        <a:pt x="276" y="150"/>
                      </a:moveTo>
                      <a:cubicBezTo>
                        <a:pt x="178" y="158"/>
                        <a:pt x="178" y="158"/>
                        <a:pt x="178" y="158"/>
                      </a:cubicBezTo>
                      <a:cubicBezTo>
                        <a:pt x="229" y="0"/>
                        <a:pt x="229" y="0"/>
                        <a:pt x="229" y="0"/>
                      </a:cubicBezTo>
                      <a:cubicBezTo>
                        <a:pt x="140" y="18"/>
                        <a:pt x="57" y="67"/>
                        <a:pt x="0" y="115"/>
                      </a:cubicBezTo>
                      <a:cubicBezTo>
                        <a:pt x="60" y="179"/>
                        <a:pt x="134" y="229"/>
                        <a:pt x="216" y="262"/>
                      </a:cubicBezTo>
                      <a:cubicBezTo>
                        <a:pt x="191" y="234"/>
                        <a:pt x="176" y="216"/>
                        <a:pt x="176" y="216"/>
                      </a:cubicBezTo>
                      <a:lnTo>
                        <a:pt x="276" y="15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51" name="Freeform 157">
                  <a:extLst>
                    <a:ext uri="{FF2B5EF4-FFF2-40B4-BE49-F238E27FC236}">
                      <a16:creationId xmlns:a16="http://schemas.microsoft.com/office/drawing/2014/main" id="{90C15303-889F-40D6-8AC6-25986163F6D2}"/>
                    </a:ext>
                  </a:extLst>
                </p:cNvPr>
                <p:cNvSpPr>
                  <a:spLocks/>
                </p:cNvSpPr>
                <p:nvPr/>
              </p:nvSpPr>
              <p:spPr bwMode="auto">
                <a:xfrm>
                  <a:off x="4415" y="2854"/>
                  <a:ext cx="517" cy="639"/>
                </a:xfrm>
                <a:custGeom>
                  <a:avLst/>
                  <a:gdLst>
                    <a:gd name="T0" fmla="*/ 219 w 219"/>
                    <a:gd name="T1" fmla="*/ 144 h 271"/>
                    <a:gd name="T2" fmla="*/ 0 w 219"/>
                    <a:gd name="T3" fmla="*/ 0 h 271"/>
                    <a:gd name="T4" fmla="*/ 72 w 219"/>
                    <a:gd name="T5" fmla="*/ 134 h 271"/>
                    <a:gd name="T6" fmla="*/ 7 w 219"/>
                    <a:gd name="T7" fmla="*/ 137 h 271"/>
                    <a:gd name="T8" fmla="*/ 83 w 219"/>
                    <a:gd name="T9" fmla="*/ 191 h 271"/>
                    <a:gd name="T10" fmla="*/ 39 w 219"/>
                    <a:gd name="T11" fmla="*/ 271 h 271"/>
                    <a:gd name="T12" fmla="*/ 219 w 219"/>
                    <a:gd name="T13" fmla="*/ 144 h 271"/>
                  </a:gdLst>
                  <a:ahLst/>
                  <a:cxnLst>
                    <a:cxn ang="0">
                      <a:pos x="T0" y="T1"/>
                    </a:cxn>
                    <a:cxn ang="0">
                      <a:pos x="T2" y="T3"/>
                    </a:cxn>
                    <a:cxn ang="0">
                      <a:pos x="T4" y="T5"/>
                    </a:cxn>
                    <a:cxn ang="0">
                      <a:pos x="T6" y="T7"/>
                    </a:cxn>
                    <a:cxn ang="0">
                      <a:pos x="T8" y="T9"/>
                    </a:cxn>
                    <a:cxn ang="0">
                      <a:pos x="T10" y="T11"/>
                    </a:cxn>
                    <a:cxn ang="0">
                      <a:pos x="T12" y="T13"/>
                    </a:cxn>
                  </a:cxnLst>
                  <a:rect l="0" t="0" r="r" b="b"/>
                  <a:pathLst>
                    <a:path w="219" h="271">
                      <a:moveTo>
                        <a:pt x="219" y="144"/>
                      </a:moveTo>
                      <a:cubicBezTo>
                        <a:pt x="174" y="82"/>
                        <a:pt x="87" y="19"/>
                        <a:pt x="0" y="0"/>
                      </a:cubicBezTo>
                      <a:cubicBezTo>
                        <a:pt x="72" y="134"/>
                        <a:pt x="72" y="134"/>
                        <a:pt x="72" y="134"/>
                      </a:cubicBezTo>
                      <a:cubicBezTo>
                        <a:pt x="7" y="137"/>
                        <a:pt x="7" y="137"/>
                        <a:pt x="7" y="137"/>
                      </a:cubicBezTo>
                      <a:cubicBezTo>
                        <a:pt x="83" y="191"/>
                        <a:pt x="83" y="191"/>
                        <a:pt x="83" y="191"/>
                      </a:cubicBezTo>
                      <a:cubicBezTo>
                        <a:pt x="83" y="191"/>
                        <a:pt x="66" y="224"/>
                        <a:pt x="39" y="271"/>
                      </a:cubicBezTo>
                      <a:cubicBezTo>
                        <a:pt x="107" y="240"/>
                        <a:pt x="167" y="196"/>
                        <a:pt x="219" y="14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52" name="Freeform 158">
                  <a:extLst>
                    <a:ext uri="{FF2B5EF4-FFF2-40B4-BE49-F238E27FC236}">
                      <a16:creationId xmlns:a16="http://schemas.microsoft.com/office/drawing/2014/main" id="{14BDE27D-3C10-4177-AE7D-455DE588087C}"/>
                    </a:ext>
                  </a:extLst>
                </p:cNvPr>
                <p:cNvSpPr>
                  <a:spLocks/>
                </p:cNvSpPr>
                <p:nvPr/>
              </p:nvSpPr>
              <p:spPr bwMode="auto">
                <a:xfrm>
                  <a:off x="3639" y="2717"/>
                  <a:ext cx="693" cy="455"/>
                </a:xfrm>
                <a:custGeom>
                  <a:avLst/>
                  <a:gdLst>
                    <a:gd name="T0" fmla="*/ 0 w 693"/>
                    <a:gd name="T1" fmla="*/ 85 h 455"/>
                    <a:gd name="T2" fmla="*/ 122 w 693"/>
                    <a:gd name="T3" fmla="*/ 278 h 455"/>
                    <a:gd name="T4" fmla="*/ 441 w 693"/>
                    <a:gd name="T5" fmla="*/ 455 h 455"/>
                    <a:gd name="T6" fmla="*/ 693 w 693"/>
                    <a:gd name="T7" fmla="*/ 243 h 455"/>
                    <a:gd name="T8" fmla="*/ 679 w 693"/>
                    <a:gd name="T9" fmla="*/ 0 h 455"/>
                    <a:gd name="T10" fmla="*/ 0 w 693"/>
                    <a:gd name="T11" fmla="*/ 85 h 455"/>
                  </a:gdLst>
                  <a:ahLst/>
                  <a:cxnLst>
                    <a:cxn ang="0">
                      <a:pos x="T0" y="T1"/>
                    </a:cxn>
                    <a:cxn ang="0">
                      <a:pos x="T2" y="T3"/>
                    </a:cxn>
                    <a:cxn ang="0">
                      <a:pos x="T4" y="T5"/>
                    </a:cxn>
                    <a:cxn ang="0">
                      <a:pos x="T6" y="T7"/>
                    </a:cxn>
                    <a:cxn ang="0">
                      <a:pos x="T8" y="T9"/>
                    </a:cxn>
                    <a:cxn ang="0">
                      <a:pos x="T10" y="T11"/>
                    </a:cxn>
                  </a:cxnLst>
                  <a:rect l="0" t="0" r="r" b="b"/>
                  <a:pathLst>
                    <a:path w="693" h="455">
                      <a:moveTo>
                        <a:pt x="0" y="85"/>
                      </a:moveTo>
                      <a:lnTo>
                        <a:pt x="122" y="278"/>
                      </a:lnTo>
                      <a:lnTo>
                        <a:pt x="441" y="455"/>
                      </a:lnTo>
                      <a:lnTo>
                        <a:pt x="693" y="243"/>
                      </a:lnTo>
                      <a:lnTo>
                        <a:pt x="679" y="0"/>
                      </a:lnTo>
                      <a:lnTo>
                        <a:pt x="0" y="85"/>
                      </a:lnTo>
                      <a:close/>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53" name="Freeform 159">
                  <a:extLst>
                    <a:ext uri="{FF2B5EF4-FFF2-40B4-BE49-F238E27FC236}">
                      <a16:creationId xmlns:a16="http://schemas.microsoft.com/office/drawing/2014/main" id="{D8C7593A-0104-4D2A-AAA1-6222C9EA1711}"/>
                    </a:ext>
                  </a:extLst>
                </p:cNvPr>
                <p:cNvSpPr>
                  <a:spLocks/>
                </p:cNvSpPr>
                <p:nvPr/>
              </p:nvSpPr>
              <p:spPr bwMode="auto">
                <a:xfrm>
                  <a:off x="3596" y="2708"/>
                  <a:ext cx="758" cy="912"/>
                </a:xfrm>
                <a:custGeom>
                  <a:avLst/>
                  <a:gdLst>
                    <a:gd name="T0" fmla="*/ 320 w 321"/>
                    <a:gd name="T1" fmla="*/ 125 h 387"/>
                    <a:gd name="T2" fmla="*/ 321 w 321"/>
                    <a:gd name="T3" fmla="*/ 112 h 387"/>
                    <a:gd name="T4" fmla="*/ 321 w 321"/>
                    <a:gd name="T5" fmla="*/ 20 h 387"/>
                    <a:gd name="T6" fmla="*/ 7 w 321"/>
                    <a:gd name="T7" fmla="*/ 0 h 387"/>
                    <a:gd name="T8" fmla="*/ 4 w 321"/>
                    <a:gd name="T9" fmla="*/ 24 h 387"/>
                    <a:gd name="T10" fmla="*/ 19 w 321"/>
                    <a:gd name="T11" fmla="*/ 129 h 387"/>
                    <a:gd name="T12" fmla="*/ 126 w 321"/>
                    <a:gd name="T13" fmla="*/ 387 h 387"/>
                    <a:gd name="T14" fmla="*/ 136 w 321"/>
                    <a:gd name="T15" fmla="*/ 387 h 387"/>
                    <a:gd name="T16" fmla="*/ 274 w 321"/>
                    <a:gd name="T17" fmla="*/ 371 h 387"/>
                    <a:gd name="T18" fmla="*/ 296 w 321"/>
                    <a:gd name="T19" fmla="*/ 317 h 387"/>
                    <a:gd name="T20" fmla="*/ 320 w 321"/>
                    <a:gd name="T21" fmla="*/ 12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 h="387">
                      <a:moveTo>
                        <a:pt x="320" y="125"/>
                      </a:moveTo>
                      <a:cubicBezTo>
                        <a:pt x="321" y="117"/>
                        <a:pt x="321" y="112"/>
                        <a:pt x="321" y="112"/>
                      </a:cubicBezTo>
                      <a:cubicBezTo>
                        <a:pt x="321" y="20"/>
                        <a:pt x="321" y="20"/>
                        <a:pt x="321" y="20"/>
                      </a:cubicBezTo>
                      <a:cubicBezTo>
                        <a:pt x="7" y="0"/>
                        <a:pt x="7" y="0"/>
                        <a:pt x="7" y="0"/>
                      </a:cubicBezTo>
                      <a:cubicBezTo>
                        <a:pt x="4" y="24"/>
                        <a:pt x="4" y="24"/>
                        <a:pt x="4" y="24"/>
                      </a:cubicBezTo>
                      <a:cubicBezTo>
                        <a:pt x="0" y="60"/>
                        <a:pt x="5" y="96"/>
                        <a:pt x="19" y="129"/>
                      </a:cubicBezTo>
                      <a:cubicBezTo>
                        <a:pt x="126" y="387"/>
                        <a:pt x="126" y="387"/>
                        <a:pt x="126" y="387"/>
                      </a:cubicBezTo>
                      <a:cubicBezTo>
                        <a:pt x="130" y="387"/>
                        <a:pt x="133" y="387"/>
                        <a:pt x="136" y="387"/>
                      </a:cubicBezTo>
                      <a:cubicBezTo>
                        <a:pt x="183" y="387"/>
                        <a:pt x="229" y="381"/>
                        <a:pt x="274" y="371"/>
                      </a:cubicBezTo>
                      <a:cubicBezTo>
                        <a:pt x="296" y="317"/>
                        <a:pt x="296" y="317"/>
                        <a:pt x="296" y="317"/>
                      </a:cubicBezTo>
                      <a:cubicBezTo>
                        <a:pt x="308" y="262"/>
                        <a:pt x="319" y="192"/>
                        <a:pt x="320" y="1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54" name="Freeform 160">
                  <a:extLst>
                    <a:ext uri="{FF2B5EF4-FFF2-40B4-BE49-F238E27FC236}">
                      <a16:creationId xmlns:a16="http://schemas.microsoft.com/office/drawing/2014/main" id="{0D636C73-7B8F-490D-A75C-396C9AD8B3A8}"/>
                    </a:ext>
                  </a:extLst>
                </p:cNvPr>
                <p:cNvSpPr>
                  <a:spLocks/>
                </p:cNvSpPr>
                <p:nvPr/>
              </p:nvSpPr>
              <p:spPr bwMode="auto">
                <a:xfrm>
                  <a:off x="3624" y="2786"/>
                  <a:ext cx="739" cy="481"/>
                </a:xfrm>
                <a:custGeom>
                  <a:avLst/>
                  <a:gdLst>
                    <a:gd name="T0" fmla="*/ 310 w 313"/>
                    <a:gd name="T1" fmla="*/ 0 h 204"/>
                    <a:gd name="T2" fmla="*/ 0 w 313"/>
                    <a:gd name="T3" fmla="*/ 6 h 204"/>
                    <a:gd name="T4" fmla="*/ 104 w 313"/>
                    <a:gd name="T5" fmla="*/ 119 h 204"/>
                    <a:gd name="T6" fmla="*/ 55 w 313"/>
                    <a:gd name="T7" fmla="*/ 204 h 204"/>
                    <a:gd name="T8" fmla="*/ 147 w 313"/>
                    <a:gd name="T9" fmla="*/ 142 h 204"/>
                    <a:gd name="T10" fmla="*/ 171 w 313"/>
                    <a:gd name="T11" fmla="*/ 149 h 204"/>
                    <a:gd name="T12" fmla="*/ 254 w 313"/>
                    <a:gd name="T13" fmla="*/ 155 h 204"/>
                    <a:gd name="T14" fmla="*/ 301 w 313"/>
                    <a:gd name="T15" fmla="*/ 189 h 204"/>
                    <a:gd name="T16" fmla="*/ 285 w 313"/>
                    <a:gd name="T17" fmla="*/ 145 h 204"/>
                    <a:gd name="T18" fmla="*/ 307 w 313"/>
                    <a:gd name="T19" fmla="*/ 128 h 204"/>
                    <a:gd name="T20" fmla="*/ 308 w 313"/>
                    <a:gd name="T21" fmla="*/ 122 h 204"/>
                    <a:gd name="T22" fmla="*/ 310 w 313"/>
                    <a:gd name="T23"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204">
                      <a:moveTo>
                        <a:pt x="310" y="0"/>
                      </a:moveTo>
                      <a:cubicBezTo>
                        <a:pt x="0" y="6"/>
                        <a:pt x="0" y="6"/>
                        <a:pt x="0" y="6"/>
                      </a:cubicBezTo>
                      <a:cubicBezTo>
                        <a:pt x="0" y="6"/>
                        <a:pt x="39" y="75"/>
                        <a:pt x="104" y="119"/>
                      </a:cubicBezTo>
                      <a:cubicBezTo>
                        <a:pt x="55" y="204"/>
                        <a:pt x="55" y="204"/>
                        <a:pt x="55" y="204"/>
                      </a:cubicBezTo>
                      <a:cubicBezTo>
                        <a:pt x="147" y="142"/>
                        <a:pt x="147" y="142"/>
                        <a:pt x="147" y="142"/>
                      </a:cubicBezTo>
                      <a:cubicBezTo>
                        <a:pt x="155" y="145"/>
                        <a:pt x="163" y="147"/>
                        <a:pt x="171" y="149"/>
                      </a:cubicBezTo>
                      <a:cubicBezTo>
                        <a:pt x="207" y="158"/>
                        <a:pt x="234" y="158"/>
                        <a:pt x="254" y="155"/>
                      </a:cubicBezTo>
                      <a:cubicBezTo>
                        <a:pt x="301" y="189"/>
                        <a:pt x="301" y="189"/>
                        <a:pt x="301" y="189"/>
                      </a:cubicBezTo>
                      <a:cubicBezTo>
                        <a:pt x="285" y="145"/>
                        <a:pt x="285" y="145"/>
                        <a:pt x="285" y="145"/>
                      </a:cubicBezTo>
                      <a:cubicBezTo>
                        <a:pt x="301" y="137"/>
                        <a:pt x="307" y="128"/>
                        <a:pt x="307" y="128"/>
                      </a:cubicBezTo>
                      <a:cubicBezTo>
                        <a:pt x="308" y="122"/>
                        <a:pt x="308" y="122"/>
                        <a:pt x="308" y="122"/>
                      </a:cubicBezTo>
                      <a:cubicBezTo>
                        <a:pt x="312" y="82"/>
                        <a:pt x="313" y="41"/>
                        <a:pt x="310"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55" name="Freeform 161">
                  <a:extLst>
                    <a:ext uri="{FF2B5EF4-FFF2-40B4-BE49-F238E27FC236}">
                      <a16:creationId xmlns:a16="http://schemas.microsoft.com/office/drawing/2014/main" id="{AB4C2628-F8D2-40A6-9FB0-62CBE8FC713E}"/>
                    </a:ext>
                  </a:extLst>
                </p:cNvPr>
                <p:cNvSpPr>
                  <a:spLocks/>
                </p:cNvSpPr>
                <p:nvPr/>
              </p:nvSpPr>
              <p:spPr bwMode="auto">
                <a:xfrm>
                  <a:off x="3905" y="3062"/>
                  <a:ext cx="387" cy="558"/>
                </a:xfrm>
                <a:custGeom>
                  <a:avLst/>
                  <a:gdLst>
                    <a:gd name="T0" fmla="*/ 130 w 164"/>
                    <a:gd name="T1" fmla="*/ 26 h 237"/>
                    <a:gd name="T2" fmla="*/ 62 w 164"/>
                    <a:gd name="T3" fmla="*/ 0 h 237"/>
                    <a:gd name="T4" fmla="*/ 30 w 164"/>
                    <a:gd name="T5" fmla="*/ 32 h 237"/>
                    <a:gd name="T6" fmla="*/ 0 w 164"/>
                    <a:gd name="T7" fmla="*/ 237 h 237"/>
                    <a:gd name="T8" fmla="*/ 5 w 164"/>
                    <a:gd name="T9" fmla="*/ 237 h 237"/>
                    <a:gd name="T10" fmla="*/ 152 w 164"/>
                    <a:gd name="T11" fmla="*/ 219 h 237"/>
                    <a:gd name="T12" fmla="*/ 164 w 164"/>
                    <a:gd name="T13" fmla="*/ 173 h 237"/>
                    <a:gd name="T14" fmla="*/ 130 w 164"/>
                    <a:gd name="T15" fmla="*/ 26 h 2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237">
                      <a:moveTo>
                        <a:pt x="130" y="26"/>
                      </a:moveTo>
                      <a:cubicBezTo>
                        <a:pt x="62" y="0"/>
                        <a:pt x="62" y="0"/>
                        <a:pt x="62" y="0"/>
                      </a:cubicBezTo>
                      <a:cubicBezTo>
                        <a:pt x="30" y="32"/>
                        <a:pt x="30" y="32"/>
                        <a:pt x="30" y="32"/>
                      </a:cubicBezTo>
                      <a:cubicBezTo>
                        <a:pt x="0" y="237"/>
                        <a:pt x="0" y="237"/>
                        <a:pt x="0" y="237"/>
                      </a:cubicBezTo>
                      <a:cubicBezTo>
                        <a:pt x="2" y="237"/>
                        <a:pt x="3" y="237"/>
                        <a:pt x="5" y="237"/>
                      </a:cubicBezTo>
                      <a:cubicBezTo>
                        <a:pt x="56" y="237"/>
                        <a:pt x="105" y="231"/>
                        <a:pt x="152" y="219"/>
                      </a:cubicBezTo>
                      <a:cubicBezTo>
                        <a:pt x="157" y="204"/>
                        <a:pt x="161" y="189"/>
                        <a:pt x="164" y="173"/>
                      </a:cubicBezTo>
                      <a:lnTo>
                        <a:pt x="130" y="26"/>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56" name="Freeform 162">
                  <a:extLst>
                    <a:ext uri="{FF2B5EF4-FFF2-40B4-BE49-F238E27FC236}">
                      <a16:creationId xmlns:a16="http://schemas.microsoft.com/office/drawing/2014/main" id="{823EC7CA-7B46-4CD2-A449-6223A7AD8599}"/>
                    </a:ext>
                  </a:extLst>
                </p:cNvPr>
                <p:cNvSpPr>
                  <a:spLocks/>
                </p:cNvSpPr>
                <p:nvPr/>
              </p:nvSpPr>
              <p:spPr bwMode="auto">
                <a:xfrm>
                  <a:off x="3969" y="2873"/>
                  <a:ext cx="243" cy="264"/>
                </a:xfrm>
                <a:custGeom>
                  <a:avLst/>
                  <a:gdLst>
                    <a:gd name="T0" fmla="*/ 0 w 243"/>
                    <a:gd name="T1" fmla="*/ 9 h 264"/>
                    <a:gd name="T2" fmla="*/ 7 w 243"/>
                    <a:gd name="T3" fmla="*/ 264 h 264"/>
                    <a:gd name="T4" fmla="*/ 243 w 243"/>
                    <a:gd name="T5" fmla="*/ 250 h 264"/>
                    <a:gd name="T6" fmla="*/ 224 w 243"/>
                    <a:gd name="T7" fmla="*/ 0 h 264"/>
                    <a:gd name="T8" fmla="*/ 0 w 243"/>
                    <a:gd name="T9" fmla="*/ 9 h 264"/>
                  </a:gdLst>
                  <a:ahLst/>
                  <a:cxnLst>
                    <a:cxn ang="0">
                      <a:pos x="T0" y="T1"/>
                    </a:cxn>
                    <a:cxn ang="0">
                      <a:pos x="T2" y="T3"/>
                    </a:cxn>
                    <a:cxn ang="0">
                      <a:pos x="T4" y="T5"/>
                    </a:cxn>
                    <a:cxn ang="0">
                      <a:pos x="T6" y="T7"/>
                    </a:cxn>
                    <a:cxn ang="0">
                      <a:pos x="T8" y="T9"/>
                    </a:cxn>
                  </a:cxnLst>
                  <a:rect l="0" t="0" r="r" b="b"/>
                  <a:pathLst>
                    <a:path w="243" h="264">
                      <a:moveTo>
                        <a:pt x="0" y="9"/>
                      </a:moveTo>
                      <a:lnTo>
                        <a:pt x="7" y="264"/>
                      </a:lnTo>
                      <a:lnTo>
                        <a:pt x="243" y="250"/>
                      </a:lnTo>
                      <a:lnTo>
                        <a:pt x="224" y="0"/>
                      </a:lnTo>
                      <a:lnTo>
                        <a:pt x="0" y="9"/>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57" name="Freeform 163">
                  <a:extLst>
                    <a:ext uri="{FF2B5EF4-FFF2-40B4-BE49-F238E27FC236}">
                      <a16:creationId xmlns:a16="http://schemas.microsoft.com/office/drawing/2014/main" id="{BE80ECA1-7A46-400A-9BB2-48C00FA7BE03}"/>
                    </a:ext>
                  </a:extLst>
                </p:cNvPr>
                <p:cNvSpPr>
                  <a:spLocks/>
                </p:cNvSpPr>
                <p:nvPr/>
              </p:nvSpPr>
              <p:spPr bwMode="auto">
                <a:xfrm>
                  <a:off x="3117" y="1180"/>
                  <a:ext cx="1484" cy="1660"/>
                </a:xfrm>
                <a:custGeom>
                  <a:avLst/>
                  <a:gdLst>
                    <a:gd name="T0" fmla="*/ 346 w 629"/>
                    <a:gd name="T1" fmla="*/ 0 h 704"/>
                    <a:gd name="T2" fmla="*/ 346 w 629"/>
                    <a:gd name="T3" fmla="*/ 0 h 704"/>
                    <a:gd name="T4" fmla="*/ 63 w 629"/>
                    <a:gd name="T5" fmla="*/ 260 h 704"/>
                    <a:gd name="T6" fmla="*/ 49 w 629"/>
                    <a:gd name="T7" fmla="*/ 258 h 704"/>
                    <a:gd name="T8" fmla="*/ 0 w 629"/>
                    <a:gd name="T9" fmla="*/ 307 h 704"/>
                    <a:gd name="T10" fmla="*/ 0 w 629"/>
                    <a:gd name="T11" fmla="*/ 363 h 704"/>
                    <a:gd name="T12" fmla="*/ 70 w 629"/>
                    <a:gd name="T13" fmla="*/ 434 h 704"/>
                    <a:gd name="T14" fmla="*/ 78 w 629"/>
                    <a:gd name="T15" fmla="*/ 434 h 704"/>
                    <a:gd name="T16" fmla="*/ 346 w 629"/>
                    <a:gd name="T17" fmla="*/ 704 h 704"/>
                    <a:gd name="T18" fmla="*/ 346 w 629"/>
                    <a:gd name="T19" fmla="*/ 704 h 704"/>
                    <a:gd name="T20" fmla="*/ 629 w 629"/>
                    <a:gd name="T21" fmla="*/ 420 h 704"/>
                    <a:gd name="T22" fmla="*/ 629 w 629"/>
                    <a:gd name="T23" fmla="*/ 284 h 704"/>
                    <a:gd name="T24" fmla="*/ 346 w 629"/>
                    <a:gd name="T25" fmla="*/ 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9" h="704">
                      <a:moveTo>
                        <a:pt x="346" y="0"/>
                      </a:moveTo>
                      <a:cubicBezTo>
                        <a:pt x="346" y="0"/>
                        <a:pt x="346" y="0"/>
                        <a:pt x="346" y="0"/>
                      </a:cubicBezTo>
                      <a:cubicBezTo>
                        <a:pt x="197" y="0"/>
                        <a:pt x="75" y="115"/>
                        <a:pt x="63" y="260"/>
                      </a:cubicBezTo>
                      <a:cubicBezTo>
                        <a:pt x="59" y="259"/>
                        <a:pt x="54" y="258"/>
                        <a:pt x="49" y="258"/>
                      </a:cubicBezTo>
                      <a:cubicBezTo>
                        <a:pt x="22" y="258"/>
                        <a:pt x="0" y="280"/>
                        <a:pt x="0" y="307"/>
                      </a:cubicBezTo>
                      <a:cubicBezTo>
                        <a:pt x="0" y="363"/>
                        <a:pt x="0" y="363"/>
                        <a:pt x="0" y="363"/>
                      </a:cubicBezTo>
                      <a:cubicBezTo>
                        <a:pt x="0" y="402"/>
                        <a:pt x="31" y="434"/>
                        <a:pt x="70" y="434"/>
                      </a:cubicBezTo>
                      <a:cubicBezTo>
                        <a:pt x="78" y="434"/>
                        <a:pt x="78" y="434"/>
                        <a:pt x="78" y="434"/>
                      </a:cubicBezTo>
                      <a:cubicBezTo>
                        <a:pt x="85" y="584"/>
                        <a:pt x="194" y="704"/>
                        <a:pt x="346" y="704"/>
                      </a:cubicBezTo>
                      <a:cubicBezTo>
                        <a:pt x="346" y="704"/>
                        <a:pt x="346" y="704"/>
                        <a:pt x="346" y="704"/>
                      </a:cubicBezTo>
                      <a:cubicBezTo>
                        <a:pt x="502" y="704"/>
                        <a:pt x="629" y="577"/>
                        <a:pt x="629" y="420"/>
                      </a:cubicBezTo>
                      <a:cubicBezTo>
                        <a:pt x="629" y="284"/>
                        <a:pt x="629" y="284"/>
                        <a:pt x="629" y="284"/>
                      </a:cubicBezTo>
                      <a:cubicBezTo>
                        <a:pt x="629" y="127"/>
                        <a:pt x="502" y="0"/>
                        <a:pt x="346" y="0"/>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58" name="Freeform 164">
                  <a:extLst>
                    <a:ext uri="{FF2B5EF4-FFF2-40B4-BE49-F238E27FC236}">
                      <a16:creationId xmlns:a16="http://schemas.microsoft.com/office/drawing/2014/main" id="{E85E81F1-14CE-42C2-B754-9C3CE9049760}"/>
                    </a:ext>
                  </a:extLst>
                </p:cNvPr>
                <p:cNvSpPr>
                  <a:spLocks/>
                </p:cNvSpPr>
                <p:nvPr/>
              </p:nvSpPr>
              <p:spPr bwMode="auto">
                <a:xfrm>
                  <a:off x="3929" y="1852"/>
                  <a:ext cx="672" cy="988"/>
                </a:xfrm>
                <a:custGeom>
                  <a:avLst/>
                  <a:gdLst>
                    <a:gd name="T0" fmla="*/ 2 w 285"/>
                    <a:gd name="T1" fmla="*/ 419 h 419"/>
                    <a:gd name="T2" fmla="*/ 285 w 285"/>
                    <a:gd name="T3" fmla="*/ 135 h 419"/>
                    <a:gd name="T4" fmla="*/ 285 w 285"/>
                    <a:gd name="T5" fmla="*/ 3 h 419"/>
                    <a:gd name="T6" fmla="*/ 246 w 285"/>
                    <a:gd name="T7" fmla="*/ 1 h 419"/>
                    <a:gd name="T8" fmla="*/ 130 w 285"/>
                    <a:gd name="T9" fmla="*/ 1 h 419"/>
                    <a:gd name="T10" fmla="*/ 135 w 285"/>
                    <a:gd name="T11" fmla="*/ 67 h 419"/>
                    <a:gd name="T12" fmla="*/ 164 w 285"/>
                    <a:gd name="T13" fmla="*/ 127 h 419"/>
                    <a:gd name="T14" fmla="*/ 147 w 285"/>
                    <a:gd name="T15" fmla="*/ 162 h 419"/>
                    <a:gd name="T16" fmla="*/ 106 w 285"/>
                    <a:gd name="T17" fmla="*/ 173 h 419"/>
                    <a:gd name="T18" fmla="*/ 88 w 285"/>
                    <a:gd name="T19" fmla="*/ 197 h 419"/>
                    <a:gd name="T20" fmla="*/ 98 w 285"/>
                    <a:gd name="T21" fmla="*/ 287 h 419"/>
                    <a:gd name="T22" fmla="*/ 30 w 285"/>
                    <a:gd name="T23" fmla="*/ 406 h 419"/>
                    <a:gd name="T24" fmla="*/ 0 w 285"/>
                    <a:gd name="T25" fmla="*/ 419 h 419"/>
                    <a:gd name="T26" fmla="*/ 2 w 285"/>
                    <a:gd name="T27" fmla="*/ 41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419">
                      <a:moveTo>
                        <a:pt x="2" y="419"/>
                      </a:moveTo>
                      <a:cubicBezTo>
                        <a:pt x="158" y="419"/>
                        <a:pt x="285" y="292"/>
                        <a:pt x="285" y="135"/>
                      </a:cubicBezTo>
                      <a:cubicBezTo>
                        <a:pt x="285" y="3"/>
                        <a:pt x="285" y="3"/>
                        <a:pt x="285" y="3"/>
                      </a:cubicBezTo>
                      <a:cubicBezTo>
                        <a:pt x="285" y="0"/>
                        <a:pt x="260" y="1"/>
                        <a:pt x="246" y="1"/>
                      </a:cubicBezTo>
                      <a:cubicBezTo>
                        <a:pt x="130" y="1"/>
                        <a:pt x="130" y="1"/>
                        <a:pt x="130" y="1"/>
                      </a:cubicBezTo>
                      <a:cubicBezTo>
                        <a:pt x="130" y="1"/>
                        <a:pt x="115" y="27"/>
                        <a:pt x="135" y="67"/>
                      </a:cubicBezTo>
                      <a:cubicBezTo>
                        <a:pt x="164" y="127"/>
                        <a:pt x="164" y="127"/>
                        <a:pt x="164" y="127"/>
                      </a:cubicBezTo>
                      <a:cubicBezTo>
                        <a:pt x="171" y="141"/>
                        <a:pt x="163" y="158"/>
                        <a:pt x="147" y="162"/>
                      </a:cubicBezTo>
                      <a:cubicBezTo>
                        <a:pt x="106" y="173"/>
                        <a:pt x="106" y="173"/>
                        <a:pt x="106" y="173"/>
                      </a:cubicBezTo>
                      <a:cubicBezTo>
                        <a:pt x="95" y="176"/>
                        <a:pt x="88" y="186"/>
                        <a:pt x="88" y="197"/>
                      </a:cubicBezTo>
                      <a:cubicBezTo>
                        <a:pt x="98" y="287"/>
                        <a:pt x="98" y="287"/>
                        <a:pt x="98" y="287"/>
                      </a:cubicBezTo>
                      <a:cubicBezTo>
                        <a:pt x="105" y="338"/>
                        <a:pt x="77" y="386"/>
                        <a:pt x="30" y="406"/>
                      </a:cubicBezTo>
                      <a:cubicBezTo>
                        <a:pt x="0" y="419"/>
                        <a:pt x="0" y="419"/>
                        <a:pt x="0" y="419"/>
                      </a:cubicBezTo>
                      <a:cubicBezTo>
                        <a:pt x="1" y="419"/>
                        <a:pt x="1" y="419"/>
                        <a:pt x="2" y="419"/>
                      </a:cubicBezTo>
                      <a:close/>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59" name="Oval 165">
                  <a:extLst>
                    <a:ext uri="{FF2B5EF4-FFF2-40B4-BE49-F238E27FC236}">
                      <a16:creationId xmlns:a16="http://schemas.microsoft.com/office/drawing/2014/main" id="{9C5733EC-ED13-4CDC-AC5C-A684C7CB23A3}"/>
                    </a:ext>
                  </a:extLst>
                </p:cNvPr>
                <p:cNvSpPr>
                  <a:spLocks noChangeArrowheads="1"/>
                </p:cNvSpPr>
                <p:nvPr/>
              </p:nvSpPr>
              <p:spPr bwMode="auto">
                <a:xfrm>
                  <a:off x="3752" y="1932"/>
                  <a:ext cx="104" cy="10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60" name="Oval 166">
                  <a:extLst>
                    <a:ext uri="{FF2B5EF4-FFF2-40B4-BE49-F238E27FC236}">
                      <a16:creationId xmlns:a16="http://schemas.microsoft.com/office/drawing/2014/main" id="{A0759B8D-A3B5-45D0-BCE8-3F85FEC9B328}"/>
                    </a:ext>
                  </a:extLst>
                </p:cNvPr>
                <p:cNvSpPr>
                  <a:spLocks noChangeArrowheads="1"/>
                </p:cNvSpPr>
                <p:nvPr/>
              </p:nvSpPr>
              <p:spPr bwMode="auto">
                <a:xfrm>
                  <a:off x="4335" y="1934"/>
                  <a:ext cx="94"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61" name="Freeform 167">
                  <a:extLst>
                    <a:ext uri="{FF2B5EF4-FFF2-40B4-BE49-F238E27FC236}">
                      <a16:creationId xmlns:a16="http://schemas.microsoft.com/office/drawing/2014/main" id="{8B73AD9A-EE6E-4CCF-8A71-FEB7C9C4500B}"/>
                    </a:ext>
                  </a:extLst>
                </p:cNvPr>
                <p:cNvSpPr>
                  <a:spLocks/>
                </p:cNvSpPr>
                <p:nvPr/>
              </p:nvSpPr>
              <p:spPr bwMode="auto">
                <a:xfrm>
                  <a:off x="3233" y="1180"/>
                  <a:ext cx="1368" cy="1724"/>
                </a:xfrm>
                <a:custGeom>
                  <a:avLst/>
                  <a:gdLst>
                    <a:gd name="T0" fmla="*/ 537 w 580"/>
                    <a:gd name="T1" fmla="*/ 486 h 731"/>
                    <a:gd name="T2" fmla="*/ 417 w 580"/>
                    <a:gd name="T3" fmla="*/ 477 h 731"/>
                    <a:gd name="T4" fmla="*/ 383 w 580"/>
                    <a:gd name="T5" fmla="*/ 490 h 731"/>
                    <a:gd name="T6" fmla="*/ 357 w 580"/>
                    <a:gd name="T7" fmla="*/ 479 h 731"/>
                    <a:gd name="T8" fmla="*/ 237 w 580"/>
                    <a:gd name="T9" fmla="*/ 479 h 731"/>
                    <a:gd name="T10" fmla="*/ 182 w 580"/>
                    <a:gd name="T11" fmla="*/ 508 h 731"/>
                    <a:gd name="T12" fmla="*/ 94 w 580"/>
                    <a:gd name="T13" fmla="*/ 419 h 731"/>
                    <a:gd name="T14" fmla="*/ 101 w 580"/>
                    <a:gd name="T15" fmla="*/ 292 h 731"/>
                    <a:gd name="T16" fmla="*/ 128 w 580"/>
                    <a:gd name="T17" fmla="*/ 252 h 731"/>
                    <a:gd name="T18" fmla="*/ 139 w 580"/>
                    <a:gd name="T19" fmla="*/ 247 h 731"/>
                    <a:gd name="T20" fmla="*/ 166 w 580"/>
                    <a:gd name="T21" fmla="*/ 205 h 731"/>
                    <a:gd name="T22" fmla="*/ 166 w 580"/>
                    <a:gd name="T23" fmla="*/ 180 h 731"/>
                    <a:gd name="T24" fmla="*/ 224 w 580"/>
                    <a:gd name="T25" fmla="*/ 128 h 731"/>
                    <a:gd name="T26" fmla="*/ 303 w 580"/>
                    <a:gd name="T27" fmla="*/ 137 h 731"/>
                    <a:gd name="T28" fmla="*/ 416 w 580"/>
                    <a:gd name="T29" fmla="*/ 182 h 731"/>
                    <a:gd name="T30" fmla="*/ 475 w 580"/>
                    <a:gd name="T31" fmla="*/ 226 h 731"/>
                    <a:gd name="T32" fmla="*/ 469 w 580"/>
                    <a:gd name="T33" fmla="*/ 143 h 731"/>
                    <a:gd name="T34" fmla="*/ 540 w 580"/>
                    <a:gd name="T35" fmla="*/ 193 h 731"/>
                    <a:gd name="T36" fmla="*/ 513 w 580"/>
                    <a:gd name="T37" fmla="*/ 105 h 731"/>
                    <a:gd name="T38" fmla="*/ 556 w 580"/>
                    <a:gd name="T39" fmla="*/ 116 h 731"/>
                    <a:gd name="T40" fmla="*/ 290 w 580"/>
                    <a:gd name="T41" fmla="*/ 0 h 731"/>
                    <a:gd name="T42" fmla="*/ 13 w 580"/>
                    <a:gd name="T43" fmla="*/ 223 h 731"/>
                    <a:gd name="T44" fmla="*/ 0 w 580"/>
                    <a:gd name="T45" fmla="*/ 258 h 731"/>
                    <a:gd name="T46" fmla="*/ 50 w 580"/>
                    <a:gd name="T47" fmla="*/ 307 h 731"/>
                    <a:gd name="T48" fmla="*/ 50 w 580"/>
                    <a:gd name="T49" fmla="*/ 434 h 731"/>
                    <a:gd name="T50" fmla="*/ 21 w 580"/>
                    <a:gd name="T51" fmla="*/ 434 h 731"/>
                    <a:gd name="T52" fmla="*/ 14 w 580"/>
                    <a:gd name="T53" fmla="*/ 433 h 731"/>
                    <a:gd name="T54" fmla="*/ 57 w 580"/>
                    <a:gd name="T55" fmla="*/ 572 h 731"/>
                    <a:gd name="T56" fmla="*/ 57 w 580"/>
                    <a:gd name="T57" fmla="*/ 572 h 731"/>
                    <a:gd name="T58" fmla="*/ 305 w 580"/>
                    <a:gd name="T59" fmla="*/ 731 h 731"/>
                    <a:gd name="T60" fmla="*/ 377 w 580"/>
                    <a:gd name="T61" fmla="*/ 731 h 731"/>
                    <a:gd name="T62" fmla="*/ 580 w 580"/>
                    <a:gd name="T63" fmla="*/ 528 h 731"/>
                    <a:gd name="T64" fmla="*/ 580 w 580"/>
                    <a:gd name="T65" fmla="*/ 506 h 731"/>
                    <a:gd name="T66" fmla="*/ 557 w 580"/>
                    <a:gd name="T67" fmla="*/ 493 h 731"/>
                    <a:gd name="T68" fmla="*/ 537 w 580"/>
                    <a:gd name="T69" fmla="*/ 486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0" h="731">
                      <a:moveTo>
                        <a:pt x="537" y="486"/>
                      </a:moveTo>
                      <a:cubicBezTo>
                        <a:pt x="500" y="466"/>
                        <a:pt x="456" y="462"/>
                        <a:pt x="417" y="477"/>
                      </a:cubicBezTo>
                      <a:cubicBezTo>
                        <a:pt x="383" y="490"/>
                        <a:pt x="383" y="490"/>
                        <a:pt x="383" y="490"/>
                      </a:cubicBezTo>
                      <a:cubicBezTo>
                        <a:pt x="357" y="479"/>
                        <a:pt x="357" y="479"/>
                        <a:pt x="357" y="479"/>
                      </a:cubicBezTo>
                      <a:cubicBezTo>
                        <a:pt x="319" y="461"/>
                        <a:pt x="275" y="461"/>
                        <a:pt x="237" y="479"/>
                      </a:cubicBezTo>
                      <a:cubicBezTo>
                        <a:pt x="182" y="508"/>
                        <a:pt x="182" y="508"/>
                        <a:pt x="182" y="508"/>
                      </a:cubicBezTo>
                      <a:cubicBezTo>
                        <a:pt x="182" y="508"/>
                        <a:pt x="94" y="505"/>
                        <a:pt x="94" y="419"/>
                      </a:cubicBezTo>
                      <a:cubicBezTo>
                        <a:pt x="101" y="292"/>
                        <a:pt x="101" y="292"/>
                        <a:pt x="101" y="292"/>
                      </a:cubicBezTo>
                      <a:cubicBezTo>
                        <a:pt x="102" y="275"/>
                        <a:pt x="113" y="260"/>
                        <a:pt x="128" y="252"/>
                      </a:cubicBezTo>
                      <a:cubicBezTo>
                        <a:pt x="139" y="247"/>
                        <a:pt x="139" y="247"/>
                        <a:pt x="139" y="247"/>
                      </a:cubicBezTo>
                      <a:cubicBezTo>
                        <a:pt x="155" y="240"/>
                        <a:pt x="166" y="223"/>
                        <a:pt x="166" y="205"/>
                      </a:cubicBezTo>
                      <a:cubicBezTo>
                        <a:pt x="166" y="180"/>
                        <a:pt x="166" y="180"/>
                        <a:pt x="166" y="180"/>
                      </a:cubicBezTo>
                      <a:cubicBezTo>
                        <a:pt x="166" y="149"/>
                        <a:pt x="193" y="125"/>
                        <a:pt x="224" y="128"/>
                      </a:cubicBezTo>
                      <a:cubicBezTo>
                        <a:pt x="303" y="137"/>
                        <a:pt x="303" y="137"/>
                        <a:pt x="303" y="137"/>
                      </a:cubicBezTo>
                      <a:cubicBezTo>
                        <a:pt x="344" y="141"/>
                        <a:pt x="383" y="157"/>
                        <a:pt x="416" y="182"/>
                      </a:cubicBezTo>
                      <a:cubicBezTo>
                        <a:pt x="475" y="226"/>
                        <a:pt x="475" y="226"/>
                        <a:pt x="475" y="226"/>
                      </a:cubicBezTo>
                      <a:cubicBezTo>
                        <a:pt x="469" y="143"/>
                        <a:pt x="469" y="143"/>
                        <a:pt x="469" y="143"/>
                      </a:cubicBezTo>
                      <a:cubicBezTo>
                        <a:pt x="540" y="193"/>
                        <a:pt x="540" y="193"/>
                        <a:pt x="540" y="193"/>
                      </a:cubicBezTo>
                      <a:cubicBezTo>
                        <a:pt x="513" y="105"/>
                        <a:pt x="513" y="105"/>
                        <a:pt x="513" y="105"/>
                      </a:cubicBezTo>
                      <a:cubicBezTo>
                        <a:pt x="556" y="116"/>
                        <a:pt x="556" y="116"/>
                        <a:pt x="556" y="116"/>
                      </a:cubicBezTo>
                      <a:cubicBezTo>
                        <a:pt x="556" y="116"/>
                        <a:pt x="508" y="0"/>
                        <a:pt x="290" y="0"/>
                      </a:cubicBezTo>
                      <a:cubicBezTo>
                        <a:pt x="72" y="0"/>
                        <a:pt x="13" y="148"/>
                        <a:pt x="13" y="223"/>
                      </a:cubicBezTo>
                      <a:cubicBezTo>
                        <a:pt x="13" y="233"/>
                        <a:pt x="0" y="245"/>
                        <a:pt x="0" y="258"/>
                      </a:cubicBezTo>
                      <a:cubicBezTo>
                        <a:pt x="27" y="258"/>
                        <a:pt x="50" y="280"/>
                        <a:pt x="50" y="307"/>
                      </a:cubicBezTo>
                      <a:cubicBezTo>
                        <a:pt x="50" y="434"/>
                        <a:pt x="50" y="434"/>
                        <a:pt x="50" y="434"/>
                      </a:cubicBezTo>
                      <a:cubicBezTo>
                        <a:pt x="21" y="434"/>
                        <a:pt x="21" y="434"/>
                        <a:pt x="21" y="434"/>
                      </a:cubicBezTo>
                      <a:cubicBezTo>
                        <a:pt x="19" y="434"/>
                        <a:pt x="16" y="433"/>
                        <a:pt x="14" y="433"/>
                      </a:cubicBezTo>
                      <a:cubicBezTo>
                        <a:pt x="22" y="483"/>
                        <a:pt x="35" y="532"/>
                        <a:pt x="57" y="572"/>
                      </a:cubicBezTo>
                      <a:cubicBezTo>
                        <a:pt x="57" y="572"/>
                        <a:pt x="57" y="572"/>
                        <a:pt x="57" y="572"/>
                      </a:cubicBezTo>
                      <a:cubicBezTo>
                        <a:pt x="102" y="669"/>
                        <a:pt x="198" y="731"/>
                        <a:pt x="305" y="731"/>
                      </a:cubicBezTo>
                      <a:cubicBezTo>
                        <a:pt x="377" y="731"/>
                        <a:pt x="377" y="731"/>
                        <a:pt x="377" y="731"/>
                      </a:cubicBezTo>
                      <a:cubicBezTo>
                        <a:pt x="489" y="731"/>
                        <a:pt x="580" y="640"/>
                        <a:pt x="580" y="528"/>
                      </a:cubicBezTo>
                      <a:cubicBezTo>
                        <a:pt x="580" y="506"/>
                        <a:pt x="580" y="506"/>
                        <a:pt x="580" y="506"/>
                      </a:cubicBezTo>
                      <a:cubicBezTo>
                        <a:pt x="557" y="493"/>
                        <a:pt x="557" y="493"/>
                        <a:pt x="557" y="493"/>
                      </a:cubicBezTo>
                      <a:lnTo>
                        <a:pt x="537" y="4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62" name="Freeform 168">
                  <a:extLst>
                    <a:ext uri="{FF2B5EF4-FFF2-40B4-BE49-F238E27FC236}">
                      <a16:creationId xmlns:a16="http://schemas.microsoft.com/office/drawing/2014/main" id="{E915C859-6742-4DB9-8A11-2E5C8E3F3581}"/>
                    </a:ext>
                  </a:extLst>
                </p:cNvPr>
                <p:cNvSpPr>
                  <a:spLocks/>
                </p:cNvSpPr>
                <p:nvPr/>
              </p:nvSpPr>
              <p:spPr bwMode="auto">
                <a:xfrm>
                  <a:off x="3839" y="2380"/>
                  <a:ext cx="479" cy="132"/>
                </a:xfrm>
                <a:custGeom>
                  <a:avLst/>
                  <a:gdLst>
                    <a:gd name="T0" fmla="*/ 0 w 203"/>
                    <a:gd name="T1" fmla="*/ 0 h 56"/>
                    <a:gd name="T2" fmla="*/ 203 w 203"/>
                    <a:gd name="T3" fmla="*/ 0 h 56"/>
                    <a:gd name="T4" fmla="*/ 115 w 203"/>
                    <a:gd name="T5" fmla="*/ 56 h 56"/>
                    <a:gd name="T6" fmla="*/ 0 w 203"/>
                    <a:gd name="T7" fmla="*/ 0 h 56"/>
                  </a:gdLst>
                  <a:ahLst/>
                  <a:cxnLst>
                    <a:cxn ang="0">
                      <a:pos x="T0" y="T1"/>
                    </a:cxn>
                    <a:cxn ang="0">
                      <a:pos x="T2" y="T3"/>
                    </a:cxn>
                    <a:cxn ang="0">
                      <a:pos x="T4" y="T5"/>
                    </a:cxn>
                    <a:cxn ang="0">
                      <a:pos x="T6" y="T7"/>
                    </a:cxn>
                  </a:cxnLst>
                  <a:rect l="0" t="0" r="r" b="b"/>
                  <a:pathLst>
                    <a:path w="203" h="56">
                      <a:moveTo>
                        <a:pt x="0" y="0"/>
                      </a:moveTo>
                      <a:cubicBezTo>
                        <a:pt x="203" y="0"/>
                        <a:pt x="203" y="0"/>
                        <a:pt x="203" y="0"/>
                      </a:cubicBezTo>
                      <a:cubicBezTo>
                        <a:pt x="203" y="0"/>
                        <a:pt x="180" y="56"/>
                        <a:pt x="115" y="56"/>
                      </a:cubicBezTo>
                      <a:cubicBezTo>
                        <a:pt x="49" y="56"/>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63" name="Freeform 169">
                  <a:extLst>
                    <a:ext uri="{FF2B5EF4-FFF2-40B4-BE49-F238E27FC236}">
                      <a16:creationId xmlns:a16="http://schemas.microsoft.com/office/drawing/2014/main" id="{E7D80F7A-3BFF-409D-8CED-EF9585E81664}"/>
                    </a:ext>
                  </a:extLst>
                </p:cNvPr>
                <p:cNvSpPr>
                  <a:spLocks/>
                </p:cNvSpPr>
                <p:nvPr/>
              </p:nvSpPr>
              <p:spPr bwMode="auto">
                <a:xfrm>
                  <a:off x="4167" y="1899"/>
                  <a:ext cx="149" cy="252"/>
                </a:xfrm>
                <a:custGeom>
                  <a:avLst/>
                  <a:gdLst>
                    <a:gd name="T0" fmla="*/ 149 w 149"/>
                    <a:gd name="T1" fmla="*/ 252 h 252"/>
                    <a:gd name="T2" fmla="*/ 24 w 149"/>
                    <a:gd name="T3" fmla="*/ 0 h 252"/>
                    <a:gd name="T4" fmla="*/ 0 w 149"/>
                    <a:gd name="T5" fmla="*/ 212 h 252"/>
                    <a:gd name="T6" fmla="*/ 149 w 149"/>
                    <a:gd name="T7" fmla="*/ 252 h 252"/>
                  </a:gdLst>
                  <a:ahLst/>
                  <a:cxnLst>
                    <a:cxn ang="0">
                      <a:pos x="T0" y="T1"/>
                    </a:cxn>
                    <a:cxn ang="0">
                      <a:pos x="T2" y="T3"/>
                    </a:cxn>
                    <a:cxn ang="0">
                      <a:pos x="T4" y="T5"/>
                    </a:cxn>
                    <a:cxn ang="0">
                      <a:pos x="T6" y="T7"/>
                    </a:cxn>
                  </a:cxnLst>
                  <a:rect l="0" t="0" r="r" b="b"/>
                  <a:pathLst>
                    <a:path w="149" h="252">
                      <a:moveTo>
                        <a:pt x="149" y="252"/>
                      </a:moveTo>
                      <a:lnTo>
                        <a:pt x="24" y="0"/>
                      </a:lnTo>
                      <a:lnTo>
                        <a:pt x="0" y="212"/>
                      </a:lnTo>
                      <a:lnTo>
                        <a:pt x="149" y="252"/>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64" name="Freeform 170">
                  <a:extLst>
                    <a:ext uri="{FF2B5EF4-FFF2-40B4-BE49-F238E27FC236}">
                      <a16:creationId xmlns:a16="http://schemas.microsoft.com/office/drawing/2014/main" id="{878FC8C3-3668-4681-B1E4-913DA37955A4}"/>
                    </a:ext>
                  </a:extLst>
                </p:cNvPr>
                <p:cNvSpPr>
                  <a:spLocks noEditPoints="1"/>
                </p:cNvSpPr>
                <p:nvPr/>
              </p:nvSpPr>
              <p:spPr bwMode="auto">
                <a:xfrm>
                  <a:off x="3325" y="1769"/>
                  <a:ext cx="1255" cy="366"/>
                </a:xfrm>
                <a:custGeom>
                  <a:avLst/>
                  <a:gdLst>
                    <a:gd name="T0" fmla="*/ 495 w 532"/>
                    <a:gd name="T1" fmla="*/ 26 h 155"/>
                    <a:gd name="T2" fmla="*/ 395 w 532"/>
                    <a:gd name="T3" fmla="*/ 26 h 155"/>
                    <a:gd name="T4" fmla="*/ 279 w 532"/>
                    <a:gd name="T5" fmla="*/ 19 h 155"/>
                    <a:gd name="T6" fmla="*/ 265 w 532"/>
                    <a:gd name="T7" fmla="*/ 26 h 155"/>
                    <a:gd name="T8" fmla="*/ 168 w 532"/>
                    <a:gd name="T9" fmla="*/ 26 h 155"/>
                    <a:gd name="T10" fmla="*/ 154 w 532"/>
                    <a:gd name="T11" fmla="*/ 26 h 155"/>
                    <a:gd name="T12" fmla="*/ 0 w 532"/>
                    <a:gd name="T13" fmla="*/ 26 h 155"/>
                    <a:gd name="T14" fmla="*/ 1 w 532"/>
                    <a:gd name="T15" fmla="*/ 28 h 155"/>
                    <a:gd name="T16" fmla="*/ 9 w 532"/>
                    <a:gd name="T17" fmla="*/ 47 h 155"/>
                    <a:gd name="T18" fmla="*/ 9 w 532"/>
                    <a:gd name="T19" fmla="*/ 47 h 155"/>
                    <a:gd name="T20" fmla="*/ 122 w 532"/>
                    <a:gd name="T21" fmla="*/ 47 h 155"/>
                    <a:gd name="T22" fmla="*/ 117 w 532"/>
                    <a:gd name="T23" fmla="*/ 63 h 155"/>
                    <a:gd name="T24" fmla="*/ 117 w 532"/>
                    <a:gd name="T25" fmla="*/ 106 h 155"/>
                    <a:gd name="T26" fmla="*/ 166 w 532"/>
                    <a:gd name="T27" fmla="*/ 155 h 155"/>
                    <a:gd name="T28" fmla="*/ 245 w 532"/>
                    <a:gd name="T29" fmla="*/ 155 h 155"/>
                    <a:gd name="T30" fmla="*/ 293 w 532"/>
                    <a:gd name="T31" fmla="*/ 106 h 155"/>
                    <a:gd name="T32" fmla="*/ 293 w 532"/>
                    <a:gd name="T33" fmla="*/ 35 h 155"/>
                    <a:gd name="T34" fmla="*/ 372 w 532"/>
                    <a:gd name="T35" fmla="*/ 37 h 155"/>
                    <a:gd name="T36" fmla="*/ 372 w 532"/>
                    <a:gd name="T37" fmla="*/ 39 h 155"/>
                    <a:gd name="T38" fmla="*/ 385 w 532"/>
                    <a:gd name="T39" fmla="*/ 91 h 155"/>
                    <a:gd name="T40" fmla="*/ 393 w 532"/>
                    <a:gd name="T41" fmla="*/ 108 h 155"/>
                    <a:gd name="T42" fmla="*/ 393 w 532"/>
                    <a:gd name="T43" fmla="*/ 106 h 155"/>
                    <a:gd name="T44" fmla="*/ 393 w 532"/>
                    <a:gd name="T45" fmla="*/ 47 h 155"/>
                    <a:gd name="T46" fmla="*/ 495 w 532"/>
                    <a:gd name="T47" fmla="*/ 47 h 155"/>
                    <a:gd name="T48" fmla="*/ 512 w 532"/>
                    <a:gd name="T49" fmla="*/ 63 h 155"/>
                    <a:gd name="T50" fmla="*/ 512 w 532"/>
                    <a:gd name="T51" fmla="*/ 106 h 155"/>
                    <a:gd name="T52" fmla="*/ 484 w 532"/>
                    <a:gd name="T53" fmla="*/ 135 h 155"/>
                    <a:gd name="T54" fmla="*/ 421 w 532"/>
                    <a:gd name="T55" fmla="*/ 135 h 155"/>
                    <a:gd name="T56" fmla="*/ 403 w 532"/>
                    <a:gd name="T57" fmla="*/ 128 h 155"/>
                    <a:gd name="T58" fmla="*/ 416 w 532"/>
                    <a:gd name="T59" fmla="*/ 154 h 155"/>
                    <a:gd name="T60" fmla="*/ 417 w 532"/>
                    <a:gd name="T61" fmla="*/ 155 h 155"/>
                    <a:gd name="T62" fmla="*/ 484 w 532"/>
                    <a:gd name="T63" fmla="*/ 155 h 155"/>
                    <a:gd name="T64" fmla="*/ 532 w 532"/>
                    <a:gd name="T65" fmla="*/ 106 h 155"/>
                    <a:gd name="T66" fmla="*/ 532 w 532"/>
                    <a:gd name="T67" fmla="*/ 63 h 155"/>
                    <a:gd name="T68" fmla="*/ 495 w 532"/>
                    <a:gd name="T69" fmla="*/ 26 h 155"/>
                    <a:gd name="T70" fmla="*/ 273 w 532"/>
                    <a:gd name="T71" fmla="*/ 106 h 155"/>
                    <a:gd name="T72" fmla="*/ 245 w 532"/>
                    <a:gd name="T73" fmla="*/ 135 h 155"/>
                    <a:gd name="T74" fmla="*/ 166 w 532"/>
                    <a:gd name="T75" fmla="*/ 135 h 155"/>
                    <a:gd name="T76" fmla="*/ 138 w 532"/>
                    <a:gd name="T77" fmla="*/ 106 h 155"/>
                    <a:gd name="T78" fmla="*/ 138 w 532"/>
                    <a:gd name="T79" fmla="*/ 63 h 155"/>
                    <a:gd name="T80" fmla="*/ 154 w 532"/>
                    <a:gd name="T81" fmla="*/ 47 h 155"/>
                    <a:gd name="T82" fmla="*/ 168 w 532"/>
                    <a:gd name="T83" fmla="*/ 47 h 155"/>
                    <a:gd name="T84" fmla="*/ 273 w 532"/>
                    <a:gd name="T85" fmla="*/ 47 h 155"/>
                    <a:gd name="T86" fmla="*/ 273 w 532"/>
                    <a:gd name="T87" fmla="*/ 10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32" h="155">
                      <a:moveTo>
                        <a:pt x="495" y="26"/>
                      </a:moveTo>
                      <a:cubicBezTo>
                        <a:pt x="395" y="26"/>
                        <a:pt x="395" y="26"/>
                        <a:pt x="395" y="26"/>
                      </a:cubicBezTo>
                      <a:cubicBezTo>
                        <a:pt x="361" y="3"/>
                        <a:pt x="317" y="0"/>
                        <a:pt x="279" y="19"/>
                      </a:cubicBezTo>
                      <a:cubicBezTo>
                        <a:pt x="265" y="26"/>
                        <a:pt x="265" y="26"/>
                        <a:pt x="265" y="26"/>
                      </a:cubicBezTo>
                      <a:cubicBezTo>
                        <a:pt x="168" y="26"/>
                        <a:pt x="168" y="26"/>
                        <a:pt x="168" y="26"/>
                      </a:cubicBezTo>
                      <a:cubicBezTo>
                        <a:pt x="154" y="26"/>
                        <a:pt x="154" y="26"/>
                        <a:pt x="154" y="26"/>
                      </a:cubicBezTo>
                      <a:cubicBezTo>
                        <a:pt x="0" y="26"/>
                        <a:pt x="0" y="26"/>
                        <a:pt x="0" y="26"/>
                      </a:cubicBezTo>
                      <a:cubicBezTo>
                        <a:pt x="1" y="28"/>
                        <a:pt x="1" y="28"/>
                        <a:pt x="1" y="28"/>
                      </a:cubicBezTo>
                      <a:cubicBezTo>
                        <a:pt x="5" y="33"/>
                        <a:pt x="8" y="40"/>
                        <a:pt x="9" y="47"/>
                      </a:cubicBezTo>
                      <a:cubicBezTo>
                        <a:pt x="9" y="47"/>
                        <a:pt x="9" y="47"/>
                        <a:pt x="9" y="47"/>
                      </a:cubicBezTo>
                      <a:cubicBezTo>
                        <a:pt x="122" y="47"/>
                        <a:pt x="122" y="47"/>
                        <a:pt x="122" y="47"/>
                      </a:cubicBezTo>
                      <a:cubicBezTo>
                        <a:pt x="119" y="52"/>
                        <a:pt x="117" y="57"/>
                        <a:pt x="117" y="63"/>
                      </a:cubicBezTo>
                      <a:cubicBezTo>
                        <a:pt x="117" y="106"/>
                        <a:pt x="117" y="106"/>
                        <a:pt x="117" y="106"/>
                      </a:cubicBezTo>
                      <a:cubicBezTo>
                        <a:pt x="117" y="133"/>
                        <a:pt x="139" y="155"/>
                        <a:pt x="166" y="155"/>
                      </a:cubicBezTo>
                      <a:cubicBezTo>
                        <a:pt x="245" y="155"/>
                        <a:pt x="245" y="155"/>
                        <a:pt x="245" y="155"/>
                      </a:cubicBezTo>
                      <a:cubicBezTo>
                        <a:pt x="271" y="155"/>
                        <a:pt x="293" y="133"/>
                        <a:pt x="293" y="106"/>
                      </a:cubicBezTo>
                      <a:cubicBezTo>
                        <a:pt x="293" y="35"/>
                        <a:pt x="293" y="35"/>
                        <a:pt x="293" y="35"/>
                      </a:cubicBezTo>
                      <a:cubicBezTo>
                        <a:pt x="319" y="24"/>
                        <a:pt x="348" y="25"/>
                        <a:pt x="372" y="37"/>
                      </a:cubicBezTo>
                      <a:cubicBezTo>
                        <a:pt x="372" y="39"/>
                        <a:pt x="372" y="39"/>
                        <a:pt x="372" y="39"/>
                      </a:cubicBezTo>
                      <a:cubicBezTo>
                        <a:pt x="372" y="57"/>
                        <a:pt x="377" y="75"/>
                        <a:pt x="385" y="91"/>
                      </a:cubicBezTo>
                      <a:cubicBezTo>
                        <a:pt x="393" y="108"/>
                        <a:pt x="393" y="108"/>
                        <a:pt x="393" y="108"/>
                      </a:cubicBezTo>
                      <a:cubicBezTo>
                        <a:pt x="393" y="107"/>
                        <a:pt x="393" y="107"/>
                        <a:pt x="393" y="106"/>
                      </a:cubicBezTo>
                      <a:cubicBezTo>
                        <a:pt x="393" y="47"/>
                        <a:pt x="393" y="47"/>
                        <a:pt x="393" y="47"/>
                      </a:cubicBezTo>
                      <a:cubicBezTo>
                        <a:pt x="495" y="47"/>
                        <a:pt x="495" y="47"/>
                        <a:pt x="495" y="47"/>
                      </a:cubicBezTo>
                      <a:cubicBezTo>
                        <a:pt x="505" y="47"/>
                        <a:pt x="512" y="54"/>
                        <a:pt x="512" y="63"/>
                      </a:cubicBezTo>
                      <a:cubicBezTo>
                        <a:pt x="512" y="106"/>
                        <a:pt x="512" y="106"/>
                        <a:pt x="512" y="106"/>
                      </a:cubicBezTo>
                      <a:cubicBezTo>
                        <a:pt x="512" y="122"/>
                        <a:pt x="499" y="135"/>
                        <a:pt x="484" y="135"/>
                      </a:cubicBezTo>
                      <a:cubicBezTo>
                        <a:pt x="421" y="135"/>
                        <a:pt x="421" y="135"/>
                        <a:pt x="421" y="135"/>
                      </a:cubicBezTo>
                      <a:cubicBezTo>
                        <a:pt x="414" y="135"/>
                        <a:pt x="408" y="132"/>
                        <a:pt x="403" y="128"/>
                      </a:cubicBezTo>
                      <a:cubicBezTo>
                        <a:pt x="416" y="154"/>
                        <a:pt x="416" y="154"/>
                        <a:pt x="416" y="154"/>
                      </a:cubicBezTo>
                      <a:cubicBezTo>
                        <a:pt x="416" y="155"/>
                        <a:pt x="417" y="155"/>
                        <a:pt x="417" y="155"/>
                      </a:cubicBezTo>
                      <a:cubicBezTo>
                        <a:pt x="484" y="155"/>
                        <a:pt x="484" y="155"/>
                        <a:pt x="484" y="155"/>
                      </a:cubicBezTo>
                      <a:cubicBezTo>
                        <a:pt x="511" y="155"/>
                        <a:pt x="532" y="133"/>
                        <a:pt x="532" y="106"/>
                      </a:cubicBezTo>
                      <a:cubicBezTo>
                        <a:pt x="532" y="63"/>
                        <a:pt x="532" y="63"/>
                        <a:pt x="532" y="63"/>
                      </a:cubicBezTo>
                      <a:cubicBezTo>
                        <a:pt x="532" y="43"/>
                        <a:pt x="516" y="26"/>
                        <a:pt x="495" y="26"/>
                      </a:cubicBezTo>
                      <a:close/>
                      <a:moveTo>
                        <a:pt x="273" y="106"/>
                      </a:moveTo>
                      <a:cubicBezTo>
                        <a:pt x="273" y="122"/>
                        <a:pt x="260" y="135"/>
                        <a:pt x="245" y="135"/>
                      </a:cubicBezTo>
                      <a:cubicBezTo>
                        <a:pt x="166" y="135"/>
                        <a:pt x="166" y="135"/>
                        <a:pt x="166" y="135"/>
                      </a:cubicBezTo>
                      <a:cubicBezTo>
                        <a:pt x="150" y="135"/>
                        <a:pt x="138" y="122"/>
                        <a:pt x="138" y="106"/>
                      </a:cubicBezTo>
                      <a:cubicBezTo>
                        <a:pt x="138" y="63"/>
                        <a:pt x="138" y="63"/>
                        <a:pt x="138" y="63"/>
                      </a:cubicBezTo>
                      <a:cubicBezTo>
                        <a:pt x="138" y="54"/>
                        <a:pt x="145" y="47"/>
                        <a:pt x="154" y="47"/>
                      </a:cubicBezTo>
                      <a:cubicBezTo>
                        <a:pt x="168" y="47"/>
                        <a:pt x="168" y="47"/>
                        <a:pt x="168" y="47"/>
                      </a:cubicBezTo>
                      <a:cubicBezTo>
                        <a:pt x="273" y="47"/>
                        <a:pt x="273" y="47"/>
                        <a:pt x="273" y="47"/>
                      </a:cubicBezTo>
                      <a:lnTo>
                        <a:pt x="273" y="10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65" name="Freeform 171">
                  <a:extLst>
                    <a:ext uri="{FF2B5EF4-FFF2-40B4-BE49-F238E27FC236}">
                      <a16:creationId xmlns:a16="http://schemas.microsoft.com/office/drawing/2014/main" id="{86C83E91-FDAF-4B56-BF13-BD151BC8E336}"/>
                    </a:ext>
                  </a:extLst>
                </p:cNvPr>
                <p:cNvSpPr>
                  <a:spLocks/>
                </p:cNvSpPr>
                <p:nvPr/>
              </p:nvSpPr>
              <p:spPr bwMode="auto">
                <a:xfrm>
                  <a:off x="4443" y="1830"/>
                  <a:ext cx="173" cy="48"/>
                </a:xfrm>
                <a:custGeom>
                  <a:avLst/>
                  <a:gdLst>
                    <a:gd name="T0" fmla="*/ 63 w 73"/>
                    <a:gd name="T1" fmla="*/ 0 h 20"/>
                    <a:gd name="T2" fmla="*/ 0 w 73"/>
                    <a:gd name="T3" fmla="*/ 0 h 20"/>
                    <a:gd name="T4" fmla="*/ 0 w 73"/>
                    <a:gd name="T5" fmla="*/ 20 h 20"/>
                    <a:gd name="T6" fmla="*/ 63 w 73"/>
                    <a:gd name="T7" fmla="*/ 20 h 20"/>
                    <a:gd name="T8" fmla="*/ 73 w 73"/>
                    <a:gd name="T9" fmla="*/ 10 h 20"/>
                    <a:gd name="T10" fmla="*/ 73 w 73"/>
                    <a:gd name="T11" fmla="*/ 10 h 20"/>
                    <a:gd name="T12" fmla="*/ 63 w 73"/>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73" h="20">
                      <a:moveTo>
                        <a:pt x="63" y="0"/>
                      </a:moveTo>
                      <a:cubicBezTo>
                        <a:pt x="0" y="0"/>
                        <a:pt x="0" y="0"/>
                        <a:pt x="0" y="0"/>
                      </a:cubicBezTo>
                      <a:cubicBezTo>
                        <a:pt x="0" y="20"/>
                        <a:pt x="0" y="20"/>
                        <a:pt x="0" y="20"/>
                      </a:cubicBezTo>
                      <a:cubicBezTo>
                        <a:pt x="63" y="20"/>
                        <a:pt x="63" y="20"/>
                        <a:pt x="63" y="20"/>
                      </a:cubicBezTo>
                      <a:cubicBezTo>
                        <a:pt x="69" y="20"/>
                        <a:pt x="73" y="16"/>
                        <a:pt x="73" y="10"/>
                      </a:cubicBezTo>
                      <a:cubicBezTo>
                        <a:pt x="73" y="10"/>
                        <a:pt x="73" y="10"/>
                        <a:pt x="73" y="10"/>
                      </a:cubicBezTo>
                      <a:cubicBezTo>
                        <a:pt x="73" y="5"/>
                        <a:pt x="69" y="0"/>
                        <a:pt x="63" y="0"/>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66" name="Freeform 172">
                  <a:extLst>
                    <a:ext uri="{FF2B5EF4-FFF2-40B4-BE49-F238E27FC236}">
                      <a16:creationId xmlns:a16="http://schemas.microsoft.com/office/drawing/2014/main" id="{92618C65-B947-42D6-9DC2-F659C935770F}"/>
                    </a:ext>
                  </a:extLst>
                </p:cNvPr>
                <p:cNvSpPr>
                  <a:spLocks/>
                </p:cNvSpPr>
                <p:nvPr/>
              </p:nvSpPr>
              <p:spPr bwMode="auto">
                <a:xfrm>
                  <a:off x="3233" y="1137"/>
                  <a:ext cx="1383" cy="698"/>
                </a:xfrm>
                <a:custGeom>
                  <a:avLst/>
                  <a:gdLst>
                    <a:gd name="T0" fmla="*/ 290 w 586"/>
                    <a:gd name="T1" fmla="*/ 0 h 296"/>
                    <a:gd name="T2" fmla="*/ 0 w 586"/>
                    <a:gd name="T3" fmla="*/ 241 h 296"/>
                    <a:gd name="T4" fmla="*/ 0 w 586"/>
                    <a:gd name="T5" fmla="*/ 276 h 296"/>
                    <a:gd name="T6" fmla="*/ 40 w 586"/>
                    <a:gd name="T7" fmla="*/ 296 h 296"/>
                    <a:gd name="T8" fmla="*/ 40 w 586"/>
                    <a:gd name="T9" fmla="*/ 222 h 296"/>
                    <a:gd name="T10" fmla="*/ 284 w 586"/>
                    <a:gd name="T11" fmla="*/ 46 h 296"/>
                    <a:gd name="T12" fmla="*/ 537 w 586"/>
                    <a:gd name="T13" fmla="*/ 209 h 296"/>
                    <a:gd name="T14" fmla="*/ 540 w 586"/>
                    <a:gd name="T15" fmla="*/ 211 h 296"/>
                    <a:gd name="T16" fmla="*/ 528 w 586"/>
                    <a:gd name="T17" fmla="*/ 137 h 296"/>
                    <a:gd name="T18" fmla="*/ 586 w 586"/>
                    <a:gd name="T19" fmla="*/ 154 h 296"/>
                    <a:gd name="T20" fmla="*/ 290 w 586"/>
                    <a:gd name="T21"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6" h="296">
                      <a:moveTo>
                        <a:pt x="290" y="0"/>
                      </a:moveTo>
                      <a:cubicBezTo>
                        <a:pt x="72" y="0"/>
                        <a:pt x="0" y="166"/>
                        <a:pt x="0" y="241"/>
                      </a:cubicBezTo>
                      <a:cubicBezTo>
                        <a:pt x="0" y="251"/>
                        <a:pt x="0" y="263"/>
                        <a:pt x="0" y="276"/>
                      </a:cubicBezTo>
                      <a:cubicBezTo>
                        <a:pt x="17" y="276"/>
                        <a:pt x="31" y="284"/>
                        <a:pt x="40" y="296"/>
                      </a:cubicBezTo>
                      <a:cubicBezTo>
                        <a:pt x="40" y="275"/>
                        <a:pt x="40" y="246"/>
                        <a:pt x="40" y="222"/>
                      </a:cubicBezTo>
                      <a:cubicBezTo>
                        <a:pt x="40" y="177"/>
                        <a:pt x="112" y="46"/>
                        <a:pt x="284" y="46"/>
                      </a:cubicBezTo>
                      <a:cubicBezTo>
                        <a:pt x="433" y="46"/>
                        <a:pt x="517" y="175"/>
                        <a:pt x="537" y="209"/>
                      </a:cubicBezTo>
                      <a:cubicBezTo>
                        <a:pt x="540" y="211"/>
                        <a:pt x="540" y="211"/>
                        <a:pt x="540" y="211"/>
                      </a:cubicBezTo>
                      <a:cubicBezTo>
                        <a:pt x="528" y="137"/>
                        <a:pt x="528" y="137"/>
                        <a:pt x="528" y="137"/>
                      </a:cubicBezTo>
                      <a:cubicBezTo>
                        <a:pt x="586" y="154"/>
                        <a:pt x="586" y="154"/>
                        <a:pt x="586" y="154"/>
                      </a:cubicBezTo>
                      <a:cubicBezTo>
                        <a:pt x="586" y="154"/>
                        <a:pt x="508" y="0"/>
                        <a:pt x="290"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67" name="Freeform 173">
                  <a:extLst>
                    <a:ext uri="{FF2B5EF4-FFF2-40B4-BE49-F238E27FC236}">
                      <a16:creationId xmlns:a16="http://schemas.microsoft.com/office/drawing/2014/main" id="{33906C22-13C2-45A9-9577-A689F4C1B9B6}"/>
                    </a:ext>
                  </a:extLst>
                </p:cNvPr>
                <p:cNvSpPr>
                  <a:spLocks/>
                </p:cNvSpPr>
                <p:nvPr/>
              </p:nvSpPr>
              <p:spPr bwMode="auto">
                <a:xfrm>
                  <a:off x="3450" y="2180"/>
                  <a:ext cx="1151" cy="287"/>
                </a:xfrm>
                <a:custGeom>
                  <a:avLst/>
                  <a:gdLst>
                    <a:gd name="T0" fmla="*/ 445 w 488"/>
                    <a:gd name="T1" fmla="*/ 51 h 122"/>
                    <a:gd name="T2" fmla="*/ 325 w 488"/>
                    <a:gd name="T3" fmla="*/ 44 h 122"/>
                    <a:gd name="T4" fmla="*/ 291 w 488"/>
                    <a:gd name="T5" fmla="*/ 58 h 122"/>
                    <a:gd name="T6" fmla="*/ 265 w 488"/>
                    <a:gd name="T7" fmla="*/ 46 h 122"/>
                    <a:gd name="T8" fmla="*/ 145 w 488"/>
                    <a:gd name="T9" fmla="*/ 48 h 122"/>
                    <a:gd name="T10" fmla="*/ 90 w 488"/>
                    <a:gd name="T11" fmla="*/ 75 h 122"/>
                    <a:gd name="T12" fmla="*/ 3 w 488"/>
                    <a:gd name="T13" fmla="*/ 0 h 122"/>
                    <a:gd name="T14" fmla="*/ 1 w 488"/>
                    <a:gd name="T15" fmla="*/ 41 h 122"/>
                    <a:gd name="T16" fmla="*/ 79 w 488"/>
                    <a:gd name="T17" fmla="*/ 122 h 122"/>
                    <a:gd name="T18" fmla="*/ 79 w 488"/>
                    <a:gd name="T19" fmla="*/ 122 h 122"/>
                    <a:gd name="T20" fmla="*/ 164 w 488"/>
                    <a:gd name="T21" fmla="*/ 86 h 122"/>
                    <a:gd name="T22" fmla="*/ 165 w 488"/>
                    <a:gd name="T23" fmla="*/ 85 h 122"/>
                    <a:gd name="T24" fmla="*/ 398 w 488"/>
                    <a:gd name="T25" fmla="*/ 85 h 122"/>
                    <a:gd name="T26" fmla="*/ 424 w 488"/>
                    <a:gd name="T27" fmla="*/ 93 h 122"/>
                    <a:gd name="T28" fmla="*/ 424 w 488"/>
                    <a:gd name="T29" fmla="*/ 93 h 122"/>
                    <a:gd name="T30" fmla="*/ 481 w 488"/>
                    <a:gd name="T31" fmla="*/ 88 h 122"/>
                    <a:gd name="T32" fmla="*/ 488 w 488"/>
                    <a:gd name="T33" fmla="*/ 82 h 122"/>
                    <a:gd name="T34" fmla="*/ 488 w 488"/>
                    <a:gd name="T35" fmla="*/ 15 h 122"/>
                    <a:gd name="T36" fmla="*/ 458 w 488"/>
                    <a:gd name="T37" fmla="*/ 58 h 122"/>
                    <a:gd name="T38" fmla="*/ 445 w 488"/>
                    <a:gd name="T39" fmla="*/ 5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8" h="122">
                      <a:moveTo>
                        <a:pt x="445" y="51"/>
                      </a:moveTo>
                      <a:cubicBezTo>
                        <a:pt x="408" y="31"/>
                        <a:pt x="364" y="29"/>
                        <a:pt x="325" y="44"/>
                      </a:cubicBezTo>
                      <a:cubicBezTo>
                        <a:pt x="291" y="58"/>
                        <a:pt x="291" y="58"/>
                        <a:pt x="291" y="58"/>
                      </a:cubicBezTo>
                      <a:cubicBezTo>
                        <a:pt x="265" y="46"/>
                        <a:pt x="265" y="46"/>
                        <a:pt x="265" y="46"/>
                      </a:cubicBezTo>
                      <a:cubicBezTo>
                        <a:pt x="227" y="29"/>
                        <a:pt x="183" y="30"/>
                        <a:pt x="145" y="48"/>
                      </a:cubicBezTo>
                      <a:cubicBezTo>
                        <a:pt x="90" y="75"/>
                        <a:pt x="90" y="75"/>
                        <a:pt x="90" y="75"/>
                      </a:cubicBezTo>
                      <a:cubicBezTo>
                        <a:pt x="90" y="75"/>
                        <a:pt x="6" y="81"/>
                        <a:pt x="3" y="0"/>
                      </a:cubicBezTo>
                      <a:cubicBezTo>
                        <a:pt x="1" y="41"/>
                        <a:pt x="1" y="41"/>
                        <a:pt x="1" y="41"/>
                      </a:cubicBezTo>
                      <a:cubicBezTo>
                        <a:pt x="0" y="86"/>
                        <a:pt x="35" y="122"/>
                        <a:pt x="79" y="122"/>
                      </a:cubicBezTo>
                      <a:cubicBezTo>
                        <a:pt x="79" y="122"/>
                        <a:pt x="79" y="122"/>
                        <a:pt x="79" y="122"/>
                      </a:cubicBezTo>
                      <a:cubicBezTo>
                        <a:pt x="111" y="122"/>
                        <a:pt x="142" y="109"/>
                        <a:pt x="164" y="86"/>
                      </a:cubicBezTo>
                      <a:cubicBezTo>
                        <a:pt x="165" y="85"/>
                        <a:pt x="165" y="85"/>
                        <a:pt x="165" y="85"/>
                      </a:cubicBezTo>
                      <a:cubicBezTo>
                        <a:pt x="398" y="85"/>
                        <a:pt x="398" y="85"/>
                        <a:pt x="398" y="85"/>
                      </a:cubicBezTo>
                      <a:cubicBezTo>
                        <a:pt x="407" y="85"/>
                        <a:pt x="416" y="88"/>
                        <a:pt x="424" y="93"/>
                      </a:cubicBezTo>
                      <a:cubicBezTo>
                        <a:pt x="424" y="93"/>
                        <a:pt x="424" y="93"/>
                        <a:pt x="424" y="93"/>
                      </a:cubicBezTo>
                      <a:cubicBezTo>
                        <a:pt x="442" y="104"/>
                        <a:pt x="465" y="102"/>
                        <a:pt x="481" y="88"/>
                      </a:cubicBezTo>
                      <a:cubicBezTo>
                        <a:pt x="488" y="82"/>
                        <a:pt x="488" y="82"/>
                        <a:pt x="488" y="82"/>
                      </a:cubicBezTo>
                      <a:cubicBezTo>
                        <a:pt x="488" y="15"/>
                        <a:pt x="488" y="15"/>
                        <a:pt x="488" y="15"/>
                      </a:cubicBezTo>
                      <a:cubicBezTo>
                        <a:pt x="458" y="58"/>
                        <a:pt x="458" y="58"/>
                        <a:pt x="458" y="58"/>
                      </a:cubicBezTo>
                      <a:lnTo>
                        <a:pt x="445" y="51"/>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68" name="Freeform 174">
                  <a:extLst>
                    <a:ext uri="{FF2B5EF4-FFF2-40B4-BE49-F238E27FC236}">
                      <a16:creationId xmlns:a16="http://schemas.microsoft.com/office/drawing/2014/main" id="{8F792C4A-F376-49AB-8063-EB96A427BF64}"/>
                    </a:ext>
                  </a:extLst>
                </p:cNvPr>
                <p:cNvSpPr>
                  <a:spLocks/>
                </p:cNvSpPr>
                <p:nvPr/>
              </p:nvSpPr>
              <p:spPr bwMode="auto">
                <a:xfrm>
                  <a:off x="3997" y="2550"/>
                  <a:ext cx="241" cy="111"/>
                </a:xfrm>
                <a:custGeom>
                  <a:avLst/>
                  <a:gdLst>
                    <a:gd name="T0" fmla="*/ 0 w 102"/>
                    <a:gd name="T1" fmla="*/ 47 h 47"/>
                    <a:gd name="T2" fmla="*/ 102 w 102"/>
                    <a:gd name="T3" fmla="*/ 47 h 47"/>
                    <a:gd name="T4" fmla="*/ 50 w 102"/>
                    <a:gd name="T5" fmla="*/ 0 h 47"/>
                    <a:gd name="T6" fmla="*/ 0 w 102"/>
                    <a:gd name="T7" fmla="*/ 47 h 47"/>
                  </a:gdLst>
                  <a:ahLst/>
                  <a:cxnLst>
                    <a:cxn ang="0">
                      <a:pos x="T0" y="T1"/>
                    </a:cxn>
                    <a:cxn ang="0">
                      <a:pos x="T2" y="T3"/>
                    </a:cxn>
                    <a:cxn ang="0">
                      <a:pos x="T4" y="T5"/>
                    </a:cxn>
                    <a:cxn ang="0">
                      <a:pos x="T6" y="T7"/>
                    </a:cxn>
                  </a:cxnLst>
                  <a:rect l="0" t="0" r="r" b="b"/>
                  <a:pathLst>
                    <a:path w="102" h="47">
                      <a:moveTo>
                        <a:pt x="0" y="47"/>
                      </a:moveTo>
                      <a:cubicBezTo>
                        <a:pt x="102" y="47"/>
                        <a:pt x="102" y="47"/>
                        <a:pt x="102" y="47"/>
                      </a:cubicBezTo>
                      <a:cubicBezTo>
                        <a:pt x="102" y="47"/>
                        <a:pt x="100" y="0"/>
                        <a:pt x="50" y="0"/>
                      </a:cubicBezTo>
                      <a:cubicBezTo>
                        <a:pt x="0" y="0"/>
                        <a:pt x="0" y="47"/>
                        <a:pt x="0" y="47"/>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grpSp>
          <p:grpSp>
            <p:nvGrpSpPr>
              <p:cNvPr id="90" name="Group 595">
                <a:extLst>
                  <a:ext uri="{FF2B5EF4-FFF2-40B4-BE49-F238E27FC236}">
                    <a16:creationId xmlns:a16="http://schemas.microsoft.com/office/drawing/2014/main" id="{68D79790-5AF9-4AC5-987E-1EEF21D7E9B1}"/>
                  </a:ext>
                </a:extLst>
              </p:cNvPr>
              <p:cNvGrpSpPr>
                <a:grpSpLocks noChangeAspect="1"/>
              </p:cNvGrpSpPr>
              <p:nvPr/>
            </p:nvGrpSpPr>
            <p:grpSpPr bwMode="auto">
              <a:xfrm>
                <a:off x="6651968" y="2667763"/>
                <a:ext cx="412442" cy="412150"/>
                <a:chOff x="2499" y="790"/>
                <a:chExt cx="2832" cy="2830"/>
              </a:xfrm>
            </p:grpSpPr>
            <p:sp>
              <p:nvSpPr>
                <p:cNvPr id="71" name="Oval 596">
                  <a:extLst>
                    <a:ext uri="{FF2B5EF4-FFF2-40B4-BE49-F238E27FC236}">
                      <a16:creationId xmlns:a16="http://schemas.microsoft.com/office/drawing/2014/main" id="{CBB1262F-6963-4CB3-9185-D5E9EDF81158}"/>
                    </a:ext>
                  </a:extLst>
                </p:cNvPr>
                <p:cNvSpPr>
                  <a:spLocks noChangeArrowheads="1"/>
                </p:cNvSpPr>
                <p:nvPr/>
              </p:nvSpPr>
              <p:spPr bwMode="auto">
                <a:xfrm>
                  <a:off x="2499" y="790"/>
                  <a:ext cx="2832" cy="283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72" name="Freeform 597">
                  <a:extLst>
                    <a:ext uri="{FF2B5EF4-FFF2-40B4-BE49-F238E27FC236}">
                      <a16:creationId xmlns:a16="http://schemas.microsoft.com/office/drawing/2014/main" id="{9F6E666B-36E5-49D6-BDD1-1666E00F5FA9}"/>
                    </a:ext>
                  </a:extLst>
                </p:cNvPr>
                <p:cNvSpPr>
                  <a:spLocks/>
                </p:cNvSpPr>
                <p:nvPr/>
              </p:nvSpPr>
              <p:spPr bwMode="auto">
                <a:xfrm>
                  <a:off x="3530" y="2748"/>
                  <a:ext cx="838" cy="658"/>
                </a:xfrm>
                <a:custGeom>
                  <a:avLst/>
                  <a:gdLst>
                    <a:gd name="T0" fmla="*/ 751 w 838"/>
                    <a:gd name="T1" fmla="*/ 42 h 658"/>
                    <a:gd name="T2" fmla="*/ 838 w 838"/>
                    <a:gd name="T3" fmla="*/ 658 h 658"/>
                    <a:gd name="T4" fmla="*/ 0 w 838"/>
                    <a:gd name="T5" fmla="*/ 658 h 658"/>
                    <a:gd name="T6" fmla="*/ 123 w 838"/>
                    <a:gd name="T7" fmla="*/ 42 h 658"/>
                    <a:gd name="T8" fmla="*/ 401 w 838"/>
                    <a:gd name="T9" fmla="*/ 0 h 658"/>
                    <a:gd name="T10" fmla="*/ 751 w 838"/>
                    <a:gd name="T11" fmla="*/ 42 h 658"/>
                  </a:gdLst>
                  <a:ahLst/>
                  <a:cxnLst>
                    <a:cxn ang="0">
                      <a:pos x="T0" y="T1"/>
                    </a:cxn>
                    <a:cxn ang="0">
                      <a:pos x="T2" y="T3"/>
                    </a:cxn>
                    <a:cxn ang="0">
                      <a:pos x="T4" y="T5"/>
                    </a:cxn>
                    <a:cxn ang="0">
                      <a:pos x="T6" y="T7"/>
                    </a:cxn>
                    <a:cxn ang="0">
                      <a:pos x="T8" y="T9"/>
                    </a:cxn>
                    <a:cxn ang="0">
                      <a:pos x="T10" y="T11"/>
                    </a:cxn>
                  </a:cxnLst>
                  <a:rect l="0" t="0" r="r" b="b"/>
                  <a:pathLst>
                    <a:path w="838" h="658">
                      <a:moveTo>
                        <a:pt x="751" y="42"/>
                      </a:moveTo>
                      <a:lnTo>
                        <a:pt x="838" y="658"/>
                      </a:lnTo>
                      <a:lnTo>
                        <a:pt x="0" y="658"/>
                      </a:lnTo>
                      <a:lnTo>
                        <a:pt x="123" y="42"/>
                      </a:lnTo>
                      <a:lnTo>
                        <a:pt x="401" y="0"/>
                      </a:lnTo>
                      <a:lnTo>
                        <a:pt x="751" y="42"/>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73" name="Freeform 598">
                  <a:extLst>
                    <a:ext uri="{FF2B5EF4-FFF2-40B4-BE49-F238E27FC236}">
                      <a16:creationId xmlns:a16="http://schemas.microsoft.com/office/drawing/2014/main" id="{D4BA1081-334F-4DC0-A69E-42BB86E8DB09}"/>
                    </a:ext>
                  </a:extLst>
                </p:cNvPr>
                <p:cNvSpPr>
                  <a:spLocks/>
                </p:cNvSpPr>
                <p:nvPr/>
              </p:nvSpPr>
              <p:spPr bwMode="auto">
                <a:xfrm>
                  <a:off x="3105" y="2062"/>
                  <a:ext cx="241" cy="358"/>
                </a:xfrm>
                <a:custGeom>
                  <a:avLst/>
                  <a:gdLst>
                    <a:gd name="T0" fmla="*/ 102 w 102"/>
                    <a:gd name="T1" fmla="*/ 149 h 152"/>
                    <a:gd name="T2" fmla="*/ 78 w 102"/>
                    <a:gd name="T3" fmla="*/ 150 h 152"/>
                    <a:gd name="T4" fmla="*/ 3 w 102"/>
                    <a:gd name="T5" fmla="*/ 81 h 152"/>
                    <a:gd name="T6" fmla="*/ 1 w 102"/>
                    <a:gd name="T7" fmla="*/ 51 h 152"/>
                    <a:gd name="T8" fmla="*/ 47 w 102"/>
                    <a:gd name="T9" fmla="*/ 1 h 152"/>
                    <a:gd name="T10" fmla="*/ 47 w 102"/>
                    <a:gd name="T11" fmla="*/ 1 h 152"/>
                    <a:gd name="T12" fmla="*/ 97 w 102"/>
                    <a:gd name="T13" fmla="*/ 46 h 152"/>
                    <a:gd name="T14" fmla="*/ 102 w 102"/>
                    <a:gd name="T15" fmla="*/ 149 h 1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52">
                      <a:moveTo>
                        <a:pt x="102" y="149"/>
                      </a:moveTo>
                      <a:cubicBezTo>
                        <a:pt x="78" y="150"/>
                        <a:pt x="78" y="150"/>
                        <a:pt x="78" y="150"/>
                      </a:cubicBezTo>
                      <a:cubicBezTo>
                        <a:pt x="38" y="152"/>
                        <a:pt x="5" y="121"/>
                        <a:pt x="3" y="81"/>
                      </a:cubicBezTo>
                      <a:cubicBezTo>
                        <a:pt x="1" y="51"/>
                        <a:pt x="1" y="51"/>
                        <a:pt x="1" y="51"/>
                      </a:cubicBezTo>
                      <a:cubicBezTo>
                        <a:pt x="0" y="24"/>
                        <a:pt x="20" y="2"/>
                        <a:pt x="47" y="1"/>
                      </a:cubicBezTo>
                      <a:cubicBezTo>
                        <a:pt x="47" y="1"/>
                        <a:pt x="47" y="1"/>
                        <a:pt x="47" y="1"/>
                      </a:cubicBezTo>
                      <a:cubicBezTo>
                        <a:pt x="73" y="0"/>
                        <a:pt x="95" y="20"/>
                        <a:pt x="97" y="46"/>
                      </a:cubicBezTo>
                      <a:lnTo>
                        <a:pt x="102" y="149"/>
                      </a:ln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74" name="Freeform 599">
                  <a:extLst>
                    <a:ext uri="{FF2B5EF4-FFF2-40B4-BE49-F238E27FC236}">
                      <a16:creationId xmlns:a16="http://schemas.microsoft.com/office/drawing/2014/main" id="{974D5DE5-D42A-478A-B988-3074EF6B3AF2}"/>
                    </a:ext>
                  </a:extLst>
                </p:cNvPr>
                <p:cNvSpPr>
                  <a:spLocks/>
                </p:cNvSpPr>
                <p:nvPr/>
              </p:nvSpPr>
              <p:spPr bwMode="auto">
                <a:xfrm>
                  <a:off x="4528" y="1993"/>
                  <a:ext cx="236" cy="363"/>
                </a:xfrm>
                <a:custGeom>
                  <a:avLst/>
                  <a:gdLst>
                    <a:gd name="T0" fmla="*/ 6 w 100"/>
                    <a:gd name="T1" fmla="*/ 154 h 154"/>
                    <a:gd name="T2" fmla="*/ 29 w 100"/>
                    <a:gd name="T3" fmla="*/ 153 h 154"/>
                    <a:gd name="T4" fmla="*/ 98 w 100"/>
                    <a:gd name="T5" fmla="*/ 77 h 154"/>
                    <a:gd name="T6" fmla="*/ 96 w 100"/>
                    <a:gd name="T7" fmla="*/ 47 h 154"/>
                    <a:gd name="T8" fmla="*/ 46 w 100"/>
                    <a:gd name="T9" fmla="*/ 1 h 154"/>
                    <a:gd name="T10" fmla="*/ 46 w 100"/>
                    <a:gd name="T11" fmla="*/ 1 h 154"/>
                    <a:gd name="T12" fmla="*/ 1 w 100"/>
                    <a:gd name="T13" fmla="*/ 51 h 154"/>
                    <a:gd name="T14" fmla="*/ 6 w 100"/>
                    <a:gd name="T15" fmla="*/ 154 h 1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54">
                      <a:moveTo>
                        <a:pt x="6" y="154"/>
                      </a:moveTo>
                      <a:cubicBezTo>
                        <a:pt x="29" y="153"/>
                        <a:pt x="29" y="153"/>
                        <a:pt x="29" y="153"/>
                      </a:cubicBezTo>
                      <a:cubicBezTo>
                        <a:pt x="69" y="151"/>
                        <a:pt x="100" y="117"/>
                        <a:pt x="98" y="77"/>
                      </a:cubicBezTo>
                      <a:cubicBezTo>
                        <a:pt x="96" y="47"/>
                        <a:pt x="96" y="47"/>
                        <a:pt x="96" y="47"/>
                      </a:cubicBezTo>
                      <a:cubicBezTo>
                        <a:pt x="95" y="20"/>
                        <a:pt x="73" y="0"/>
                        <a:pt x="46" y="1"/>
                      </a:cubicBezTo>
                      <a:cubicBezTo>
                        <a:pt x="46" y="1"/>
                        <a:pt x="46" y="1"/>
                        <a:pt x="46" y="1"/>
                      </a:cubicBezTo>
                      <a:cubicBezTo>
                        <a:pt x="20" y="3"/>
                        <a:pt x="0" y="25"/>
                        <a:pt x="1" y="51"/>
                      </a:cubicBezTo>
                      <a:lnTo>
                        <a:pt x="6" y="154"/>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75" name="Freeform 600">
                  <a:extLst>
                    <a:ext uri="{FF2B5EF4-FFF2-40B4-BE49-F238E27FC236}">
                      <a16:creationId xmlns:a16="http://schemas.microsoft.com/office/drawing/2014/main" id="{835179A4-14D6-4568-BB91-E31EB80E5669}"/>
                    </a:ext>
                  </a:extLst>
                </p:cNvPr>
                <p:cNvSpPr>
                  <a:spLocks/>
                </p:cNvSpPr>
                <p:nvPr/>
              </p:nvSpPr>
              <p:spPr bwMode="auto">
                <a:xfrm>
                  <a:off x="3266" y="1257"/>
                  <a:ext cx="1326" cy="1632"/>
                </a:xfrm>
                <a:custGeom>
                  <a:avLst/>
                  <a:gdLst>
                    <a:gd name="T0" fmla="*/ 297 w 562"/>
                    <a:gd name="T1" fmla="*/ 685 h 692"/>
                    <a:gd name="T2" fmla="*/ 297 w 562"/>
                    <a:gd name="T3" fmla="*/ 685 h 692"/>
                    <a:gd name="T4" fmla="*/ 14 w 562"/>
                    <a:gd name="T5" fmla="*/ 427 h 692"/>
                    <a:gd name="T6" fmla="*/ 7 w 562"/>
                    <a:gd name="T7" fmla="*/ 290 h 692"/>
                    <a:gd name="T8" fmla="*/ 265 w 562"/>
                    <a:gd name="T9" fmla="*/ 7 h 692"/>
                    <a:gd name="T10" fmla="*/ 265 w 562"/>
                    <a:gd name="T11" fmla="*/ 7 h 692"/>
                    <a:gd name="T12" fmla="*/ 548 w 562"/>
                    <a:gd name="T13" fmla="*/ 264 h 692"/>
                    <a:gd name="T14" fmla="*/ 555 w 562"/>
                    <a:gd name="T15" fmla="*/ 402 h 692"/>
                    <a:gd name="T16" fmla="*/ 297 w 562"/>
                    <a:gd name="T17" fmla="*/ 685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692">
                      <a:moveTo>
                        <a:pt x="297" y="685"/>
                      </a:moveTo>
                      <a:cubicBezTo>
                        <a:pt x="297" y="685"/>
                        <a:pt x="297" y="685"/>
                        <a:pt x="297" y="685"/>
                      </a:cubicBezTo>
                      <a:cubicBezTo>
                        <a:pt x="148" y="692"/>
                        <a:pt x="21" y="577"/>
                        <a:pt x="14" y="427"/>
                      </a:cubicBezTo>
                      <a:cubicBezTo>
                        <a:pt x="7" y="290"/>
                        <a:pt x="7" y="290"/>
                        <a:pt x="7" y="290"/>
                      </a:cubicBezTo>
                      <a:cubicBezTo>
                        <a:pt x="0" y="141"/>
                        <a:pt x="115" y="14"/>
                        <a:pt x="265" y="7"/>
                      </a:cubicBezTo>
                      <a:cubicBezTo>
                        <a:pt x="265" y="7"/>
                        <a:pt x="265" y="7"/>
                        <a:pt x="265" y="7"/>
                      </a:cubicBezTo>
                      <a:cubicBezTo>
                        <a:pt x="414" y="0"/>
                        <a:pt x="541" y="115"/>
                        <a:pt x="548" y="264"/>
                      </a:cubicBezTo>
                      <a:cubicBezTo>
                        <a:pt x="555" y="402"/>
                        <a:pt x="555" y="402"/>
                        <a:pt x="555" y="402"/>
                      </a:cubicBezTo>
                      <a:cubicBezTo>
                        <a:pt x="562" y="551"/>
                        <a:pt x="446" y="678"/>
                        <a:pt x="297" y="685"/>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76" name="Freeform 601">
                  <a:extLst>
                    <a:ext uri="{FF2B5EF4-FFF2-40B4-BE49-F238E27FC236}">
                      <a16:creationId xmlns:a16="http://schemas.microsoft.com/office/drawing/2014/main" id="{2F3A4F00-1B86-4439-A783-B87B497E71F6}"/>
                    </a:ext>
                  </a:extLst>
                </p:cNvPr>
                <p:cNvSpPr>
                  <a:spLocks/>
                </p:cNvSpPr>
                <p:nvPr/>
              </p:nvSpPr>
              <p:spPr bwMode="auto">
                <a:xfrm>
                  <a:off x="3266" y="1257"/>
                  <a:ext cx="1326" cy="1630"/>
                </a:xfrm>
                <a:custGeom>
                  <a:avLst/>
                  <a:gdLst>
                    <a:gd name="T0" fmla="*/ 265 w 562"/>
                    <a:gd name="T1" fmla="*/ 7 h 691"/>
                    <a:gd name="T2" fmla="*/ 7 w 562"/>
                    <a:gd name="T3" fmla="*/ 290 h 691"/>
                    <a:gd name="T4" fmla="*/ 8 w 562"/>
                    <a:gd name="T5" fmla="*/ 316 h 691"/>
                    <a:gd name="T6" fmla="*/ 17 w 562"/>
                    <a:gd name="T7" fmla="*/ 455 h 691"/>
                    <a:gd name="T8" fmla="*/ 297 w 562"/>
                    <a:gd name="T9" fmla="*/ 685 h 691"/>
                    <a:gd name="T10" fmla="*/ 555 w 562"/>
                    <a:gd name="T11" fmla="*/ 402 h 691"/>
                    <a:gd name="T12" fmla="*/ 548 w 562"/>
                    <a:gd name="T13" fmla="*/ 264 h 691"/>
                    <a:gd name="T14" fmla="*/ 265 w 562"/>
                    <a:gd name="T15" fmla="*/ 7 h 6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2" h="691">
                      <a:moveTo>
                        <a:pt x="265" y="7"/>
                      </a:moveTo>
                      <a:cubicBezTo>
                        <a:pt x="115" y="14"/>
                        <a:pt x="0" y="141"/>
                        <a:pt x="7" y="290"/>
                      </a:cubicBezTo>
                      <a:cubicBezTo>
                        <a:pt x="8" y="316"/>
                        <a:pt x="8" y="316"/>
                        <a:pt x="8" y="316"/>
                      </a:cubicBezTo>
                      <a:cubicBezTo>
                        <a:pt x="17" y="455"/>
                        <a:pt x="17" y="455"/>
                        <a:pt x="17" y="455"/>
                      </a:cubicBezTo>
                      <a:cubicBezTo>
                        <a:pt x="37" y="591"/>
                        <a:pt x="157" y="691"/>
                        <a:pt x="297" y="685"/>
                      </a:cubicBezTo>
                      <a:cubicBezTo>
                        <a:pt x="446" y="678"/>
                        <a:pt x="562" y="551"/>
                        <a:pt x="555" y="402"/>
                      </a:cubicBezTo>
                      <a:cubicBezTo>
                        <a:pt x="548" y="264"/>
                        <a:pt x="548" y="264"/>
                        <a:pt x="548" y="264"/>
                      </a:cubicBezTo>
                      <a:cubicBezTo>
                        <a:pt x="541" y="115"/>
                        <a:pt x="414" y="0"/>
                        <a:pt x="265" y="7"/>
                      </a:cubicBez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77" name="Freeform 602">
                  <a:extLst>
                    <a:ext uri="{FF2B5EF4-FFF2-40B4-BE49-F238E27FC236}">
                      <a16:creationId xmlns:a16="http://schemas.microsoft.com/office/drawing/2014/main" id="{ACE0AAA2-0905-4467-986A-8D865E21F79A}"/>
                    </a:ext>
                  </a:extLst>
                </p:cNvPr>
                <p:cNvSpPr>
                  <a:spLocks/>
                </p:cNvSpPr>
                <p:nvPr/>
              </p:nvSpPr>
              <p:spPr bwMode="auto">
                <a:xfrm>
                  <a:off x="3927" y="1967"/>
                  <a:ext cx="646" cy="932"/>
                </a:xfrm>
                <a:custGeom>
                  <a:avLst/>
                  <a:gdLst>
                    <a:gd name="T0" fmla="*/ 259 w 274"/>
                    <a:gd name="T1" fmla="*/ 55 h 395"/>
                    <a:gd name="T2" fmla="*/ 259 w 274"/>
                    <a:gd name="T3" fmla="*/ 55 h 395"/>
                    <a:gd name="T4" fmla="*/ 205 w 274"/>
                    <a:gd name="T5" fmla="*/ 11 h 395"/>
                    <a:gd name="T6" fmla="*/ 140 w 274"/>
                    <a:gd name="T7" fmla="*/ 0 h 395"/>
                    <a:gd name="T8" fmla="*/ 61 w 274"/>
                    <a:gd name="T9" fmla="*/ 80 h 395"/>
                    <a:gd name="T10" fmla="*/ 79 w 274"/>
                    <a:gd name="T11" fmla="*/ 151 h 395"/>
                    <a:gd name="T12" fmla="*/ 49 w 274"/>
                    <a:gd name="T13" fmla="*/ 191 h 395"/>
                    <a:gd name="T14" fmla="*/ 43 w 274"/>
                    <a:gd name="T15" fmla="*/ 191 h 395"/>
                    <a:gd name="T16" fmla="*/ 18 w 274"/>
                    <a:gd name="T17" fmla="*/ 219 h 395"/>
                    <a:gd name="T18" fmla="*/ 20 w 274"/>
                    <a:gd name="T19" fmla="*/ 279 h 395"/>
                    <a:gd name="T20" fmla="*/ 27 w 274"/>
                    <a:gd name="T21" fmla="*/ 279 h 395"/>
                    <a:gd name="T22" fmla="*/ 63 w 274"/>
                    <a:gd name="T23" fmla="*/ 312 h 395"/>
                    <a:gd name="T24" fmla="*/ 22 w 274"/>
                    <a:gd name="T25" fmla="*/ 314 h 395"/>
                    <a:gd name="T26" fmla="*/ 23 w 274"/>
                    <a:gd name="T27" fmla="*/ 325 h 395"/>
                    <a:gd name="T28" fmla="*/ 0 w 274"/>
                    <a:gd name="T29" fmla="*/ 395 h 395"/>
                    <a:gd name="T30" fmla="*/ 123 w 274"/>
                    <a:gd name="T31" fmla="*/ 369 h 395"/>
                    <a:gd name="T32" fmla="*/ 149 w 274"/>
                    <a:gd name="T33" fmla="*/ 342 h 395"/>
                    <a:gd name="T34" fmla="*/ 274 w 274"/>
                    <a:gd name="T35" fmla="*/ 129 h 395"/>
                    <a:gd name="T36" fmla="*/ 259 w 274"/>
                    <a:gd name="T37" fmla="*/ 55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 h="395">
                      <a:moveTo>
                        <a:pt x="259" y="55"/>
                      </a:moveTo>
                      <a:cubicBezTo>
                        <a:pt x="259" y="55"/>
                        <a:pt x="259" y="55"/>
                        <a:pt x="259" y="55"/>
                      </a:cubicBezTo>
                      <a:cubicBezTo>
                        <a:pt x="243" y="12"/>
                        <a:pt x="205" y="11"/>
                        <a:pt x="205" y="11"/>
                      </a:cubicBezTo>
                      <a:cubicBezTo>
                        <a:pt x="140" y="0"/>
                        <a:pt x="140" y="0"/>
                        <a:pt x="140" y="0"/>
                      </a:cubicBezTo>
                      <a:cubicBezTo>
                        <a:pt x="102" y="2"/>
                        <a:pt x="51" y="43"/>
                        <a:pt x="61" y="80"/>
                      </a:cubicBezTo>
                      <a:cubicBezTo>
                        <a:pt x="79" y="151"/>
                        <a:pt x="79" y="151"/>
                        <a:pt x="79" y="151"/>
                      </a:cubicBezTo>
                      <a:cubicBezTo>
                        <a:pt x="84" y="171"/>
                        <a:pt x="70" y="190"/>
                        <a:pt x="49" y="191"/>
                      </a:cubicBezTo>
                      <a:cubicBezTo>
                        <a:pt x="43" y="191"/>
                        <a:pt x="43" y="191"/>
                        <a:pt x="43" y="191"/>
                      </a:cubicBezTo>
                      <a:cubicBezTo>
                        <a:pt x="28" y="192"/>
                        <a:pt x="17" y="204"/>
                        <a:pt x="18" y="219"/>
                      </a:cubicBezTo>
                      <a:cubicBezTo>
                        <a:pt x="20" y="279"/>
                        <a:pt x="20" y="279"/>
                        <a:pt x="20" y="279"/>
                      </a:cubicBezTo>
                      <a:cubicBezTo>
                        <a:pt x="27" y="279"/>
                        <a:pt x="27" y="279"/>
                        <a:pt x="27" y="279"/>
                      </a:cubicBezTo>
                      <a:cubicBezTo>
                        <a:pt x="46" y="278"/>
                        <a:pt x="62" y="293"/>
                        <a:pt x="63" y="312"/>
                      </a:cubicBezTo>
                      <a:cubicBezTo>
                        <a:pt x="22" y="314"/>
                        <a:pt x="22" y="314"/>
                        <a:pt x="22" y="314"/>
                      </a:cubicBezTo>
                      <a:cubicBezTo>
                        <a:pt x="23" y="325"/>
                        <a:pt x="23" y="325"/>
                        <a:pt x="23" y="325"/>
                      </a:cubicBezTo>
                      <a:cubicBezTo>
                        <a:pt x="24" y="347"/>
                        <a:pt x="16" y="380"/>
                        <a:pt x="0" y="395"/>
                      </a:cubicBezTo>
                      <a:cubicBezTo>
                        <a:pt x="123" y="369"/>
                        <a:pt x="123" y="369"/>
                        <a:pt x="123" y="369"/>
                      </a:cubicBezTo>
                      <a:cubicBezTo>
                        <a:pt x="149" y="342"/>
                        <a:pt x="149" y="342"/>
                        <a:pt x="149" y="342"/>
                      </a:cubicBezTo>
                      <a:cubicBezTo>
                        <a:pt x="221" y="297"/>
                        <a:pt x="269" y="218"/>
                        <a:pt x="274" y="129"/>
                      </a:cubicBezTo>
                      <a:lnTo>
                        <a:pt x="259" y="55"/>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78" name="Freeform 603">
                  <a:extLst>
                    <a:ext uri="{FF2B5EF4-FFF2-40B4-BE49-F238E27FC236}">
                      <a16:creationId xmlns:a16="http://schemas.microsoft.com/office/drawing/2014/main" id="{4000B704-8D6C-42CA-B05A-B4AA5DE8B5E6}"/>
                    </a:ext>
                  </a:extLst>
                </p:cNvPr>
                <p:cNvSpPr>
                  <a:spLocks/>
                </p:cNvSpPr>
                <p:nvPr/>
              </p:nvSpPr>
              <p:spPr bwMode="auto">
                <a:xfrm>
                  <a:off x="3655" y="2418"/>
                  <a:ext cx="139" cy="120"/>
                </a:xfrm>
                <a:custGeom>
                  <a:avLst/>
                  <a:gdLst>
                    <a:gd name="T0" fmla="*/ 59 w 59"/>
                    <a:gd name="T1" fmla="*/ 6 h 51"/>
                    <a:gd name="T2" fmla="*/ 17 w 59"/>
                    <a:gd name="T3" fmla="*/ 51 h 51"/>
                    <a:gd name="T4" fmla="*/ 59 w 59"/>
                    <a:gd name="T5" fmla="*/ 6 h 51"/>
                  </a:gdLst>
                  <a:ahLst/>
                  <a:cxnLst>
                    <a:cxn ang="0">
                      <a:pos x="T0" y="T1"/>
                    </a:cxn>
                    <a:cxn ang="0">
                      <a:pos x="T2" y="T3"/>
                    </a:cxn>
                    <a:cxn ang="0">
                      <a:pos x="T4" y="T5"/>
                    </a:cxn>
                  </a:cxnLst>
                  <a:rect l="0" t="0" r="r" b="b"/>
                  <a:pathLst>
                    <a:path w="59" h="51">
                      <a:moveTo>
                        <a:pt x="59" y="6"/>
                      </a:moveTo>
                      <a:cubicBezTo>
                        <a:pt x="17" y="51"/>
                        <a:pt x="17" y="51"/>
                        <a:pt x="17" y="51"/>
                      </a:cubicBezTo>
                      <a:cubicBezTo>
                        <a:pt x="17" y="51"/>
                        <a:pt x="0" y="0"/>
                        <a:pt x="59" y="6"/>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79" name="Freeform 604">
                  <a:extLst>
                    <a:ext uri="{FF2B5EF4-FFF2-40B4-BE49-F238E27FC236}">
                      <a16:creationId xmlns:a16="http://schemas.microsoft.com/office/drawing/2014/main" id="{F8391FA7-50DA-4257-A82C-055D12C4FD0D}"/>
                    </a:ext>
                  </a:extLst>
                </p:cNvPr>
                <p:cNvSpPr>
                  <a:spLocks/>
                </p:cNvSpPr>
                <p:nvPr/>
              </p:nvSpPr>
              <p:spPr bwMode="auto">
                <a:xfrm>
                  <a:off x="2966" y="2833"/>
                  <a:ext cx="1930" cy="787"/>
                </a:xfrm>
                <a:custGeom>
                  <a:avLst/>
                  <a:gdLst>
                    <a:gd name="T0" fmla="*/ 402 w 818"/>
                    <a:gd name="T1" fmla="*/ 334 h 334"/>
                    <a:gd name="T2" fmla="*/ 818 w 818"/>
                    <a:gd name="T3" fmla="*/ 167 h 334"/>
                    <a:gd name="T4" fmla="*/ 589 w 818"/>
                    <a:gd name="T5" fmla="*/ 100 h 334"/>
                    <a:gd name="T6" fmla="*/ 567 w 818"/>
                    <a:gd name="T7" fmla="*/ 0 h 334"/>
                    <a:gd name="T8" fmla="*/ 501 w 818"/>
                    <a:gd name="T9" fmla="*/ 27 h 334"/>
                    <a:gd name="T10" fmla="*/ 418 w 818"/>
                    <a:gd name="T11" fmla="*/ 176 h 334"/>
                    <a:gd name="T12" fmla="*/ 349 w 818"/>
                    <a:gd name="T13" fmla="*/ 38 h 334"/>
                    <a:gd name="T14" fmla="*/ 282 w 818"/>
                    <a:gd name="T15" fmla="*/ 2 h 334"/>
                    <a:gd name="T16" fmla="*/ 247 w 818"/>
                    <a:gd name="T17" fmla="*/ 105 h 334"/>
                    <a:gd name="T18" fmla="*/ 3 w 818"/>
                    <a:gd name="T19" fmla="*/ 179 h 334"/>
                    <a:gd name="T20" fmla="*/ 0 w 818"/>
                    <a:gd name="T21" fmla="*/ 179 h 334"/>
                    <a:gd name="T22" fmla="*/ 402 w 818"/>
                    <a:gd name="T23"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8" h="334">
                      <a:moveTo>
                        <a:pt x="402" y="334"/>
                      </a:moveTo>
                      <a:cubicBezTo>
                        <a:pt x="563" y="334"/>
                        <a:pt x="710" y="270"/>
                        <a:pt x="818" y="167"/>
                      </a:cubicBezTo>
                      <a:cubicBezTo>
                        <a:pt x="589" y="100"/>
                        <a:pt x="589" y="100"/>
                        <a:pt x="589" y="100"/>
                      </a:cubicBezTo>
                      <a:cubicBezTo>
                        <a:pt x="567" y="0"/>
                        <a:pt x="567" y="0"/>
                        <a:pt x="567" y="0"/>
                      </a:cubicBezTo>
                      <a:cubicBezTo>
                        <a:pt x="501" y="27"/>
                        <a:pt x="501" y="27"/>
                        <a:pt x="501" y="27"/>
                      </a:cubicBezTo>
                      <a:cubicBezTo>
                        <a:pt x="418" y="176"/>
                        <a:pt x="418" y="176"/>
                        <a:pt x="418" y="176"/>
                      </a:cubicBezTo>
                      <a:cubicBezTo>
                        <a:pt x="349" y="38"/>
                        <a:pt x="349" y="38"/>
                        <a:pt x="349" y="38"/>
                      </a:cubicBezTo>
                      <a:cubicBezTo>
                        <a:pt x="282" y="2"/>
                        <a:pt x="282" y="2"/>
                        <a:pt x="282" y="2"/>
                      </a:cubicBezTo>
                      <a:cubicBezTo>
                        <a:pt x="247" y="105"/>
                        <a:pt x="247" y="105"/>
                        <a:pt x="247" y="105"/>
                      </a:cubicBezTo>
                      <a:cubicBezTo>
                        <a:pt x="3" y="179"/>
                        <a:pt x="3" y="179"/>
                        <a:pt x="3" y="179"/>
                      </a:cubicBezTo>
                      <a:cubicBezTo>
                        <a:pt x="2" y="179"/>
                        <a:pt x="1" y="179"/>
                        <a:pt x="0" y="179"/>
                      </a:cubicBezTo>
                      <a:cubicBezTo>
                        <a:pt x="106" y="275"/>
                        <a:pt x="247" y="334"/>
                        <a:pt x="402" y="33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80" name="Freeform 605">
                  <a:extLst>
                    <a:ext uri="{FF2B5EF4-FFF2-40B4-BE49-F238E27FC236}">
                      <a16:creationId xmlns:a16="http://schemas.microsoft.com/office/drawing/2014/main" id="{6A152B2F-7917-411C-AD0B-C2AEC03F59EC}"/>
                    </a:ext>
                  </a:extLst>
                </p:cNvPr>
                <p:cNvSpPr>
                  <a:spLocks/>
                </p:cNvSpPr>
                <p:nvPr/>
              </p:nvSpPr>
              <p:spPr bwMode="auto">
                <a:xfrm>
                  <a:off x="3223" y="1121"/>
                  <a:ext cx="1357" cy="1254"/>
                </a:xfrm>
                <a:custGeom>
                  <a:avLst/>
                  <a:gdLst>
                    <a:gd name="T0" fmla="*/ 399 w 575"/>
                    <a:gd name="T1" fmla="*/ 54 h 532"/>
                    <a:gd name="T2" fmla="*/ 121 w 575"/>
                    <a:gd name="T3" fmla="*/ 17 h 532"/>
                    <a:gd name="T4" fmla="*/ 140 w 575"/>
                    <a:gd name="T5" fmla="*/ 55 h 532"/>
                    <a:gd name="T6" fmla="*/ 41 w 575"/>
                    <a:gd name="T7" fmla="*/ 59 h 532"/>
                    <a:gd name="T8" fmla="*/ 86 w 575"/>
                    <a:gd name="T9" fmla="*/ 86 h 532"/>
                    <a:gd name="T10" fmla="*/ 5 w 575"/>
                    <a:gd name="T11" fmla="*/ 225 h 532"/>
                    <a:gd name="T12" fmla="*/ 10 w 575"/>
                    <a:gd name="T13" fmla="*/ 316 h 532"/>
                    <a:gd name="T14" fmla="*/ 26 w 575"/>
                    <a:gd name="T15" fmla="*/ 374 h 532"/>
                    <a:gd name="T16" fmla="*/ 32 w 575"/>
                    <a:gd name="T17" fmla="*/ 498 h 532"/>
                    <a:gd name="T18" fmla="*/ 69 w 575"/>
                    <a:gd name="T19" fmla="*/ 531 h 532"/>
                    <a:gd name="T20" fmla="*/ 76 w 575"/>
                    <a:gd name="T21" fmla="*/ 531 h 532"/>
                    <a:gd name="T22" fmla="*/ 67 w 575"/>
                    <a:gd name="T23" fmla="*/ 337 h 532"/>
                    <a:gd name="T24" fmla="*/ 149 w 575"/>
                    <a:gd name="T25" fmla="*/ 214 h 532"/>
                    <a:gd name="T26" fmla="*/ 161 w 575"/>
                    <a:gd name="T27" fmla="*/ 210 h 532"/>
                    <a:gd name="T28" fmla="*/ 418 w 575"/>
                    <a:gd name="T29" fmla="*/ 198 h 532"/>
                    <a:gd name="T30" fmla="*/ 430 w 575"/>
                    <a:gd name="T31" fmla="*/ 201 h 532"/>
                    <a:gd name="T32" fmla="*/ 523 w 575"/>
                    <a:gd name="T33" fmla="*/ 315 h 532"/>
                    <a:gd name="T34" fmla="*/ 532 w 575"/>
                    <a:gd name="T35" fmla="*/ 507 h 532"/>
                    <a:gd name="T36" fmla="*/ 541 w 575"/>
                    <a:gd name="T37" fmla="*/ 506 h 532"/>
                    <a:gd name="T38" fmla="*/ 574 w 575"/>
                    <a:gd name="T39" fmla="*/ 469 h 532"/>
                    <a:gd name="T40" fmla="*/ 562 w 575"/>
                    <a:gd name="T41" fmla="*/ 212 h 532"/>
                    <a:gd name="T42" fmla="*/ 399 w 575"/>
                    <a:gd name="T43" fmla="*/ 54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5" h="532">
                      <a:moveTo>
                        <a:pt x="399" y="54"/>
                      </a:moveTo>
                      <a:cubicBezTo>
                        <a:pt x="399" y="54"/>
                        <a:pt x="257" y="0"/>
                        <a:pt x="121" y="17"/>
                      </a:cubicBezTo>
                      <a:cubicBezTo>
                        <a:pt x="140" y="55"/>
                        <a:pt x="140" y="55"/>
                        <a:pt x="140" y="55"/>
                      </a:cubicBezTo>
                      <a:cubicBezTo>
                        <a:pt x="41" y="59"/>
                        <a:pt x="41" y="59"/>
                        <a:pt x="41" y="59"/>
                      </a:cubicBezTo>
                      <a:cubicBezTo>
                        <a:pt x="86" y="86"/>
                        <a:pt x="86" y="86"/>
                        <a:pt x="86" y="86"/>
                      </a:cubicBezTo>
                      <a:cubicBezTo>
                        <a:pt x="42" y="120"/>
                        <a:pt x="13" y="170"/>
                        <a:pt x="5" y="225"/>
                      </a:cubicBezTo>
                      <a:cubicBezTo>
                        <a:pt x="0" y="256"/>
                        <a:pt x="2" y="287"/>
                        <a:pt x="10" y="316"/>
                      </a:cubicBezTo>
                      <a:cubicBezTo>
                        <a:pt x="26" y="374"/>
                        <a:pt x="26" y="374"/>
                        <a:pt x="26" y="374"/>
                      </a:cubicBezTo>
                      <a:cubicBezTo>
                        <a:pt x="32" y="498"/>
                        <a:pt x="32" y="498"/>
                        <a:pt x="32" y="498"/>
                      </a:cubicBezTo>
                      <a:cubicBezTo>
                        <a:pt x="33" y="517"/>
                        <a:pt x="50" y="532"/>
                        <a:pt x="69" y="531"/>
                      </a:cubicBezTo>
                      <a:cubicBezTo>
                        <a:pt x="76" y="531"/>
                        <a:pt x="76" y="531"/>
                        <a:pt x="76" y="531"/>
                      </a:cubicBezTo>
                      <a:cubicBezTo>
                        <a:pt x="67" y="337"/>
                        <a:pt x="67" y="337"/>
                        <a:pt x="67" y="337"/>
                      </a:cubicBezTo>
                      <a:cubicBezTo>
                        <a:pt x="64" y="282"/>
                        <a:pt x="97" y="233"/>
                        <a:pt x="149" y="214"/>
                      </a:cubicBezTo>
                      <a:cubicBezTo>
                        <a:pt x="161" y="210"/>
                        <a:pt x="161" y="210"/>
                        <a:pt x="161" y="210"/>
                      </a:cubicBezTo>
                      <a:cubicBezTo>
                        <a:pt x="243" y="180"/>
                        <a:pt x="333" y="176"/>
                        <a:pt x="418" y="198"/>
                      </a:cubicBezTo>
                      <a:cubicBezTo>
                        <a:pt x="430" y="201"/>
                        <a:pt x="430" y="201"/>
                        <a:pt x="430" y="201"/>
                      </a:cubicBezTo>
                      <a:cubicBezTo>
                        <a:pt x="483" y="214"/>
                        <a:pt x="521" y="260"/>
                        <a:pt x="523" y="315"/>
                      </a:cubicBezTo>
                      <a:cubicBezTo>
                        <a:pt x="532" y="507"/>
                        <a:pt x="532" y="507"/>
                        <a:pt x="532" y="507"/>
                      </a:cubicBezTo>
                      <a:cubicBezTo>
                        <a:pt x="541" y="506"/>
                        <a:pt x="541" y="506"/>
                        <a:pt x="541" y="506"/>
                      </a:cubicBezTo>
                      <a:cubicBezTo>
                        <a:pt x="560" y="505"/>
                        <a:pt x="575" y="489"/>
                        <a:pt x="574" y="469"/>
                      </a:cubicBezTo>
                      <a:cubicBezTo>
                        <a:pt x="562" y="212"/>
                        <a:pt x="562" y="212"/>
                        <a:pt x="562" y="212"/>
                      </a:cubicBezTo>
                      <a:cubicBezTo>
                        <a:pt x="552" y="9"/>
                        <a:pt x="399" y="54"/>
                        <a:pt x="399" y="5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81" name="Freeform 606">
                  <a:extLst>
                    <a:ext uri="{FF2B5EF4-FFF2-40B4-BE49-F238E27FC236}">
                      <a16:creationId xmlns:a16="http://schemas.microsoft.com/office/drawing/2014/main" id="{59E41BC5-4462-4DAC-AA2A-ED76DEBA8900}"/>
                    </a:ext>
                  </a:extLst>
                </p:cNvPr>
                <p:cNvSpPr>
                  <a:spLocks/>
                </p:cNvSpPr>
                <p:nvPr/>
              </p:nvSpPr>
              <p:spPr bwMode="auto">
                <a:xfrm>
                  <a:off x="3667" y="2922"/>
                  <a:ext cx="234" cy="279"/>
                </a:xfrm>
                <a:custGeom>
                  <a:avLst/>
                  <a:gdLst>
                    <a:gd name="T0" fmla="*/ 234 w 234"/>
                    <a:gd name="T1" fmla="*/ 224 h 279"/>
                    <a:gd name="T2" fmla="*/ 123 w 234"/>
                    <a:gd name="T3" fmla="*/ 0 h 279"/>
                    <a:gd name="T4" fmla="*/ 0 w 234"/>
                    <a:gd name="T5" fmla="*/ 279 h 279"/>
                    <a:gd name="T6" fmla="*/ 158 w 234"/>
                    <a:gd name="T7" fmla="*/ 175 h 279"/>
                    <a:gd name="T8" fmla="*/ 234 w 234"/>
                    <a:gd name="T9" fmla="*/ 224 h 279"/>
                  </a:gdLst>
                  <a:ahLst/>
                  <a:cxnLst>
                    <a:cxn ang="0">
                      <a:pos x="T0" y="T1"/>
                    </a:cxn>
                    <a:cxn ang="0">
                      <a:pos x="T2" y="T3"/>
                    </a:cxn>
                    <a:cxn ang="0">
                      <a:pos x="T4" y="T5"/>
                    </a:cxn>
                    <a:cxn ang="0">
                      <a:pos x="T6" y="T7"/>
                    </a:cxn>
                    <a:cxn ang="0">
                      <a:pos x="T8" y="T9"/>
                    </a:cxn>
                  </a:cxnLst>
                  <a:rect l="0" t="0" r="r" b="b"/>
                  <a:pathLst>
                    <a:path w="234" h="279">
                      <a:moveTo>
                        <a:pt x="234" y="224"/>
                      </a:moveTo>
                      <a:lnTo>
                        <a:pt x="123" y="0"/>
                      </a:lnTo>
                      <a:lnTo>
                        <a:pt x="0" y="279"/>
                      </a:lnTo>
                      <a:lnTo>
                        <a:pt x="158" y="175"/>
                      </a:lnTo>
                      <a:lnTo>
                        <a:pt x="234" y="224"/>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82" name="Freeform 607">
                  <a:extLst>
                    <a:ext uri="{FF2B5EF4-FFF2-40B4-BE49-F238E27FC236}">
                      <a16:creationId xmlns:a16="http://schemas.microsoft.com/office/drawing/2014/main" id="{1B99438E-A47D-48E3-AE7D-D534AB255AE5}"/>
                    </a:ext>
                  </a:extLst>
                </p:cNvPr>
                <p:cNvSpPr>
                  <a:spLocks/>
                </p:cNvSpPr>
                <p:nvPr/>
              </p:nvSpPr>
              <p:spPr bwMode="auto">
                <a:xfrm>
                  <a:off x="4009" y="2896"/>
                  <a:ext cx="267" cy="305"/>
                </a:xfrm>
                <a:custGeom>
                  <a:avLst/>
                  <a:gdLst>
                    <a:gd name="T0" fmla="*/ 139 w 267"/>
                    <a:gd name="T1" fmla="*/ 0 h 305"/>
                    <a:gd name="T2" fmla="*/ 267 w 267"/>
                    <a:gd name="T3" fmla="*/ 305 h 305"/>
                    <a:gd name="T4" fmla="*/ 132 w 267"/>
                    <a:gd name="T5" fmla="*/ 187 h 305"/>
                    <a:gd name="T6" fmla="*/ 0 w 267"/>
                    <a:gd name="T7" fmla="*/ 250 h 305"/>
                    <a:gd name="T8" fmla="*/ 139 w 267"/>
                    <a:gd name="T9" fmla="*/ 0 h 305"/>
                  </a:gdLst>
                  <a:ahLst/>
                  <a:cxnLst>
                    <a:cxn ang="0">
                      <a:pos x="T0" y="T1"/>
                    </a:cxn>
                    <a:cxn ang="0">
                      <a:pos x="T2" y="T3"/>
                    </a:cxn>
                    <a:cxn ang="0">
                      <a:pos x="T4" y="T5"/>
                    </a:cxn>
                    <a:cxn ang="0">
                      <a:pos x="T6" y="T7"/>
                    </a:cxn>
                    <a:cxn ang="0">
                      <a:pos x="T8" y="T9"/>
                    </a:cxn>
                  </a:cxnLst>
                  <a:rect l="0" t="0" r="r" b="b"/>
                  <a:pathLst>
                    <a:path w="267" h="305">
                      <a:moveTo>
                        <a:pt x="139" y="0"/>
                      </a:moveTo>
                      <a:lnTo>
                        <a:pt x="267" y="305"/>
                      </a:lnTo>
                      <a:lnTo>
                        <a:pt x="132" y="187"/>
                      </a:lnTo>
                      <a:lnTo>
                        <a:pt x="0" y="250"/>
                      </a:lnTo>
                      <a:lnTo>
                        <a:pt x="139"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83" name="Oval 608">
                  <a:extLst>
                    <a:ext uri="{FF2B5EF4-FFF2-40B4-BE49-F238E27FC236}">
                      <a16:creationId xmlns:a16="http://schemas.microsoft.com/office/drawing/2014/main" id="{5106EA6B-8BB4-4A2F-BFA0-B02A35CC9001}"/>
                    </a:ext>
                  </a:extLst>
                </p:cNvPr>
                <p:cNvSpPr>
                  <a:spLocks noChangeArrowheads="1"/>
                </p:cNvSpPr>
                <p:nvPr/>
              </p:nvSpPr>
              <p:spPr bwMode="auto">
                <a:xfrm>
                  <a:off x="3952" y="3359"/>
                  <a:ext cx="90" cy="92"/>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84" name="Freeform 609">
                  <a:extLst>
                    <a:ext uri="{FF2B5EF4-FFF2-40B4-BE49-F238E27FC236}">
                      <a16:creationId xmlns:a16="http://schemas.microsoft.com/office/drawing/2014/main" id="{8D55254E-CF70-4D15-90C7-1E056A9B4C77}"/>
                    </a:ext>
                  </a:extLst>
                </p:cNvPr>
                <p:cNvSpPr>
                  <a:spLocks/>
                </p:cNvSpPr>
                <p:nvPr/>
              </p:nvSpPr>
              <p:spPr bwMode="auto">
                <a:xfrm>
                  <a:off x="3426" y="1920"/>
                  <a:ext cx="340" cy="151"/>
                </a:xfrm>
                <a:custGeom>
                  <a:avLst/>
                  <a:gdLst>
                    <a:gd name="T0" fmla="*/ 10 w 144"/>
                    <a:gd name="T1" fmla="*/ 64 h 64"/>
                    <a:gd name="T2" fmla="*/ 3 w 144"/>
                    <a:gd name="T3" fmla="*/ 61 h 64"/>
                    <a:gd name="T4" fmla="*/ 4 w 144"/>
                    <a:gd name="T5" fmla="*/ 47 h 64"/>
                    <a:gd name="T6" fmla="*/ 138 w 144"/>
                    <a:gd name="T7" fmla="*/ 40 h 64"/>
                    <a:gd name="T8" fmla="*/ 142 w 144"/>
                    <a:gd name="T9" fmla="*/ 53 h 64"/>
                    <a:gd name="T10" fmla="*/ 128 w 144"/>
                    <a:gd name="T11" fmla="*/ 57 h 64"/>
                    <a:gd name="T12" fmla="*/ 16 w 144"/>
                    <a:gd name="T13" fmla="*/ 62 h 64"/>
                    <a:gd name="T14" fmla="*/ 10 w 144"/>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64">
                      <a:moveTo>
                        <a:pt x="10" y="64"/>
                      </a:moveTo>
                      <a:cubicBezTo>
                        <a:pt x="8" y="64"/>
                        <a:pt x="5" y="63"/>
                        <a:pt x="3" y="61"/>
                      </a:cubicBezTo>
                      <a:cubicBezTo>
                        <a:pt x="0" y="56"/>
                        <a:pt x="0" y="50"/>
                        <a:pt x="4" y="47"/>
                      </a:cubicBezTo>
                      <a:cubicBezTo>
                        <a:pt x="7" y="45"/>
                        <a:pt x="62" y="0"/>
                        <a:pt x="138" y="40"/>
                      </a:cubicBezTo>
                      <a:cubicBezTo>
                        <a:pt x="142" y="43"/>
                        <a:pt x="144" y="48"/>
                        <a:pt x="142" y="53"/>
                      </a:cubicBezTo>
                      <a:cubicBezTo>
                        <a:pt x="139" y="58"/>
                        <a:pt x="133" y="60"/>
                        <a:pt x="128" y="57"/>
                      </a:cubicBezTo>
                      <a:cubicBezTo>
                        <a:pt x="65" y="23"/>
                        <a:pt x="18" y="60"/>
                        <a:pt x="16" y="62"/>
                      </a:cubicBezTo>
                      <a:cubicBezTo>
                        <a:pt x="15" y="63"/>
                        <a:pt x="13" y="64"/>
                        <a:pt x="10" y="6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85" name="Freeform 610">
                  <a:extLst>
                    <a:ext uri="{FF2B5EF4-FFF2-40B4-BE49-F238E27FC236}">
                      <a16:creationId xmlns:a16="http://schemas.microsoft.com/office/drawing/2014/main" id="{37C66893-5131-4CB1-A90E-240B8F866121}"/>
                    </a:ext>
                  </a:extLst>
                </p:cNvPr>
                <p:cNvSpPr>
                  <a:spLocks/>
                </p:cNvSpPr>
                <p:nvPr/>
              </p:nvSpPr>
              <p:spPr bwMode="auto">
                <a:xfrm>
                  <a:off x="4078" y="1889"/>
                  <a:ext cx="342" cy="151"/>
                </a:xfrm>
                <a:custGeom>
                  <a:avLst/>
                  <a:gdLst>
                    <a:gd name="T0" fmla="*/ 11 w 145"/>
                    <a:gd name="T1" fmla="*/ 64 h 64"/>
                    <a:gd name="T2" fmla="*/ 4 w 145"/>
                    <a:gd name="T3" fmla="*/ 60 h 64"/>
                    <a:gd name="T4" fmla="*/ 5 w 145"/>
                    <a:gd name="T5" fmla="*/ 47 h 64"/>
                    <a:gd name="T6" fmla="*/ 138 w 145"/>
                    <a:gd name="T7" fmla="*/ 40 h 64"/>
                    <a:gd name="T8" fmla="*/ 142 w 145"/>
                    <a:gd name="T9" fmla="*/ 53 h 64"/>
                    <a:gd name="T10" fmla="*/ 129 w 145"/>
                    <a:gd name="T11" fmla="*/ 57 h 64"/>
                    <a:gd name="T12" fmla="*/ 17 w 145"/>
                    <a:gd name="T13" fmla="*/ 62 h 64"/>
                    <a:gd name="T14" fmla="*/ 11 w 145"/>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64">
                      <a:moveTo>
                        <a:pt x="11" y="64"/>
                      </a:moveTo>
                      <a:cubicBezTo>
                        <a:pt x="9" y="64"/>
                        <a:pt x="6" y="63"/>
                        <a:pt x="4" y="60"/>
                      </a:cubicBezTo>
                      <a:cubicBezTo>
                        <a:pt x="0" y="56"/>
                        <a:pt x="1" y="50"/>
                        <a:pt x="5" y="47"/>
                      </a:cubicBezTo>
                      <a:cubicBezTo>
                        <a:pt x="7" y="45"/>
                        <a:pt x="63" y="0"/>
                        <a:pt x="138" y="40"/>
                      </a:cubicBezTo>
                      <a:cubicBezTo>
                        <a:pt x="143" y="42"/>
                        <a:pt x="145" y="48"/>
                        <a:pt x="142" y="53"/>
                      </a:cubicBezTo>
                      <a:cubicBezTo>
                        <a:pt x="140" y="58"/>
                        <a:pt x="134" y="60"/>
                        <a:pt x="129" y="57"/>
                      </a:cubicBezTo>
                      <a:cubicBezTo>
                        <a:pt x="66" y="23"/>
                        <a:pt x="19" y="60"/>
                        <a:pt x="17" y="62"/>
                      </a:cubicBezTo>
                      <a:cubicBezTo>
                        <a:pt x="16" y="63"/>
                        <a:pt x="13" y="64"/>
                        <a:pt x="11" y="6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86" name="Freeform 611">
                  <a:extLst>
                    <a:ext uri="{FF2B5EF4-FFF2-40B4-BE49-F238E27FC236}">
                      <a16:creationId xmlns:a16="http://schemas.microsoft.com/office/drawing/2014/main" id="{22B44776-9D35-423D-8BB2-080C225CD517}"/>
                    </a:ext>
                  </a:extLst>
                </p:cNvPr>
                <p:cNvSpPr>
                  <a:spLocks/>
                </p:cNvSpPr>
                <p:nvPr/>
              </p:nvSpPr>
              <p:spPr bwMode="auto">
                <a:xfrm>
                  <a:off x="3539" y="2083"/>
                  <a:ext cx="121" cy="80"/>
                </a:xfrm>
                <a:custGeom>
                  <a:avLst/>
                  <a:gdLst>
                    <a:gd name="T0" fmla="*/ 50 w 51"/>
                    <a:gd name="T1" fmla="*/ 32 h 34"/>
                    <a:gd name="T2" fmla="*/ 51 w 51"/>
                    <a:gd name="T3" fmla="*/ 25 h 34"/>
                    <a:gd name="T4" fmla="*/ 25 w 51"/>
                    <a:gd name="T5" fmla="*/ 1 h 34"/>
                    <a:gd name="T6" fmla="*/ 1 w 51"/>
                    <a:gd name="T7" fmla="*/ 27 h 34"/>
                    <a:gd name="T8" fmla="*/ 2 w 51"/>
                    <a:gd name="T9" fmla="*/ 34 h 34"/>
                    <a:gd name="T10" fmla="*/ 50 w 51"/>
                    <a:gd name="T11" fmla="*/ 32 h 34"/>
                  </a:gdLst>
                  <a:ahLst/>
                  <a:cxnLst>
                    <a:cxn ang="0">
                      <a:pos x="T0" y="T1"/>
                    </a:cxn>
                    <a:cxn ang="0">
                      <a:pos x="T2" y="T3"/>
                    </a:cxn>
                    <a:cxn ang="0">
                      <a:pos x="T4" y="T5"/>
                    </a:cxn>
                    <a:cxn ang="0">
                      <a:pos x="T6" y="T7"/>
                    </a:cxn>
                    <a:cxn ang="0">
                      <a:pos x="T8" y="T9"/>
                    </a:cxn>
                    <a:cxn ang="0">
                      <a:pos x="T10" y="T11"/>
                    </a:cxn>
                  </a:cxnLst>
                  <a:rect l="0" t="0" r="r" b="b"/>
                  <a:pathLst>
                    <a:path w="51" h="34">
                      <a:moveTo>
                        <a:pt x="50" y="32"/>
                      </a:moveTo>
                      <a:cubicBezTo>
                        <a:pt x="51" y="29"/>
                        <a:pt x="51" y="27"/>
                        <a:pt x="51" y="25"/>
                      </a:cubicBezTo>
                      <a:cubicBezTo>
                        <a:pt x="50" y="11"/>
                        <a:pt x="38" y="0"/>
                        <a:pt x="25" y="1"/>
                      </a:cubicBezTo>
                      <a:cubicBezTo>
                        <a:pt x="11" y="2"/>
                        <a:pt x="0" y="14"/>
                        <a:pt x="1" y="27"/>
                      </a:cubicBezTo>
                      <a:cubicBezTo>
                        <a:pt x="1" y="30"/>
                        <a:pt x="1" y="32"/>
                        <a:pt x="2" y="34"/>
                      </a:cubicBezTo>
                      <a:lnTo>
                        <a:pt x="50" y="32"/>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87" name="Freeform 612">
                  <a:extLst>
                    <a:ext uri="{FF2B5EF4-FFF2-40B4-BE49-F238E27FC236}">
                      <a16:creationId xmlns:a16="http://schemas.microsoft.com/office/drawing/2014/main" id="{2CCF1EA6-DF77-4796-A4A3-B74C8EC06E94}"/>
                    </a:ext>
                  </a:extLst>
                </p:cNvPr>
                <p:cNvSpPr>
                  <a:spLocks/>
                </p:cNvSpPr>
                <p:nvPr/>
              </p:nvSpPr>
              <p:spPr bwMode="auto">
                <a:xfrm>
                  <a:off x="4181" y="2054"/>
                  <a:ext cx="121" cy="78"/>
                </a:xfrm>
                <a:custGeom>
                  <a:avLst/>
                  <a:gdLst>
                    <a:gd name="T0" fmla="*/ 51 w 51"/>
                    <a:gd name="T1" fmla="*/ 31 h 33"/>
                    <a:gd name="T2" fmla="*/ 51 w 51"/>
                    <a:gd name="T3" fmla="*/ 24 h 33"/>
                    <a:gd name="T4" fmla="*/ 25 w 51"/>
                    <a:gd name="T5" fmla="*/ 0 h 33"/>
                    <a:gd name="T6" fmla="*/ 1 w 51"/>
                    <a:gd name="T7" fmla="*/ 27 h 33"/>
                    <a:gd name="T8" fmla="*/ 2 w 51"/>
                    <a:gd name="T9" fmla="*/ 33 h 33"/>
                    <a:gd name="T10" fmla="*/ 51 w 51"/>
                    <a:gd name="T11" fmla="*/ 31 h 33"/>
                  </a:gdLst>
                  <a:ahLst/>
                  <a:cxnLst>
                    <a:cxn ang="0">
                      <a:pos x="T0" y="T1"/>
                    </a:cxn>
                    <a:cxn ang="0">
                      <a:pos x="T2" y="T3"/>
                    </a:cxn>
                    <a:cxn ang="0">
                      <a:pos x="T4" y="T5"/>
                    </a:cxn>
                    <a:cxn ang="0">
                      <a:pos x="T6" y="T7"/>
                    </a:cxn>
                    <a:cxn ang="0">
                      <a:pos x="T8" y="T9"/>
                    </a:cxn>
                    <a:cxn ang="0">
                      <a:pos x="T10" y="T11"/>
                    </a:cxn>
                  </a:cxnLst>
                  <a:rect l="0" t="0" r="r" b="b"/>
                  <a:pathLst>
                    <a:path w="51" h="33">
                      <a:moveTo>
                        <a:pt x="51" y="31"/>
                      </a:moveTo>
                      <a:cubicBezTo>
                        <a:pt x="51" y="29"/>
                        <a:pt x="51" y="26"/>
                        <a:pt x="51" y="24"/>
                      </a:cubicBezTo>
                      <a:cubicBezTo>
                        <a:pt x="51" y="10"/>
                        <a:pt x="39" y="0"/>
                        <a:pt x="25" y="0"/>
                      </a:cubicBezTo>
                      <a:cubicBezTo>
                        <a:pt x="11" y="1"/>
                        <a:pt x="0" y="13"/>
                        <a:pt x="1" y="27"/>
                      </a:cubicBezTo>
                      <a:cubicBezTo>
                        <a:pt x="1" y="29"/>
                        <a:pt x="1" y="31"/>
                        <a:pt x="2" y="33"/>
                      </a:cubicBezTo>
                      <a:lnTo>
                        <a:pt x="51" y="31"/>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88" name="Freeform 613">
                  <a:extLst>
                    <a:ext uri="{FF2B5EF4-FFF2-40B4-BE49-F238E27FC236}">
                      <a16:creationId xmlns:a16="http://schemas.microsoft.com/office/drawing/2014/main" id="{05A33CB0-7E0E-42D8-9C5D-D13439746F7A}"/>
                    </a:ext>
                  </a:extLst>
                </p:cNvPr>
                <p:cNvSpPr>
                  <a:spLocks/>
                </p:cNvSpPr>
                <p:nvPr/>
              </p:nvSpPr>
              <p:spPr bwMode="auto">
                <a:xfrm>
                  <a:off x="3747" y="2486"/>
                  <a:ext cx="434" cy="116"/>
                </a:xfrm>
                <a:custGeom>
                  <a:avLst/>
                  <a:gdLst>
                    <a:gd name="T0" fmla="*/ 90 w 184"/>
                    <a:gd name="T1" fmla="*/ 37 h 49"/>
                    <a:gd name="T2" fmla="*/ 4 w 184"/>
                    <a:gd name="T3" fmla="*/ 20 h 49"/>
                    <a:gd name="T4" fmla="*/ 1 w 184"/>
                    <a:gd name="T5" fmla="*/ 12 h 49"/>
                    <a:gd name="T6" fmla="*/ 9 w 184"/>
                    <a:gd name="T7" fmla="*/ 9 h 49"/>
                    <a:gd name="T8" fmla="*/ 175 w 184"/>
                    <a:gd name="T9" fmla="*/ 2 h 49"/>
                    <a:gd name="T10" fmla="*/ 183 w 184"/>
                    <a:gd name="T11" fmla="*/ 3 h 49"/>
                    <a:gd name="T12" fmla="*/ 181 w 184"/>
                    <a:gd name="T13" fmla="*/ 11 h 49"/>
                    <a:gd name="T14" fmla="*/ 90 w 184"/>
                    <a:gd name="T15" fmla="*/ 37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49">
                      <a:moveTo>
                        <a:pt x="90" y="37"/>
                      </a:moveTo>
                      <a:cubicBezTo>
                        <a:pt x="43" y="37"/>
                        <a:pt x="7" y="21"/>
                        <a:pt x="4" y="20"/>
                      </a:cubicBezTo>
                      <a:cubicBezTo>
                        <a:pt x="1" y="19"/>
                        <a:pt x="0" y="15"/>
                        <a:pt x="1" y="12"/>
                      </a:cubicBezTo>
                      <a:cubicBezTo>
                        <a:pt x="3" y="9"/>
                        <a:pt x="6" y="8"/>
                        <a:pt x="9" y="9"/>
                      </a:cubicBezTo>
                      <a:cubicBezTo>
                        <a:pt x="10" y="10"/>
                        <a:pt x="101" y="49"/>
                        <a:pt x="175" y="2"/>
                      </a:cubicBezTo>
                      <a:cubicBezTo>
                        <a:pt x="177" y="0"/>
                        <a:pt x="181" y="1"/>
                        <a:pt x="183" y="3"/>
                      </a:cubicBezTo>
                      <a:cubicBezTo>
                        <a:pt x="184" y="6"/>
                        <a:pt x="184" y="10"/>
                        <a:pt x="181" y="11"/>
                      </a:cubicBezTo>
                      <a:cubicBezTo>
                        <a:pt x="151" y="31"/>
                        <a:pt x="118" y="37"/>
                        <a:pt x="90" y="37"/>
                      </a:cubicBez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89" name="Freeform 614">
                  <a:extLst>
                    <a:ext uri="{FF2B5EF4-FFF2-40B4-BE49-F238E27FC236}">
                      <a16:creationId xmlns:a16="http://schemas.microsoft.com/office/drawing/2014/main" id="{69FFF57A-FC4F-4BC7-AD03-2D73A52EEB46}"/>
                    </a:ext>
                  </a:extLst>
                </p:cNvPr>
                <p:cNvSpPr>
                  <a:spLocks/>
                </p:cNvSpPr>
                <p:nvPr/>
              </p:nvSpPr>
              <p:spPr bwMode="auto">
                <a:xfrm>
                  <a:off x="3370" y="1264"/>
                  <a:ext cx="1210" cy="1052"/>
                </a:xfrm>
                <a:custGeom>
                  <a:avLst/>
                  <a:gdLst>
                    <a:gd name="T0" fmla="*/ 87 w 513"/>
                    <a:gd name="T1" fmla="*/ 153 h 446"/>
                    <a:gd name="T2" fmla="*/ 99 w 513"/>
                    <a:gd name="T3" fmla="*/ 149 h 446"/>
                    <a:gd name="T4" fmla="*/ 356 w 513"/>
                    <a:gd name="T5" fmla="*/ 137 h 446"/>
                    <a:gd name="T6" fmla="*/ 368 w 513"/>
                    <a:gd name="T7" fmla="*/ 140 h 446"/>
                    <a:gd name="T8" fmla="*/ 461 w 513"/>
                    <a:gd name="T9" fmla="*/ 254 h 446"/>
                    <a:gd name="T10" fmla="*/ 470 w 513"/>
                    <a:gd name="T11" fmla="*/ 446 h 446"/>
                    <a:gd name="T12" fmla="*/ 479 w 513"/>
                    <a:gd name="T13" fmla="*/ 445 h 446"/>
                    <a:gd name="T14" fmla="*/ 512 w 513"/>
                    <a:gd name="T15" fmla="*/ 408 h 446"/>
                    <a:gd name="T16" fmla="*/ 502 w 513"/>
                    <a:gd name="T17" fmla="*/ 196 h 446"/>
                    <a:gd name="T18" fmla="*/ 330 w 513"/>
                    <a:gd name="T19" fmla="*/ 43 h 446"/>
                    <a:gd name="T20" fmla="*/ 134 w 513"/>
                    <a:gd name="T21" fmla="*/ 0 h 446"/>
                    <a:gd name="T22" fmla="*/ 172 w 513"/>
                    <a:gd name="T23" fmla="*/ 40 h 446"/>
                    <a:gd name="T24" fmla="*/ 24 w 513"/>
                    <a:gd name="T25" fmla="*/ 25 h 446"/>
                    <a:gd name="T26" fmla="*/ 24 w 513"/>
                    <a:gd name="T27" fmla="*/ 25 h 446"/>
                    <a:gd name="T28" fmla="*/ 24 w 513"/>
                    <a:gd name="T29" fmla="*/ 25 h 446"/>
                    <a:gd name="T30" fmla="*/ 24 w 513"/>
                    <a:gd name="T31" fmla="*/ 25 h 446"/>
                    <a:gd name="T32" fmla="*/ 83 w 513"/>
                    <a:gd name="T33" fmla="*/ 72 h 446"/>
                    <a:gd name="T34" fmla="*/ 7 w 513"/>
                    <a:gd name="T35" fmla="*/ 247 h 446"/>
                    <a:gd name="T36" fmla="*/ 7 w 513"/>
                    <a:gd name="T37" fmla="*/ 248 h 446"/>
                    <a:gd name="T38" fmla="*/ 87 w 513"/>
                    <a:gd name="T39" fmla="*/ 153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3" h="446">
                      <a:moveTo>
                        <a:pt x="87" y="153"/>
                      </a:moveTo>
                      <a:cubicBezTo>
                        <a:pt x="99" y="149"/>
                        <a:pt x="99" y="149"/>
                        <a:pt x="99" y="149"/>
                      </a:cubicBezTo>
                      <a:cubicBezTo>
                        <a:pt x="181" y="119"/>
                        <a:pt x="271" y="115"/>
                        <a:pt x="356" y="137"/>
                      </a:cubicBezTo>
                      <a:cubicBezTo>
                        <a:pt x="368" y="140"/>
                        <a:pt x="368" y="140"/>
                        <a:pt x="368" y="140"/>
                      </a:cubicBezTo>
                      <a:cubicBezTo>
                        <a:pt x="421" y="153"/>
                        <a:pt x="459" y="199"/>
                        <a:pt x="461" y="254"/>
                      </a:cubicBezTo>
                      <a:cubicBezTo>
                        <a:pt x="470" y="446"/>
                        <a:pt x="470" y="446"/>
                        <a:pt x="470" y="446"/>
                      </a:cubicBezTo>
                      <a:cubicBezTo>
                        <a:pt x="479" y="445"/>
                        <a:pt x="479" y="445"/>
                        <a:pt x="479" y="445"/>
                      </a:cubicBezTo>
                      <a:cubicBezTo>
                        <a:pt x="498" y="444"/>
                        <a:pt x="513" y="428"/>
                        <a:pt x="512" y="408"/>
                      </a:cubicBezTo>
                      <a:cubicBezTo>
                        <a:pt x="502" y="196"/>
                        <a:pt x="502" y="196"/>
                        <a:pt x="502" y="196"/>
                      </a:cubicBezTo>
                      <a:cubicBezTo>
                        <a:pt x="497" y="83"/>
                        <a:pt x="407" y="29"/>
                        <a:pt x="330" y="43"/>
                      </a:cubicBezTo>
                      <a:cubicBezTo>
                        <a:pt x="287" y="19"/>
                        <a:pt x="134" y="0"/>
                        <a:pt x="134" y="0"/>
                      </a:cubicBezTo>
                      <a:cubicBezTo>
                        <a:pt x="172" y="40"/>
                        <a:pt x="172" y="40"/>
                        <a:pt x="172" y="40"/>
                      </a:cubicBezTo>
                      <a:cubicBezTo>
                        <a:pt x="24" y="25"/>
                        <a:pt x="24" y="25"/>
                        <a:pt x="24" y="25"/>
                      </a:cubicBezTo>
                      <a:cubicBezTo>
                        <a:pt x="24" y="25"/>
                        <a:pt x="24" y="25"/>
                        <a:pt x="24" y="25"/>
                      </a:cubicBezTo>
                      <a:cubicBezTo>
                        <a:pt x="24" y="25"/>
                        <a:pt x="24" y="25"/>
                        <a:pt x="24" y="25"/>
                      </a:cubicBezTo>
                      <a:cubicBezTo>
                        <a:pt x="24" y="25"/>
                        <a:pt x="24" y="25"/>
                        <a:pt x="24" y="25"/>
                      </a:cubicBezTo>
                      <a:cubicBezTo>
                        <a:pt x="83" y="72"/>
                        <a:pt x="83" y="72"/>
                        <a:pt x="83" y="72"/>
                      </a:cubicBezTo>
                      <a:cubicBezTo>
                        <a:pt x="83" y="72"/>
                        <a:pt x="0" y="110"/>
                        <a:pt x="7" y="247"/>
                      </a:cubicBezTo>
                      <a:cubicBezTo>
                        <a:pt x="7" y="248"/>
                        <a:pt x="7" y="248"/>
                        <a:pt x="7" y="248"/>
                      </a:cubicBezTo>
                      <a:cubicBezTo>
                        <a:pt x="14" y="205"/>
                        <a:pt x="44" y="168"/>
                        <a:pt x="87" y="15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grpSp>
          <p:grpSp>
            <p:nvGrpSpPr>
              <p:cNvPr id="110" name="Group 925">
                <a:extLst>
                  <a:ext uri="{FF2B5EF4-FFF2-40B4-BE49-F238E27FC236}">
                    <a16:creationId xmlns:a16="http://schemas.microsoft.com/office/drawing/2014/main" id="{A8F33F28-5659-4908-9C6F-3D21ECC9533B}"/>
                  </a:ext>
                </a:extLst>
              </p:cNvPr>
              <p:cNvGrpSpPr>
                <a:grpSpLocks noChangeAspect="1"/>
              </p:cNvGrpSpPr>
              <p:nvPr/>
            </p:nvGrpSpPr>
            <p:grpSpPr bwMode="auto">
              <a:xfrm>
                <a:off x="7592850" y="2667763"/>
                <a:ext cx="411515" cy="412150"/>
                <a:chOff x="2619" y="903"/>
                <a:chExt cx="2592" cy="2596"/>
              </a:xfrm>
            </p:grpSpPr>
            <p:sp>
              <p:nvSpPr>
                <p:cNvPr id="92" name="Oval 926">
                  <a:extLst>
                    <a:ext uri="{FF2B5EF4-FFF2-40B4-BE49-F238E27FC236}">
                      <a16:creationId xmlns:a16="http://schemas.microsoft.com/office/drawing/2014/main" id="{EB703ECF-5DEF-4C63-B415-7920DEB479EF}"/>
                    </a:ext>
                  </a:extLst>
                </p:cNvPr>
                <p:cNvSpPr>
                  <a:spLocks noChangeArrowheads="1"/>
                </p:cNvSpPr>
                <p:nvPr/>
              </p:nvSpPr>
              <p:spPr bwMode="auto">
                <a:xfrm>
                  <a:off x="2619" y="903"/>
                  <a:ext cx="2592" cy="2596"/>
                </a:xfrm>
                <a:prstGeom prst="ellipse">
                  <a:avLst/>
                </a:pr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93" name="Freeform 927">
                  <a:extLst>
                    <a:ext uri="{FF2B5EF4-FFF2-40B4-BE49-F238E27FC236}">
                      <a16:creationId xmlns:a16="http://schemas.microsoft.com/office/drawing/2014/main" id="{B864B928-738F-4B8A-BAF9-EE4225539C44}"/>
                    </a:ext>
                  </a:extLst>
                </p:cNvPr>
                <p:cNvSpPr>
                  <a:spLocks/>
                </p:cNvSpPr>
                <p:nvPr/>
              </p:nvSpPr>
              <p:spPr bwMode="auto">
                <a:xfrm>
                  <a:off x="3504" y="2666"/>
                  <a:ext cx="748" cy="609"/>
                </a:xfrm>
                <a:custGeom>
                  <a:avLst/>
                  <a:gdLst>
                    <a:gd name="T0" fmla="*/ 647 w 748"/>
                    <a:gd name="T1" fmla="*/ 0 h 609"/>
                    <a:gd name="T2" fmla="*/ 748 w 748"/>
                    <a:gd name="T3" fmla="*/ 609 h 609"/>
                    <a:gd name="T4" fmla="*/ 0 w 748"/>
                    <a:gd name="T5" fmla="*/ 609 h 609"/>
                    <a:gd name="T6" fmla="*/ 120 w 748"/>
                    <a:gd name="T7" fmla="*/ 0 h 609"/>
                    <a:gd name="T8" fmla="*/ 359 w 748"/>
                    <a:gd name="T9" fmla="*/ 19 h 609"/>
                    <a:gd name="T10" fmla="*/ 647 w 748"/>
                    <a:gd name="T11" fmla="*/ 0 h 609"/>
                    <a:gd name="T12" fmla="*/ 647 w 748"/>
                    <a:gd name="T13" fmla="*/ 0 h 609"/>
                    <a:gd name="T14" fmla="*/ 647 w 748"/>
                    <a:gd name="T15" fmla="*/ 0 h 6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8" h="609">
                      <a:moveTo>
                        <a:pt x="647" y="0"/>
                      </a:moveTo>
                      <a:lnTo>
                        <a:pt x="748" y="609"/>
                      </a:lnTo>
                      <a:lnTo>
                        <a:pt x="0" y="609"/>
                      </a:lnTo>
                      <a:lnTo>
                        <a:pt x="120" y="0"/>
                      </a:lnTo>
                      <a:lnTo>
                        <a:pt x="359" y="19"/>
                      </a:lnTo>
                      <a:lnTo>
                        <a:pt x="647" y="0"/>
                      </a:lnTo>
                      <a:lnTo>
                        <a:pt x="647" y="0"/>
                      </a:lnTo>
                      <a:lnTo>
                        <a:pt x="647" y="0"/>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94" name="Freeform 928">
                  <a:extLst>
                    <a:ext uri="{FF2B5EF4-FFF2-40B4-BE49-F238E27FC236}">
                      <a16:creationId xmlns:a16="http://schemas.microsoft.com/office/drawing/2014/main" id="{B5A5CA51-6FC1-4F52-94A3-79F7D1D2946A}"/>
                    </a:ext>
                  </a:extLst>
                </p:cNvPr>
                <p:cNvSpPr>
                  <a:spLocks/>
                </p:cNvSpPr>
                <p:nvPr/>
              </p:nvSpPr>
              <p:spPr bwMode="auto">
                <a:xfrm>
                  <a:off x="3185" y="2008"/>
                  <a:ext cx="217" cy="326"/>
                </a:xfrm>
                <a:custGeom>
                  <a:avLst/>
                  <a:gdLst>
                    <a:gd name="T0" fmla="*/ 85 w 92"/>
                    <a:gd name="T1" fmla="*/ 138 h 138"/>
                    <a:gd name="T2" fmla="*/ 63 w 92"/>
                    <a:gd name="T3" fmla="*/ 136 h 138"/>
                    <a:gd name="T4" fmla="*/ 2 w 92"/>
                    <a:gd name="T5" fmla="*/ 69 h 138"/>
                    <a:gd name="T6" fmla="*/ 4 w 92"/>
                    <a:gd name="T7" fmla="*/ 41 h 138"/>
                    <a:gd name="T8" fmla="*/ 49 w 92"/>
                    <a:gd name="T9" fmla="*/ 2 h 138"/>
                    <a:gd name="T10" fmla="*/ 49 w 92"/>
                    <a:gd name="T11" fmla="*/ 2 h 138"/>
                    <a:gd name="T12" fmla="*/ 90 w 92"/>
                    <a:gd name="T13" fmla="*/ 47 h 138"/>
                    <a:gd name="T14" fmla="*/ 85 w 92"/>
                    <a:gd name="T15" fmla="*/ 138 h 138"/>
                    <a:gd name="T16" fmla="*/ 85 w 92"/>
                    <a:gd name="T17"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8">
                      <a:moveTo>
                        <a:pt x="85" y="138"/>
                      </a:moveTo>
                      <a:cubicBezTo>
                        <a:pt x="63" y="136"/>
                        <a:pt x="63" y="136"/>
                        <a:pt x="63" y="136"/>
                      </a:cubicBezTo>
                      <a:cubicBezTo>
                        <a:pt x="28" y="134"/>
                        <a:pt x="0" y="104"/>
                        <a:pt x="2" y="69"/>
                      </a:cubicBezTo>
                      <a:cubicBezTo>
                        <a:pt x="4" y="41"/>
                        <a:pt x="4" y="41"/>
                        <a:pt x="4" y="41"/>
                      </a:cubicBezTo>
                      <a:cubicBezTo>
                        <a:pt x="6" y="19"/>
                        <a:pt x="26" y="0"/>
                        <a:pt x="49" y="2"/>
                      </a:cubicBezTo>
                      <a:cubicBezTo>
                        <a:pt x="49" y="2"/>
                        <a:pt x="49" y="2"/>
                        <a:pt x="49" y="2"/>
                      </a:cubicBezTo>
                      <a:cubicBezTo>
                        <a:pt x="74" y="3"/>
                        <a:pt x="92" y="23"/>
                        <a:pt x="90" y="47"/>
                      </a:cubicBezTo>
                      <a:cubicBezTo>
                        <a:pt x="85" y="138"/>
                        <a:pt x="85" y="138"/>
                        <a:pt x="85" y="138"/>
                      </a:cubicBezTo>
                      <a:cubicBezTo>
                        <a:pt x="85" y="138"/>
                        <a:pt x="85" y="138"/>
                        <a:pt x="85" y="138"/>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95" name="Freeform 929">
                  <a:extLst>
                    <a:ext uri="{FF2B5EF4-FFF2-40B4-BE49-F238E27FC236}">
                      <a16:creationId xmlns:a16="http://schemas.microsoft.com/office/drawing/2014/main" id="{B9B2A9A1-7791-48D9-BBBB-E3F0E6D4E10D}"/>
                    </a:ext>
                  </a:extLst>
                </p:cNvPr>
                <p:cNvSpPr>
                  <a:spLocks/>
                </p:cNvSpPr>
                <p:nvPr/>
              </p:nvSpPr>
              <p:spPr bwMode="auto">
                <a:xfrm>
                  <a:off x="4453" y="2084"/>
                  <a:ext cx="217" cy="316"/>
                </a:xfrm>
                <a:custGeom>
                  <a:avLst/>
                  <a:gdLst>
                    <a:gd name="T0" fmla="*/ 0 w 92"/>
                    <a:gd name="T1" fmla="*/ 131 h 134"/>
                    <a:gd name="T2" fmla="*/ 20 w 92"/>
                    <a:gd name="T3" fmla="*/ 132 h 134"/>
                    <a:gd name="T4" fmla="*/ 89 w 92"/>
                    <a:gd name="T5" fmla="*/ 73 h 134"/>
                    <a:gd name="T6" fmla="*/ 90 w 92"/>
                    <a:gd name="T7" fmla="*/ 46 h 134"/>
                    <a:gd name="T8" fmla="*/ 51 w 92"/>
                    <a:gd name="T9" fmla="*/ 2 h 134"/>
                    <a:gd name="T10" fmla="*/ 51 w 92"/>
                    <a:gd name="T11" fmla="*/ 2 h 134"/>
                    <a:gd name="T12" fmla="*/ 6 w 92"/>
                    <a:gd name="T13" fmla="*/ 41 h 134"/>
                    <a:gd name="T14" fmla="*/ 0 w 92"/>
                    <a:gd name="T15" fmla="*/ 131 h 134"/>
                    <a:gd name="T16" fmla="*/ 0 w 92"/>
                    <a:gd name="T17" fmla="*/ 13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4">
                      <a:moveTo>
                        <a:pt x="0" y="131"/>
                      </a:moveTo>
                      <a:cubicBezTo>
                        <a:pt x="20" y="132"/>
                        <a:pt x="20" y="132"/>
                        <a:pt x="20" y="132"/>
                      </a:cubicBezTo>
                      <a:cubicBezTo>
                        <a:pt x="56" y="134"/>
                        <a:pt x="86" y="108"/>
                        <a:pt x="89" y="73"/>
                      </a:cubicBezTo>
                      <a:cubicBezTo>
                        <a:pt x="90" y="46"/>
                        <a:pt x="90" y="46"/>
                        <a:pt x="90" y="46"/>
                      </a:cubicBezTo>
                      <a:cubicBezTo>
                        <a:pt x="92" y="23"/>
                        <a:pt x="74" y="3"/>
                        <a:pt x="51" y="2"/>
                      </a:cubicBezTo>
                      <a:cubicBezTo>
                        <a:pt x="51" y="2"/>
                        <a:pt x="51" y="2"/>
                        <a:pt x="51" y="2"/>
                      </a:cubicBezTo>
                      <a:cubicBezTo>
                        <a:pt x="27" y="0"/>
                        <a:pt x="7" y="18"/>
                        <a:pt x="6" y="41"/>
                      </a:cubicBezTo>
                      <a:cubicBezTo>
                        <a:pt x="0" y="131"/>
                        <a:pt x="0" y="131"/>
                        <a:pt x="0" y="131"/>
                      </a:cubicBezTo>
                      <a:cubicBezTo>
                        <a:pt x="0" y="131"/>
                        <a:pt x="0" y="131"/>
                        <a:pt x="0" y="13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96" name="Freeform 930">
                  <a:extLst>
                    <a:ext uri="{FF2B5EF4-FFF2-40B4-BE49-F238E27FC236}">
                      <a16:creationId xmlns:a16="http://schemas.microsoft.com/office/drawing/2014/main" id="{5778F9F6-6EFB-47CA-B976-C624145132AC}"/>
                    </a:ext>
                  </a:extLst>
                </p:cNvPr>
                <p:cNvSpPr>
                  <a:spLocks/>
                </p:cNvSpPr>
                <p:nvPr/>
              </p:nvSpPr>
              <p:spPr bwMode="auto">
                <a:xfrm>
                  <a:off x="3336" y="1353"/>
                  <a:ext cx="1199" cy="1464"/>
                </a:xfrm>
                <a:custGeom>
                  <a:avLst/>
                  <a:gdLst>
                    <a:gd name="T0" fmla="*/ 236 w 508"/>
                    <a:gd name="T1" fmla="*/ 612 h 621"/>
                    <a:gd name="T2" fmla="*/ 236 w 508"/>
                    <a:gd name="T3" fmla="*/ 612 h 621"/>
                    <a:gd name="T4" fmla="*/ 7 w 508"/>
                    <a:gd name="T5" fmla="*/ 357 h 621"/>
                    <a:gd name="T6" fmla="*/ 15 w 508"/>
                    <a:gd name="T7" fmla="*/ 234 h 621"/>
                    <a:gd name="T8" fmla="*/ 273 w 508"/>
                    <a:gd name="T9" fmla="*/ 7 h 621"/>
                    <a:gd name="T10" fmla="*/ 273 w 508"/>
                    <a:gd name="T11" fmla="*/ 7 h 621"/>
                    <a:gd name="T12" fmla="*/ 501 w 508"/>
                    <a:gd name="T13" fmla="*/ 263 h 621"/>
                    <a:gd name="T14" fmla="*/ 494 w 508"/>
                    <a:gd name="T15" fmla="*/ 386 h 621"/>
                    <a:gd name="T16" fmla="*/ 236 w 508"/>
                    <a:gd name="T17" fmla="*/ 612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8" h="621">
                      <a:moveTo>
                        <a:pt x="236" y="612"/>
                      </a:moveTo>
                      <a:cubicBezTo>
                        <a:pt x="236" y="612"/>
                        <a:pt x="236" y="612"/>
                        <a:pt x="236" y="612"/>
                      </a:cubicBezTo>
                      <a:cubicBezTo>
                        <a:pt x="102" y="605"/>
                        <a:pt x="0" y="491"/>
                        <a:pt x="7" y="357"/>
                      </a:cubicBezTo>
                      <a:cubicBezTo>
                        <a:pt x="15" y="234"/>
                        <a:pt x="15" y="234"/>
                        <a:pt x="15" y="234"/>
                      </a:cubicBezTo>
                      <a:cubicBezTo>
                        <a:pt x="23" y="101"/>
                        <a:pt x="138" y="0"/>
                        <a:pt x="273" y="7"/>
                      </a:cubicBezTo>
                      <a:cubicBezTo>
                        <a:pt x="273" y="7"/>
                        <a:pt x="273" y="7"/>
                        <a:pt x="273" y="7"/>
                      </a:cubicBezTo>
                      <a:cubicBezTo>
                        <a:pt x="406" y="15"/>
                        <a:pt x="508" y="130"/>
                        <a:pt x="501" y="263"/>
                      </a:cubicBezTo>
                      <a:cubicBezTo>
                        <a:pt x="494" y="386"/>
                        <a:pt x="494" y="386"/>
                        <a:pt x="494" y="386"/>
                      </a:cubicBezTo>
                      <a:cubicBezTo>
                        <a:pt x="485" y="519"/>
                        <a:pt x="370" y="621"/>
                        <a:pt x="236" y="612"/>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97" name="Freeform 931">
                  <a:extLst>
                    <a:ext uri="{FF2B5EF4-FFF2-40B4-BE49-F238E27FC236}">
                      <a16:creationId xmlns:a16="http://schemas.microsoft.com/office/drawing/2014/main" id="{C9E90EC2-C8BC-4E8D-AF3D-507869068BCE}"/>
                    </a:ext>
                  </a:extLst>
                </p:cNvPr>
                <p:cNvSpPr>
                  <a:spLocks/>
                </p:cNvSpPr>
                <p:nvPr/>
              </p:nvSpPr>
              <p:spPr bwMode="auto">
                <a:xfrm>
                  <a:off x="3353" y="1353"/>
                  <a:ext cx="1182" cy="1464"/>
                </a:xfrm>
                <a:custGeom>
                  <a:avLst/>
                  <a:gdLst>
                    <a:gd name="T0" fmla="*/ 265 w 501"/>
                    <a:gd name="T1" fmla="*/ 7 h 621"/>
                    <a:gd name="T2" fmla="*/ 7 w 501"/>
                    <a:gd name="T3" fmla="*/ 234 h 621"/>
                    <a:gd name="T4" fmla="*/ 6 w 501"/>
                    <a:gd name="T5" fmla="*/ 257 h 621"/>
                    <a:gd name="T6" fmla="*/ 0 w 501"/>
                    <a:gd name="T7" fmla="*/ 382 h 621"/>
                    <a:gd name="T8" fmla="*/ 229 w 501"/>
                    <a:gd name="T9" fmla="*/ 612 h 621"/>
                    <a:gd name="T10" fmla="*/ 487 w 501"/>
                    <a:gd name="T11" fmla="*/ 386 h 621"/>
                    <a:gd name="T12" fmla="*/ 494 w 501"/>
                    <a:gd name="T13" fmla="*/ 263 h 621"/>
                    <a:gd name="T14" fmla="*/ 265 w 501"/>
                    <a:gd name="T15" fmla="*/ 7 h 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1" h="621">
                      <a:moveTo>
                        <a:pt x="265" y="7"/>
                      </a:moveTo>
                      <a:cubicBezTo>
                        <a:pt x="131" y="0"/>
                        <a:pt x="16" y="101"/>
                        <a:pt x="7" y="234"/>
                      </a:cubicBezTo>
                      <a:cubicBezTo>
                        <a:pt x="6" y="257"/>
                        <a:pt x="6" y="257"/>
                        <a:pt x="6" y="257"/>
                      </a:cubicBezTo>
                      <a:cubicBezTo>
                        <a:pt x="0" y="382"/>
                        <a:pt x="0" y="382"/>
                        <a:pt x="0" y="382"/>
                      </a:cubicBezTo>
                      <a:cubicBezTo>
                        <a:pt x="5" y="504"/>
                        <a:pt x="103" y="605"/>
                        <a:pt x="229" y="612"/>
                      </a:cubicBezTo>
                      <a:cubicBezTo>
                        <a:pt x="363" y="621"/>
                        <a:pt x="478" y="519"/>
                        <a:pt x="487" y="386"/>
                      </a:cubicBezTo>
                      <a:cubicBezTo>
                        <a:pt x="494" y="263"/>
                        <a:pt x="494" y="263"/>
                        <a:pt x="494" y="263"/>
                      </a:cubicBezTo>
                      <a:cubicBezTo>
                        <a:pt x="501" y="130"/>
                        <a:pt x="399" y="15"/>
                        <a:pt x="265" y="7"/>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98" name="Freeform 932">
                  <a:extLst>
                    <a:ext uri="{FF2B5EF4-FFF2-40B4-BE49-F238E27FC236}">
                      <a16:creationId xmlns:a16="http://schemas.microsoft.com/office/drawing/2014/main" id="{3F247789-B1DF-4DDD-B6E7-3AE1C8DB051E}"/>
                    </a:ext>
                  </a:extLst>
                </p:cNvPr>
                <p:cNvSpPr>
                  <a:spLocks/>
                </p:cNvSpPr>
                <p:nvPr/>
              </p:nvSpPr>
              <p:spPr bwMode="auto">
                <a:xfrm>
                  <a:off x="3853" y="2018"/>
                  <a:ext cx="642" cy="799"/>
                </a:xfrm>
                <a:custGeom>
                  <a:avLst/>
                  <a:gdLst>
                    <a:gd name="T0" fmla="*/ 266 w 272"/>
                    <a:gd name="T1" fmla="*/ 62 h 339"/>
                    <a:gd name="T2" fmla="*/ 266 w 272"/>
                    <a:gd name="T3" fmla="*/ 62 h 339"/>
                    <a:gd name="T4" fmla="*/ 221 w 272"/>
                    <a:gd name="T5" fmla="*/ 18 h 339"/>
                    <a:gd name="T6" fmla="*/ 164 w 272"/>
                    <a:gd name="T7" fmla="*/ 2 h 339"/>
                    <a:gd name="T8" fmla="*/ 85 w 272"/>
                    <a:gd name="T9" fmla="*/ 65 h 339"/>
                    <a:gd name="T10" fmla="*/ 95 w 272"/>
                    <a:gd name="T11" fmla="*/ 130 h 339"/>
                    <a:gd name="T12" fmla="*/ 65 w 272"/>
                    <a:gd name="T13" fmla="*/ 163 h 339"/>
                    <a:gd name="T14" fmla="*/ 58 w 272"/>
                    <a:gd name="T15" fmla="*/ 162 h 339"/>
                    <a:gd name="T16" fmla="*/ 33 w 272"/>
                    <a:gd name="T17" fmla="*/ 184 h 339"/>
                    <a:gd name="T18" fmla="*/ 28 w 272"/>
                    <a:gd name="T19" fmla="*/ 269 h 339"/>
                    <a:gd name="T20" fmla="*/ 28 w 272"/>
                    <a:gd name="T21" fmla="*/ 279 h 339"/>
                    <a:gd name="T22" fmla="*/ 0 w 272"/>
                    <a:gd name="T23" fmla="*/ 339 h 339"/>
                    <a:gd name="T24" fmla="*/ 114 w 272"/>
                    <a:gd name="T25" fmla="*/ 328 h 339"/>
                    <a:gd name="T26" fmla="*/ 139 w 272"/>
                    <a:gd name="T27" fmla="*/ 307 h 339"/>
                    <a:gd name="T28" fmla="*/ 272 w 272"/>
                    <a:gd name="T29" fmla="*/ 129 h 339"/>
                    <a:gd name="T30" fmla="*/ 266 w 272"/>
                    <a:gd name="T31" fmla="*/ 62 h 339"/>
                    <a:gd name="T32" fmla="*/ 266 w 272"/>
                    <a:gd name="T33" fmla="*/ 6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2" h="339">
                      <a:moveTo>
                        <a:pt x="266" y="62"/>
                      </a:moveTo>
                      <a:cubicBezTo>
                        <a:pt x="266" y="62"/>
                        <a:pt x="266" y="62"/>
                        <a:pt x="266" y="62"/>
                      </a:cubicBezTo>
                      <a:cubicBezTo>
                        <a:pt x="256" y="22"/>
                        <a:pt x="221" y="18"/>
                        <a:pt x="221" y="18"/>
                      </a:cubicBezTo>
                      <a:cubicBezTo>
                        <a:pt x="164" y="2"/>
                        <a:pt x="164" y="2"/>
                        <a:pt x="164" y="2"/>
                      </a:cubicBezTo>
                      <a:cubicBezTo>
                        <a:pt x="129" y="0"/>
                        <a:pt x="80" y="32"/>
                        <a:pt x="85" y="65"/>
                      </a:cubicBezTo>
                      <a:cubicBezTo>
                        <a:pt x="95" y="130"/>
                        <a:pt x="95" y="130"/>
                        <a:pt x="95" y="130"/>
                      </a:cubicBezTo>
                      <a:cubicBezTo>
                        <a:pt x="97" y="148"/>
                        <a:pt x="83" y="164"/>
                        <a:pt x="65" y="163"/>
                      </a:cubicBezTo>
                      <a:cubicBezTo>
                        <a:pt x="58" y="162"/>
                        <a:pt x="58" y="162"/>
                        <a:pt x="58" y="162"/>
                      </a:cubicBezTo>
                      <a:cubicBezTo>
                        <a:pt x="45" y="161"/>
                        <a:pt x="34" y="171"/>
                        <a:pt x="33" y="184"/>
                      </a:cubicBezTo>
                      <a:cubicBezTo>
                        <a:pt x="28" y="269"/>
                        <a:pt x="28" y="269"/>
                        <a:pt x="28" y="269"/>
                      </a:cubicBezTo>
                      <a:cubicBezTo>
                        <a:pt x="28" y="279"/>
                        <a:pt x="28" y="279"/>
                        <a:pt x="28" y="279"/>
                      </a:cubicBezTo>
                      <a:cubicBezTo>
                        <a:pt x="26" y="298"/>
                        <a:pt x="16" y="328"/>
                        <a:pt x="0" y="339"/>
                      </a:cubicBezTo>
                      <a:cubicBezTo>
                        <a:pt x="114" y="328"/>
                        <a:pt x="114" y="328"/>
                        <a:pt x="114" y="328"/>
                      </a:cubicBezTo>
                      <a:cubicBezTo>
                        <a:pt x="139" y="307"/>
                        <a:pt x="139" y="307"/>
                        <a:pt x="139" y="307"/>
                      </a:cubicBezTo>
                      <a:cubicBezTo>
                        <a:pt x="208" y="273"/>
                        <a:pt x="259" y="208"/>
                        <a:pt x="272" y="129"/>
                      </a:cubicBezTo>
                      <a:cubicBezTo>
                        <a:pt x="266" y="62"/>
                        <a:pt x="266" y="62"/>
                        <a:pt x="266" y="62"/>
                      </a:cubicBezTo>
                      <a:cubicBezTo>
                        <a:pt x="266" y="62"/>
                        <a:pt x="266" y="62"/>
                        <a:pt x="266" y="6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99" name="Freeform 933">
                  <a:extLst>
                    <a:ext uri="{FF2B5EF4-FFF2-40B4-BE49-F238E27FC236}">
                      <a16:creationId xmlns:a16="http://schemas.microsoft.com/office/drawing/2014/main" id="{C5B8DB87-A840-4BC6-AB71-9090FD660357}"/>
                    </a:ext>
                  </a:extLst>
                </p:cNvPr>
                <p:cNvSpPr>
                  <a:spLocks/>
                </p:cNvSpPr>
                <p:nvPr/>
              </p:nvSpPr>
              <p:spPr bwMode="auto">
                <a:xfrm>
                  <a:off x="3010" y="2758"/>
                  <a:ext cx="1792" cy="741"/>
                </a:xfrm>
                <a:custGeom>
                  <a:avLst/>
                  <a:gdLst>
                    <a:gd name="T0" fmla="*/ 384 w 759"/>
                    <a:gd name="T1" fmla="*/ 314 h 314"/>
                    <a:gd name="T2" fmla="*/ 759 w 759"/>
                    <a:gd name="T3" fmla="*/ 166 h 314"/>
                    <a:gd name="T4" fmla="*/ 733 w 759"/>
                    <a:gd name="T5" fmla="*/ 151 h 314"/>
                    <a:gd name="T6" fmla="*/ 521 w 759"/>
                    <a:gd name="T7" fmla="*/ 89 h 314"/>
                    <a:gd name="T8" fmla="*/ 502 w 759"/>
                    <a:gd name="T9" fmla="*/ 0 h 314"/>
                    <a:gd name="T10" fmla="*/ 443 w 759"/>
                    <a:gd name="T11" fmla="*/ 24 h 314"/>
                    <a:gd name="T12" fmla="*/ 367 w 759"/>
                    <a:gd name="T13" fmla="*/ 158 h 314"/>
                    <a:gd name="T14" fmla="*/ 306 w 759"/>
                    <a:gd name="T15" fmla="*/ 33 h 314"/>
                    <a:gd name="T16" fmla="*/ 246 w 759"/>
                    <a:gd name="T17" fmla="*/ 1 h 314"/>
                    <a:gd name="T18" fmla="*/ 214 w 759"/>
                    <a:gd name="T19" fmla="*/ 94 h 314"/>
                    <a:gd name="T20" fmla="*/ 0 w 759"/>
                    <a:gd name="T21" fmla="*/ 158 h 314"/>
                    <a:gd name="T22" fmla="*/ 384 w 759"/>
                    <a:gd name="T23"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9" h="314">
                      <a:moveTo>
                        <a:pt x="384" y="314"/>
                      </a:moveTo>
                      <a:cubicBezTo>
                        <a:pt x="529" y="314"/>
                        <a:pt x="661" y="257"/>
                        <a:pt x="759" y="166"/>
                      </a:cubicBezTo>
                      <a:cubicBezTo>
                        <a:pt x="752" y="160"/>
                        <a:pt x="743" y="154"/>
                        <a:pt x="733" y="151"/>
                      </a:cubicBezTo>
                      <a:cubicBezTo>
                        <a:pt x="521" y="89"/>
                        <a:pt x="521" y="89"/>
                        <a:pt x="521" y="89"/>
                      </a:cubicBezTo>
                      <a:cubicBezTo>
                        <a:pt x="502" y="0"/>
                        <a:pt x="502" y="0"/>
                        <a:pt x="502" y="0"/>
                      </a:cubicBezTo>
                      <a:cubicBezTo>
                        <a:pt x="443" y="24"/>
                        <a:pt x="443" y="24"/>
                        <a:pt x="443" y="24"/>
                      </a:cubicBezTo>
                      <a:cubicBezTo>
                        <a:pt x="367" y="158"/>
                        <a:pt x="367" y="158"/>
                        <a:pt x="367" y="158"/>
                      </a:cubicBezTo>
                      <a:cubicBezTo>
                        <a:pt x="306" y="33"/>
                        <a:pt x="306" y="33"/>
                        <a:pt x="306" y="33"/>
                      </a:cubicBezTo>
                      <a:cubicBezTo>
                        <a:pt x="246" y="1"/>
                        <a:pt x="246" y="1"/>
                        <a:pt x="246" y="1"/>
                      </a:cubicBezTo>
                      <a:cubicBezTo>
                        <a:pt x="214" y="94"/>
                        <a:pt x="214" y="94"/>
                        <a:pt x="214" y="94"/>
                      </a:cubicBezTo>
                      <a:cubicBezTo>
                        <a:pt x="0" y="158"/>
                        <a:pt x="0" y="158"/>
                        <a:pt x="0" y="158"/>
                      </a:cubicBezTo>
                      <a:cubicBezTo>
                        <a:pt x="100" y="255"/>
                        <a:pt x="235" y="314"/>
                        <a:pt x="384" y="314"/>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00" name="Freeform 934">
                  <a:extLst>
                    <a:ext uri="{FF2B5EF4-FFF2-40B4-BE49-F238E27FC236}">
                      <a16:creationId xmlns:a16="http://schemas.microsoft.com/office/drawing/2014/main" id="{221A9959-E361-4A07-B801-2B69622178E0}"/>
                    </a:ext>
                  </a:extLst>
                </p:cNvPr>
                <p:cNvSpPr>
                  <a:spLocks/>
                </p:cNvSpPr>
                <p:nvPr/>
              </p:nvSpPr>
              <p:spPr bwMode="auto">
                <a:xfrm>
                  <a:off x="3620" y="2841"/>
                  <a:ext cx="217" cy="250"/>
                </a:xfrm>
                <a:custGeom>
                  <a:avLst/>
                  <a:gdLst>
                    <a:gd name="T0" fmla="*/ 217 w 217"/>
                    <a:gd name="T1" fmla="*/ 200 h 250"/>
                    <a:gd name="T2" fmla="*/ 113 w 217"/>
                    <a:gd name="T3" fmla="*/ 0 h 250"/>
                    <a:gd name="T4" fmla="*/ 0 w 217"/>
                    <a:gd name="T5" fmla="*/ 250 h 250"/>
                    <a:gd name="T6" fmla="*/ 148 w 217"/>
                    <a:gd name="T7" fmla="*/ 155 h 250"/>
                    <a:gd name="T8" fmla="*/ 217 w 217"/>
                    <a:gd name="T9" fmla="*/ 200 h 250"/>
                    <a:gd name="T10" fmla="*/ 217 w 217"/>
                    <a:gd name="T11" fmla="*/ 200 h 250"/>
                    <a:gd name="T12" fmla="*/ 217 w 217"/>
                    <a:gd name="T13" fmla="*/ 200 h 250"/>
                  </a:gdLst>
                  <a:ahLst/>
                  <a:cxnLst>
                    <a:cxn ang="0">
                      <a:pos x="T0" y="T1"/>
                    </a:cxn>
                    <a:cxn ang="0">
                      <a:pos x="T2" y="T3"/>
                    </a:cxn>
                    <a:cxn ang="0">
                      <a:pos x="T4" y="T5"/>
                    </a:cxn>
                    <a:cxn ang="0">
                      <a:pos x="T6" y="T7"/>
                    </a:cxn>
                    <a:cxn ang="0">
                      <a:pos x="T8" y="T9"/>
                    </a:cxn>
                    <a:cxn ang="0">
                      <a:pos x="T10" y="T11"/>
                    </a:cxn>
                    <a:cxn ang="0">
                      <a:pos x="T12" y="T13"/>
                    </a:cxn>
                  </a:cxnLst>
                  <a:rect l="0" t="0" r="r" b="b"/>
                  <a:pathLst>
                    <a:path w="217" h="250">
                      <a:moveTo>
                        <a:pt x="217" y="200"/>
                      </a:moveTo>
                      <a:lnTo>
                        <a:pt x="113" y="0"/>
                      </a:lnTo>
                      <a:lnTo>
                        <a:pt x="0" y="250"/>
                      </a:lnTo>
                      <a:lnTo>
                        <a:pt x="148" y="155"/>
                      </a:lnTo>
                      <a:lnTo>
                        <a:pt x="217" y="200"/>
                      </a:lnTo>
                      <a:lnTo>
                        <a:pt x="217" y="200"/>
                      </a:lnTo>
                      <a:lnTo>
                        <a:pt x="217" y="200"/>
                      </a:lnTo>
                      <a:close/>
                    </a:path>
                  </a:pathLst>
                </a:custGeom>
                <a:solidFill>
                  <a:srgbClr val="008C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01" name="Freeform 935">
                  <a:extLst>
                    <a:ext uri="{FF2B5EF4-FFF2-40B4-BE49-F238E27FC236}">
                      <a16:creationId xmlns:a16="http://schemas.microsoft.com/office/drawing/2014/main" id="{C8556F7B-D14A-44E7-9C83-6CD3975AFEC3}"/>
                    </a:ext>
                  </a:extLst>
                </p:cNvPr>
                <p:cNvSpPr>
                  <a:spLocks/>
                </p:cNvSpPr>
                <p:nvPr/>
              </p:nvSpPr>
              <p:spPr bwMode="auto">
                <a:xfrm>
                  <a:off x="3929" y="2817"/>
                  <a:ext cx="241" cy="274"/>
                </a:xfrm>
                <a:custGeom>
                  <a:avLst/>
                  <a:gdLst>
                    <a:gd name="T0" fmla="*/ 127 w 241"/>
                    <a:gd name="T1" fmla="*/ 0 h 274"/>
                    <a:gd name="T2" fmla="*/ 241 w 241"/>
                    <a:gd name="T3" fmla="*/ 274 h 274"/>
                    <a:gd name="T4" fmla="*/ 120 w 241"/>
                    <a:gd name="T5" fmla="*/ 168 h 274"/>
                    <a:gd name="T6" fmla="*/ 0 w 241"/>
                    <a:gd name="T7" fmla="*/ 224 h 274"/>
                    <a:gd name="T8" fmla="*/ 127 w 241"/>
                    <a:gd name="T9" fmla="*/ 0 h 274"/>
                    <a:gd name="T10" fmla="*/ 127 w 241"/>
                    <a:gd name="T11" fmla="*/ 0 h 274"/>
                    <a:gd name="T12" fmla="*/ 127 w 241"/>
                    <a:gd name="T13" fmla="*/ 0 h 274"/>
                  </a:gdLst>
                  <a:ahLst/>
                  <a:cxnLst>
                    <a:cxn ang="0">
                      <a:pos x="T0" y="T1"/>
                    </a:cxn>
                    <a:cxn ang="0">
                      <a:pos x="T2" y="T3"/>
                    </a:cxn>
                    <a:cxn ang="0">
                      <a:pos x="T4" y="T5"/>
                    </a:cxn>
                    <a:cxn ang="0">
                      <a:pos x="T6" y="T7"/>
                    </a:cxn>
                    <a:cxn ang="0">
                      <a:pos x="T8" y="T9"/>
                    </a:cxn>
                    <a:cxn ang="0">
                      <a:pos x="T10" y="T11"/>
                    </a:cxn>
                    <a:cxn ang="0">
                      <a:pos x="T12" y="T13"/>
                    </a:cxn>
                  </a:cxnLst>
                  <a:rect l="0" t="0" r="r" b="b"/>
                  <a:pathLst>
                    <a:path w="241" h="274">
                      <a:moveTo>
                        <a:pt x="127" y="0"/>
                      </a:moveTo>
                      <a:lnTo>
                        <a:pt x="241" y="274"/>
                      </a:lnTo>
                      <a:lnTo>
                        <a:pt x="120" y="168"/>
                      </a:lnTo>
                      <a:lnTo>
                        <a:pt x="0" y="224"/>
                      </a:lnTo>
                      <a:lnTo>
                        <a:pt x="127" y="0"/>
                      </a:lnTo>
                      <a:lnTo>
                        <a:pt x="127" y="0"/>
                      </a:lnTo>
                      <a:lnTo>
                        <a:pt x="127" y="0"/>
                      </a:lnTo>
                      <a:close/>
                    </a:path>
                  </a:pathLst>
                </a:custGeom>
                <a:solidFill>
                  <a:srgbClr val="008C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02" name="Freeform 936">
                  <a:extLst>
                    <a:ext uri="{FF2B5EF4-FFF2-40B4-BE49-F238E27FC236}">
                      <a16:creationId xmlns:a16="http://schemas.microsoft.com/office/drawing/2014/main" id="{6309E8FD-F689-4FBA-AEB7-E7A479D2BB5E}"/>
                    </a:ext>
                  </a:extLst>
                </p:cNvPr>
                <p:cNvSpPr>
                  <a:spLocks/>
                </p:cNvSpPr>
                <p:nvPr/>
              </p:nvSpPr>
              <p:spPr bwMode="auto">
                <a:xfrm>
                  <a:off x="3473" y="1905"/>
                  <a:ext cx="335" cy="162"/>
                </a:xfrm>
                <a:custGeom>
                  <a:avLst/>
                  <a:gdLst>
                    <a:gd name="T0" fmla="*/ 126 w 142"/>
                    <a:gd name="T1" fmla="*/ 69 h 69"/>
                    <a:gd name="T2" fmla="*/ 118 w 142"/>
                    <a:gd name="T3" fmla="*/ 67 h 69"/>
                    <a:gd name="T4" fmla="*/ 24 w 142"/>
                    <a:gd name="T5" fmla="*/ 61 h 69"/>
                    <a:gd name="T6" fmla="*/ 4 w 142"/>
                    <a:gd name="T7" fmla="*/ 56 h 69"/>
                    <a:gd name="T8" fmla="*/ 8 w 142"/>
                    <a:gd name="T9" fmla="*/ 37 h 69"/>
                    <a:gd name="T10" fmla="*/ 133 w 142"/>
                    <a:gd name="T11" fmla="*/ 43 h 69"/>
                    <a:gd name="T12" fmla="*/ 137 w 142"/>
                    <a:gd name="T13" fmla="*/ 63 h 69"/>
                    <a:gd name="T14" fmla="*/ 126 w 142"/>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9">
                      <a:moveTo>
                        <a:pt x="126" y="69"/>
                      </a:moveTo>
                      <a:cubicBezTo>
                        <a:pt x="123" y="69"/>
                        <a:pt x="120" y="68"/>
                        <a:pt x="118" y="67"/>
                      </a:cubicBezTo>
                      <a:cubicBezTo>
                        <a:pt x="67" y="33"/>
                        <a:pt x="24" y="60"/>
                        <a:pt x="24" y="61"/>
                      </a:cubicBezTo>
                      <a:cubicBezTo>
                        <a:pt x="17" y="65"/>
                        <a:pt x="8" y="63"/>
                        <a:pt x="4" y="56"/>
                      </a:cubicBezTo>
                      <a:cubicBezTo>
                        <a:pt x="0" y="50"/>
                        <a:pt x="2" y="41"/>
                        <a:pt x="8" y="37"/>
                      </a:cubicBezTo>
                      <a:cubicBezTo>
                        <a:pt x="11" y="35"/>
                        <a:pt x="67" y="0"/>
                        <a:pt x="133" y="43"/>
                      </a:cubicBezTo>
                      <a:cubicBezTo>
                        <a:pt x="140" y="47"/>
                        <a:pt x="142" y="56"/>
                        <a:pt x="137" y="63"/>
                      </a:cubicBezTo>
                      <a:cubicBezTo>
                        <a:pt x="135" y="67"/>
                        <a:pt x="130" y="69"/>
                        <a:pt x="126" y="69"/>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03" name="Freeform 937">
                  <a:extLst>
                    <a:ext uri="{FF2B5EF4-FFF2-40B4-BE49-F238E27FC236}">
                      <a16:creationId xmlns:a16="http://schemas.microsoft.com/office/drawing/2014/main" id="{8436A9BF-C9E5-4A16-BD7E-54E7041D395C}"/>
                    </a:ext>
                  </a:extLst>
                </p:cNvPr>
                <p:cNvSpPr>
                  <a:spLocks/>
                </p:cNvSpPr>
                <p:nvPr/>
              </p:nvSpPr>
              <p:spPr bwMode="auto">
                <a:xfrm>
                  <a:off x="4066" y="1938"/>
                  <a:ext cx="325" cy="162"/>
                </a:xfrm>
                <a:custGeom>
                  <a:avLst/>
                  <a:gdLst>
                    <a:gd name="T0" fmla="*/ 122 w 138"/>
                    <a:gd name="T1" fmla="*/ 69 h 69"/>
                    <a:gd name="T2" fmla="*/ 114 w 138"/>
                    <a:gd name="T3" fmla="*/ 67 h 69"/>
                    <a:gd name="T4" fmla="*/ 24 w 138"/>
                    <a:gd name="T5" fmla="*/ 61 h 69"/>
                    <a:gd name="T6" fmla="*/ 4 w 138"/>
                    <a:gd name="T7" fmla="*/ 56 h 69"/>
                    <a:gd name="T8" fmla="*/ 8 w 138"/>
                    <a:gd name="T9" fmla="*/ 37 h 69"/>
                    <a:gd name="T10" fmla="*/ 130 w 138"/>
                    <a:gd name="T11" fmla="*/ 43 h 69"/>
                    <a:gd name="T12" fmla="*/ 133 w 138"/>
                    <a:gd name="T13" fmla="*/ 63 h 69"/>
                    <a:gd name="T14" fmla="*/ 122 w 138"/>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69">
                      <a:moveTo>
                        <a:pt x="122" y="69"/>
                      </a:moveTo>
                      <a:cubicBezTo>
                        <a:pt x="119" y="69"/>
                        <a:pt x="116" y="68"/>
                        <a:pt x="114" y="67"/>
                      </a:cubicBezTo>
                      <a:cubicBezTo>
                        <a:pt x="66" y="34"/>
                        <a:pt x="25" y="59"/>
                        <a:pt x="24" y="61"/>
                      </a:cubicBezTo>
                      <a:cubicBezTo>
                        <a:pt x="17" y="65"/>
                        <a:pt x="8" y="63"/>
                        <a:pt x="4" y="56"/>
                      </a:cubicBezTo>
                      <a:cubicBezTo>
                        <a:pt x="0" y="50"/>
                        <a:pt x="2" y="41"/>
                        <a:pt x="8" y="37"/>
                      </a:cubicBezTo>
                      <a:cubicBezTo>
                        <a:pt x="10" y="35"/>
                        <a:pt x="66" y="0"/>
                        <a:pt x="130" y="43"/>
                      </a:cubicBezTo>
                      <a:cubicBezTo>
                        <a:pt x="136" y="48"/>
                        <a:pt x="138" y="57"/>
                        <a:pt x="133" y="63"/>
                      </a:cubicBezTo>
                      <a:cubicBezTo>
                        <a:pt x="131" y="67"/>
                        <a:pt x="126" y="69"/>
                        <a:pt x="122" y="69"/>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04" name="Freeform 938">
                  <a:extLst>
                    <a:ext uri="{FF2B5EF4-FFF2-40B4-BE49-F238E27FC236}">
                      <a16:creationId xmlns:a16="http://schemas.microsoft.com/office/drawing/2014/main" id="{30F5F815-0245-4771-9CAB-584F40DD85CD}"/>
                    </a:ext>
                  </a:extLst>
                </p:cNvPr>
                <p:cNvSpPr>
                  <a:spLocks/>
                </p:cNvSpPr>
                <p:nvPr/>
              </p:nvSpPr>
              <p:spPr bwMode="auto">
                <a:xfrm>
                  <a:off x="3379" y="1202"/>
                  <a:ext cx="1173" cy="1158"/>
                </a:xfrm>
                <a:custGeom>
                  <a:avLst/>
                  <a:gdLst>
                    <a:gd name="T0" fmla="*/ 268 w 497"/>
                    <a:gd name="T1" fmla="*/ 30 h 491"/>
                    <a:gd name="T2" fmla="*/ 273 w 497"/>
                    <a:gd name="T3" fmla="*/ 0 h 491"/>
                    <a:gd name="T4" fmla="*/ 208 w 497"/>
                    <a:gd name="T5" fmla="*/ 31 h 491"/>
                    <a:gd name="T6" fmla="*/ 12 w 497"/>
                    <a:gd name="T7" fmla="*/ 193 h 491"/>
                    <a:gd name="T8" fmla="*/ 5 w 497"/>
                    <a:gd name="T9" fmla="*/ 353 h 491"/>
                    <a:gd name="T10" fmla="*/ 0 w 497"/>
                    <a:gd name="T11" fmla="*/ 426 h 491"/>
                    <a:gd name="T12" fmla="*/ 17 w 497"/>
                    <a:gd name="T13" fmla="*/ 437 h 491"/>
                    <a:gd name="T14" fmla="*/ 31 w 497"/>
                    <a:gd name="T15" fmla="*/ 280 h 491"/>
                    <a:gd name="T16" fmla="*/ 120 w 497"/>
                    <a:gd name="T17" fmla="*/ 192 h 491"/>
                    <a:gd name="T18" fmla="*/ 131 w 497"/>
                    <a:gd name="T19" fmla="*/ 190 h 491"/>
                    <a:gd name="T20" fmla="*/ 252 w 497"/>
                    <a:gd name="T21" fmla="*/ 214 h 491"/>
                    <a:gd name="T22" fmla="*/ 362 w 497"/>
                    <a:gd name="T23" fmla="*/ 204 h 491"/>
                    <a:gd name="T24" fmla="*/ 372 w 497"/>
                    <a:gd name="T25" fmla="*/ 208 h 491"/>
                    <a:gd name="T26" fmla="*/ 445 w 497"/>
                    <a:gd name="T27" fmla="*/ 318 h 491"/>
                    <a:gd name="T28" fmla="*/ 435 w 497"/>
                    <a:gd name="T29" fmla="*/ 489 h 491"/>
                    <a:gd name="T30" fmla="*/ 442 w 497"/>
                    <a:gd name="T31" fmla="*/ 490 h 491"/>
                    <a:gd name="T32" fmla="*/ 475 w 497"/>
                    <a:gd name="T33" fmla="*/ 459 h 491"/>
                    <a:gd name="T34" fmla="*/ 489 w 497"/>
                    <a:gd name="T35" fmla="*/ 231 h 491"/>
                    <a:gd name="T36" fmla="*/ 268 w 497"/>
                    <a:gd name="T37" fmla="*/ 3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7" h="491">
                      <a:moveTo>
                        <a:pt x="268" y="30"/>
                      </a:moveTo>
                      <a:cubicBezTo>
                        <a:pt x="276" y="5"/>
                        <a:pt x="273" y="0"/>
                        <a:pt x="273" y="0"/>
                      </a:cubicBezTo>
                      <a:cubicBezTo>
                        <a:pt x="273" y="0"/>
                        <a:pt x="260" y="25"/>
                        <a:pt x="208" y="31"/>
                      </a:cubicBezTo>
                      <a:cubicBezTo>
                        <a:pt x="155" y="38"/>
                        <a:pt x="58" y="67"/>
                        <a:pt x="12" y="193"/>
                      </a:cubicBezTo>
                      <a:cubicBezTo>
                        <a:pt x="4" y="219"/>
                        <a:pt x="5" y="353"/>
                        <a:pt x="5" y="353"/>
                      </a:cubicBezTo>
                      <a:cubicBezTo>
                        <a:pt x="0" y="426"/>
                        <a:pt x="0" y="426"/>
                        <a:pt x="0" y="426"/>
                      </a:cubicBezTo>
                      <a:cubicBezTo>
                        <a:pt x="0" y="443"/>
                        <a:pt x="17" y="437"/>
                        <a:pt x="17" y="437"/>
                      </a:cubicBezTo>
                      <a:cubicBezTo>
                        <a:pt x="31" y="280"/>
                        <a:pt x="31" y="280"/>
                        <a:pt x="31" y="280"/>
                      </a:cubicBezTo>
                      <a:cubicBezTo>
                        <a:pt x="34" y="232"/>
                        <a:pt x="72" y="204"/>
                        <a:pt x="120" y="192"/>
                      </a:cubicBezTo>
                      <a:cubicBezTo>
                        <a:pt x="131" y="190"/>
                        <a:pt x="131" y="190"/>
                        <a:pt x="131" y="190"/>
                      </a:cubicBezTo>
                      <a:cubicBezTo>
                        <a:pt x="171" y="180"/>
                        <a:pt x="212" y="212"/>
                        <a:pt x="252" y="214"/>
                      </a:cubicBezTo>
                      <a:cubicBezTo>
                        <a:pt x="289" y="217"/>
                        <a:pt x="326" y="190"/>
                        <a:pt x="362" y="204"/>
                      </a:cubicBezTo>
                      <a:cubicBezTo>
                        <a:pt x="372" y="208"/>
                        <a:pt x="372" y="208"/>
                        <a:pt x="372" y="208"/>
                      </a:cubicBezTo>
                      <a:cubicBezTo>
                        <a:pt x="418" y="224"/>
                        <a:pt x="448" y="269"/>
                        <a:pt x="445" y="318"/>
                      </a:cubicBezTo>
                      <a:cubicBezTo>
                        <a:pt x="435" y="489"/>
                        <a:pt x="435" y="489"/>
                        <a:pt x="435" y="489"/>
                      </a:cubicBezTo>
                      <a:cubicBezTo>
                        <a:pt x="442" y="490"/>
                        <a:pt x="442" y="490"/>
                        <a:pt x="442" y="490"/>
                      </a:cubicBezTo>
                      <a:cubicBezTo>
                        <a:pt x="460" y="491"/>
                        <a:pt x="474" y="477"/>
                        <a:pt x="475" y="459"/>
                      </a:cubicBezTo>
                      <a:cubicBezTo>
                        <a:pt x="489" y="231"/>
                        <a:pt x="489" y="231"/>
                        <a:pt x="489" y="231"/>
                      </a:cubicBezTo>
                      <a:cubicBezTo>
                        <a:pt x="497" y="104"/>
                        <a:pt x="353" y="51"/>
                        <a:pt x="268" y="30"/>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05" name="Oval 939">
                  <a:extLst>
                    <a:ext uri="{FF2B5EF4-FFF2-40B4-BE49-F238E27FC236}">
                      <a16:creationId xmlns:a16="http://schemas.microsoft.com/office/drawing/2014/main" id="{0F7F5780-7580-42C6-9985-2791F0F5CECF}"/>
                    </a:ext>
                  </a:extLst>
                </p:cNvPr>
                <p:cNvSpPr>
                  <a:spLocks noChangeArrowheads="1"/>
                </p:cNvSpPr>
                <p:nvPr/>
              </p:nvSpPr>
              <p:spPr bwMode="auto">
                <a:xfrm>
                  <a:off x="3586" y="2067"/>
                  <a:ext cx="100" cy="99"/>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06" name="Oval 940">
                  <a:extLst>
                    <a:ext uri="{FF2B5EF4-FFF2-40B4-BE49-F238E27FC236}">
                      <a16:creationId xmlns:a16="http://schemas.microsoft.com/office/drawing/2014/main" id="{139553AF-001A-4CCF-86D9-0BD8DBE0A99A}"/>
                    </a:ext>
                  </a:extLst>
                </p:cNvPr>
                <p:cNvSpPr>
                  <a:spLocks noChangeArrowheads="1"/>
                </p:cNvSpPr>
                <p:nvPr/>
              </p:nvSpPr>
              <p:spPr bwMode="auto">
                <a:xfrm>
                  <a:off x="4170" y="2100"/>
                  <a:ext cx="99" cy="102"/>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07" name="Freeform 941">
                  <a:extLst>
                    <a:ext uri="{FF2B5EF4-FFF2-40B4-BE49-F238E27FC236}">
                      <a16:creationId xmlns:a16="http://schemas.microsoft.com/office/drawing/2014/main" id="{F2FAFB07-29AB-49D3-8B7E-78E183F63FD3}"/>
                    </a:ext>
                  </a:extLst>
                </p:cNvPr>
                <p:cNvSpPr>
                  <a:spLocks/>
                </p:cNvSpPr>
                <p:nvPr/>
              </p:nvSpPr>
              <p:spPr bwMode="auto">
                <a:xfrm>
                  <a:off x="3811" y="2591"/>
                  <a:ext cx="207" cy="118"/>
                </a:xfrm>
                <a:custGeom>
                  <a:avLst/>
                  <a:gdLst>
                    <a:gd name="T0" fmla="*/ 79 w 88"/>
                    <a:gd name="T1" fmla="*/ 2 h 50"/>
                    <a:gd name="T2" fmla="*/ 88 w 88"/>
                    <a:gd name="T3" fmla="*/ 42 h 50"/>
                    <a:gd name="T4" fmla="*/ 88 w 88"/>
                    <a:gd name="T5" fmla="*/ 42 h 50"/>
                    <a:gd name="T6" fmla="*/ 2 w 88"/>
                    <a:gd name="T7" fmla="*/ 35 h 50"/>
                    <a:gd name="T8" fmla="*/ 0 w 88"/>
                    <a:gd name="T9" fmla="*/ 34 h 50"/>
                    <a:gd name="T10" fmla="*/ 15 w 88"/>
                    <a:gd name="T11" fmla="*/ 0 h 50"/>
                    <a:gd name="T12" fmla="*/ 15 w 88"/>
                    <a:gd name="T13" fmla="*/ 0 h 50"/>
                    <a:gd name="T14" fmla="*/ 76 w 88"/>
                    <a:gd name="T15" fmla="*/ 3 h 50"/>
                    <a:gd name="T16" fmla="*/ 79 w 88"/>
                    <a:gd name="T17" fmla="*/ 2 h 50"/>
                    <a:gd name="T18" fmla="*/ 79 w 88"/>
                    <a:gd name="T19"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50">
                      <a:moveTo>
                        <a:pt x="79" y="2"/>
                      </a:moveTo>
                      <a:cubicBezTo>
                        <a:pt x="88" y="42"/>
                        <a:pt x="88" y="42"/>
                        <a:pt x="88" y="42"/>
                      </a:cubicBezTo>
                      <a:cubicBezTo>
                        <a:pt x="88" y="42"/>
                        <a:pt x="88" y="42"/>
                        <a:pt x="88" y="42"/>
                      </a:cubicBezTo>
                      <a:cubicBezTo>
                        <a:pt x="60" y="50"/>
                        <a:pt x="29" y="47"/>
                        <a:pt x="2" y="35"/>
                      </a:cubicBezTo>
                      <a:cubicBezTo>
                        <a:pt x="0" y="34"/>
                        <a:pt x="0" y="34"/>
                        <a:pt x="0" y="34"/>
                      </a:cubicBezTo>
                      <a:cubicBezTo>
                        <a:pt x="15" y="0"/>
                        <a:pt x="15" y="0"/>
                        <a:pt x="15" y="0"/>
                      </a:cubicBezTo>
                      <a:cubicBezTo>
                        <a:pt x="15" y="0"/>
                        <a:pt x="15" y="0"/>
                        <a:pt x="15" y="0"/>
                      </a:cubicBezTo>
                      <a:cubicBezTo>
                        <a:pt x="34" y="6"/>
                        <a:pt x="55" y="7"/>
                        <a:pt x="76" y="3"/>
                      </a:cubicBezTo>
                      <a:cubicBezTo>
                        <a:pt x="79" y="2"/>
                        <a:pt x="79" y="2"/>
                        <a:pt x="79" y="2"/>
                      </a:cubicBezTo>
                      <a:cubicBezTo>
                        <a:pt x="79" y="2"/>
                        <a:pt x="79" y="2"/>
                        <a:pt x="79" y="2"/>
                      </a:cubicBezTo>
                      <a:close/>
                    </a:path>
                  </a:pathLst>
                </a:custGeom>
                <a:solidFill>
                  <a:srgbClr val="8E7A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08" name="Freeform 942">
                  <a:extLst>
                    <a:ext uri="{FF2B5EF4-FFF2-40B4-BE49-F238E27FC236}">
                      <a16:creationId xmlns:a16="http://schemas.microsoft.com/office/drawing/2014/main" id="{137D4EE4-765A-463D-B5C3-568FD48AEA10}"/>
                    </a:ext>
                  </a:extLst>
                </p:cNvPr>
                <p:cNvSpPr>
                  <a:spLocks/>
                </p:cNvSpPr>
                <p:nvPr/>
              </p:nvSpPr>
              <p:spPr bwMode="auto">
                <a:xfrm>
                  <a:off x="3761" y="2475"/>
                  <a:ext cx="333" cy="92"/>
                </a:xfrm>
                <a:custGeom>
                  <a:avLst/>
                  <a:gdLst>
                    <a:gd name="T0" fmla="*/ 0 w 141"/>
                    <a:gd name="T1" fmla="*/ 0 h 39"/>
                    <a:gd name="T2" fmla="*/ 69 w 141"/>
                    <a:gd name="T3" fmla="*/ 38 h 39"/>
                    <a:gd name="T4" fmla="*/ 141 w 141"/>
                    <a:gd name="T5" fmla="*/ 6 h 39"/>
                    <a:gd name="T6" fmla="*/ 0 w 141"/>
                    <a:gd name="T7" fmla="*/ 0 h 39"/>
                    <a:gd name="T8" fmla="*/ 0 w 141"/>
                    <a:gd name="T9" fmla="*/ 0 h 39"/>
                  </a:gdLst>
                  <a:ahLst/>
                  <a:cxnLst>
                    <a:cxn ang="0">
                      <a:pos x="T0" y="T1"/>
                    </a:cxn>
                    <a:cxn ang="0">
                      <a:pos x="T2" y="T3"/>
                    </a:cxn>
                    <a:cxn ang="0">
                      <a:pos x="T4" y="T5"/>
                    </a:cxn>
                    <a:cxn ang="0">
                      <a:pos x="T6" y="T7"/>
                    </a:cxn>
                    <a:cxn ang="0">
                      <a:pos x="T8" y="T9"/>
                    </a:cxn>
                  </a:cxnLst>
                  <a:rect l="0" t="0" r="r" b="b"/>
                  <a:pathLst>
                    <a:path w="141" h="39">
                      <a:moveTo>
                        <a:pt x="0" y="0"/>
                      </a:moveTo>
                      <a:cubicBezTo>
                        <a:pt x="15" y="22"/>
                        <a:pt x="40" y="36"/>
                        <a:pt x="69" y="38"/>
                      </a:cubicBezTo>
                      <a:cubicBezTo>
                        <a:pt x="98" y="39"/>
                        <a:pt x="124" y="27"/>
                        <a:pt x="141" y="6"/>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09" name="Freeform 943">
                  <a:extLst>
                    <a:ext uri="{FF2B5EF4-FFF2-40B4-BE49-F238E27FC236}">
                      <a16:creationId xmlns:a16="http://schemas.microsoft.com/office/drawing/2014/main" id="{9801CFA8-5EDE-418C-9E43-212A458E238D}"/>
                    </a:ext>
                  </a:extLst>
                </p:cNvPr>
                <p:cNvSpPr>
                  <a:spLocks/>
                </p:cNvSpPr>
                <p:nvPr/>
              </p:nvSpPr>
              <p:spPr bwMode="auto">
                <a:xfrm>
                  <a:off x="3353" y="1153"/>
                  <a:ext cx="783" cy="1148"/>
                </a:xfrm>
                <a:custGeom>
                  <a:avLst/>
                  <a:gdLst>
                    <a:gd name="T0" fmla="*/ 332 w 332"/>
                    <a:gd name="T1" fmla="*/ 64 h 487"/>
                    <a:gd name="T2" fmla="*/ 287 w 332"/>
                    <a:gd name="T3" fmla="*/ 51 h 487"/>
                    <a:gd name="T4" fmla="*/ 289 w 332"/>
                    <a:gd name="T5" fmla="*/ 0 h 487"/>
                    <a:gd name="T6" fmla="*/ 219 w 332"/>
                    <a:gd name="T7" fmla="*/ 40 h 487"/>
                    <a:gd name="T8" fmla="*/ 12 w 332"/>
                    <a:gd name="T9" fmla="*/ 203 h 487"/>
                    <a:gd name="T10" fmla="*/ 7 w 332"/>
                    <a:gd name="T11" fmla="*/ 343 h 487"/>
                    <a:gd name="T12" fmla="*/ 1 w 332"/>
                    <a:gd name="T13" fmla="*/ 453 h 487"/>
                    <a:gd name="T14" fmla="*/ 30 w 332"/>
                    <a:gd name="T15" fmla="*/ 486 h 487"/>
                    <a:gd name="T16" fmla="*/ 36 w 332"/>
                    <a:gd name="T17" fmla="*/ 487 h 487"/>
                    <a:gd name="T18" fmla="*/ 47 w 332"/>
                    <a:gd name="T19" fmla="*/ 313 h 487"/>
                    <a:gd name="T20" fmla="*/ 119 w 332"/>
                    <a:gd name="T21" fmla="*/ 217 h 487"/>
                    <a:gd name="T22" fmla="*/ 151 w 332"/>
                    <a:gd name="T23" fmla="*/ 163 h 487"/>
                    <a:gd name="T24" fmla="*/ 317 w 332"/>
                    <a:gd name="T25" fmla="*/ 139 h 487"/>
                    <a:gd name="T26" fmla="*/ 260 w 332"/>
                    <a:gd name="T27" fmla="*/ 103 h 487"/>
                    <a:gd name="T28" fmla="*/ 332 w 332"/>
                    <a:gd name="T29" fmla="*/ 64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2" h="487">
                      <a:moveTo>
                        <a:pt x="332" y="64"/>
                      </a:moveTo>
                      <a:cubicBezTo>
                        <a:pt x="316" y="58"/>
                        <a:pt x="301" y="55"/>
                        <a:pt x="287" y="51"/>
                      </a:cubicBezTo>
                      <a:cubicBezTo>
                        <a:pt x="295" y="25"/>
                        <a:pt x="289" y="0"/>
                        <a:pt x="289" y="0"/>
                      </a:cubicBezTo>
                      <a:cubicBezTo>
                        <a:pt x="289" y="0"/>
                        <a:pt x="272" y="33"/>
                        <a:pt x="219" y="40"/>
                      </a:cubicBezTo>
                      <a:cubicBezTo>
                        <a:pt x="167" y="47"/>
                        <a:pt x="56" y="77"/>
                        <a:pt x="12" y="203"/>
                      </a:cubicBezTo>
                      <a:cubicBezTo>
                        <a:pt x="3" y="228"/>
                        <a:pt x="7" y="343"/>
                        <a:pt x="7" y="343"/>
                      </a:cubicBezTo>
                      <a:cubicBezTo>
                        <a:pt x="1" y="453"/>
                        <a:pt x="1" y="453"/>
                        <a:pt x="1" y="453"/>
                      </a:cubicBezTo>
                      <a:cubicBezTo>
                        <a:pt x="0" y="470"/>
                        <a:pt x="13" y="485"/>
                        <a:pt x="30" y="486"/>
                      </a:cubicBezTo>
                      <a:cubicBezTo>
                        <a:pt x="36" y="487"/>
                        <a:pt x="36" y="487"/>
                        <a:pt x="36" y="487"/>
                      </a:cubicBezTo>
                      <a:cubicBezTo>
                        <a:pt x="47" y="313"/>
                        <a:pt x="47" y="313"/>
                        <a:pt x="47" y="313"/>
                      </a:cubicBezTo>
                      <a:cubicBezTo>
                        <a:pt x="50" y="269"/>
                        <a:pt x="78" y="232"/>
                        <a:pt x="119" y="217"/>
                      </a:cubicBezTo>
                      <a:cubicBezTo>
                        <a:pt x="129" y="194"/>
                        <a:pt x="140" y="174"/>
                        <a:pt x="151" y="163"/>
                      </a:cubicBezTo>
                      <a:cubicBezTo>
                        <a:pt x="206" y="103"/>
                        <a:pt x="223" y="177"/>
                        <a:pt x="317" y="139"/>
                      </a:cubicBezTo>
                      <a:cubicBezTo>
                        <a:pt x="272" y="127"/>
                        <a:pt x="260" y="103"/>
                        <a:pt x="260" y="103"/>
                      </a:cubicBezTo>
                      <a:cubicBezTo>
                        <a:pt x="260" y="103"/>
                        <a:pt x="305" y="102"/>
                        <a:pt x="332" y="64"/>
                      </a:cubicBezTo>
                      <a:close/>
                    </a:path>
                  </a:pathLst>
                </a:custGeom>
                <a:solidFill>
                  <a:srgbClr val="8E7A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grpSp>
          <p:grpSp>
            <p:nvGrpSpPr>
              <p:cNvPr id="133" name="Group 153">
                <a:extLst>
                  <a:ext uri="{FF2B5EF4-FFF2-40B4-BE49-F238E27FC236}">
                    <a16:creationId xmlns:a16="http://schemas.microsoft.com/office/drawing/2014/main" id="{9CB5BCD0-6CB2-4230-BECA-189F7F3E0E0D}"/>
                  </a:ext>
                </a:extLst>
              </p:cNvPr>
              <p:cNvGrpSpPr>
                <a:grpSpLocks noChangeAspect="1"/>
              </p:cNvGrpSpPr>
              <p:nvPr/>
            </p:nvGrpSpPr>
            <p:grpSpPr bwMode="auto">
              <a:xfrm>
                <a:off x="9227363" y="2668054"/>
                <a:ext cx="412150" cy="411859"/>
                <a:chOff x="2501" y="790"/>
                <a:chExt cx="2832" cy="2830"/>
              </a:xfrm>
            </p:grpSpPr>
            <p:sp>
              <p:nvSpPr>
                <p:cNvPr id="112" name="Oval 154">
                  <a:extLst>
                    <a:ext uri="{FF2B5EF4-FFF2-40B4-BE49-F238E27FC236}">
                      <a16:creationId xmlns:a16="http://schemas.microsoft.com/office/drawing/2014/main" id="{66CE6D14-288F-411F-A008-E059857392B4}"/>
                    </a:ext>
                  </a:extLst>
                </p:cNvPr>
                <p:cNvSpPr>
                  <a:spLocks noChangeArrowheads="1"/>
                </p:cNvSpPr>
                <p:nvPr/>
              </p:nvSpPr>
              <p:spPr bwMode="auto">
                <a:xfrm>
                  <a:off x="2501" y="790"/>
                  <a:ext cx="2832" cy="2830"/>
                </a:xfrm>
                <a:prstGeom prst="ellipse">
                  <a:avLst/>
                </a:pr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13" name="Freeform 155">
                  <a:extLst>
                    <a:ext uri="{FF2B5EF4-FFF2-40B4-BE49-F238E27FC236}">
                      <a16:creationId xmlns:a16="http://schemas.microsoft.com/office/drawing/2014/main" id="{146652F4-0670-4143-9406-7145086A9FCD}"/>
                    </a:ext>
                  </a:extLst>
                </p:cNvPr>
                <p:cNvSpPr>
                  <a:spLocks/>
                </p:cNvSpPr>
                <p:nvPr/>
              </p:nvSpPr>
              <p:spPr bwMode="auto">
                <a:xfrm>
                  <a:off x="2754" y="2569"/>
                  <a:ext cx="2256" cy="1051"/>
                </a:xfrm>
                <a:custGeom>
                  <a:avLst/>
                  <a:gdLst>
                    <a:gd name="T0" fmla="*/ 493 w 956"/>
                    <a:gd name="T1" fmla="*/ 446 h 446"/>
                    <a:gd name="T2" fmla="*/ 956 w 956"/>
                    <a:gd name="T3" fmla="*/ 228 h 446"/>
                    <a:gd name="T4" fmla="*/ 759 w 956"/>
                    <a:gd name="T5" fmla="*/ 84 h 446"/>
                    <a:gd name="T6" fmla="*/ 582 w 956"/>
                    <a:gd name="T7" fmla="*/ 0 h 446"/>
                    <a:gd name="T8" fmla="*/ 291 w 956"/>
                    <a:gd name="T9" fmla="*/ 63 h 446"/>
                    <a:gd name="T10" fmla="*/ 0 w 956"/>
                    <a:gd name="T11" fmla="*/ 188 h 446"/>
                    <a:gd name="T12" fmla="*/ 493 w 956"/>
                    <a:gd name="T13" fmla="*/ 446 h 446"/>
                  </a:gdLst>
                  <a:ahLst/>
                  <a:cxnLst>
                    <a:cxn ang="0">
                      <a:pos x="T0" y="T1"/>
                    </a:cxn>
                    <a:cxn ang="0">
                      <a:pos x="T2" y="T3"/>
                    </a:cxn>
                    <a:cxn ang="0">
                      <a:pos x="T4" y="T5"/>
                    </a:cxn>
                    <a:cxn ang="0">
                      <a:pos x="T6" y="T7"/>
                    </a:cxn>
                    <a:cxn ang="0">
                      <a:pos x="T8" y="T9"/>
                    </a:cxn>
                    <a:cxn ang="0">
                      <a:pos x="T10" y="T11"/>
                    </a:cxn>
                    <a:cxn ang="0">
                      <a:pos x="T12" y="T13"/>
                    </a:cxn>
                  </a:cxnLst>
                  <a:rect l="0" t="0" r="r" b="b"/>
                  <a:pathLst>
                    <a:path w="956" h="446">
                      <a:moveTo>
                        <a:pt x="493" y="446"/>
                      </a:moveTo>
                      <a:cubicBezTo>
                        <a:pt x="679" y="446"/>
                        <a:pt x="846" y="361"/>
                        <a:pt x="956" y="228"/>
                      </a:cubicBezTo>
                      <a:cubicBezTo>
                        <a:pt x="912" y="172"/>
                        <a:pt x="816" y="110"/>
                        <a:pt x="759" y="84"/>
                      </a:cubicBezTo>
                      <a:cubicBezTo>
                        <a:pt x="582" y="0"/>
                        <a:pt x="582" y="0"/>
                        <a:pt x="582" y="0"/>
                      </a:cubicBezTo>
                      <a:cubicBezTo>
                        <a:pt x="291" y="63"/>
                        <a:pt x="291" y="63"/>
                        <a:pt x="291" y="63"/>
                      </a:cubicBezTo>
                      <a:cubicBezTo>
                        <a:pt x="225" y="78"/>
                        <a:pt x="87" y="136"/>
                        <a:pt x="0" y="188"/>
                      </a:cubicBezTo>
                      <a:cubicBezTo>
                        <a:pt x="108" y="344"/>
                        <a:pt x="289" y="446"/>
                        <a:pt x="493" y="446"/>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14" name="Freeform 156">
                  <a:extLst>
                    <a:ext uri="{FF2B5EF4-FFF2-40B4-BE49-F238E27FC236}">
                      <a16:creationId xmlns:a16="http://schemas.microsoft.com/office/drawing/2014/main" id="{03F57117-8CC3-4AF0-BB7C-8A69AFBD424F}"/>
                    </a:ext>
                  </a:extLst>
                </p:cNvPr>
                <p:cNvSpPr>
                  <a:spLocks/>
                </p:cNvSpPr>
                <p:nvPr/>
              </p:nvSpPr>
              <p:spPr bwMode="auto">
                <a:xfrm>
                  <a:off x="2886" y="2904"/>
                  <a:ext cx="651" cy="617"/>
                </a:xfrm>
                <a:custGeom>
                  <a:avLst/>
                  <a:gdLst>
                    <a:gd name="T0" fmla="*/ 276 w 276"/>
                    <a:gd name="T1" fmla="*/ 150 h 262"/>
                    <a:gd name="T2" fmla="*/ 178 w 276"/>
                    <a:gd name="T3" fmla="*/ 158 h 262"/>
                    <a:gd name="T4" fmla="*/ 229 w 276"/>
                    <a:gd name="T5" fmla="*/ 0 h 262"/>
                    <a:gd name="T6" fmla="*/ 0 w 276"/>
                    <a:gd name="T7" fmla="*/ 115 h 262"/>
                    <a:gd name="T8" fmla="*/ 216 w 276"/>
                    <a:gd name="T9" fmla="*/ 262 h 262"/>
                    <a:gd name="T10" fmla="*/ 176 w 276"/>
                    <a:gd name="T11" fmla="*/ 216 h 262"/>
                    <a:gd name="T12" fmla="*/ 276 w 276"/>
                    <a:gd name="T13" fmla="*/ 150 h 262"/>
                  </a:gdLst>
                  <a:ahLst/>
                  <a:cxnLst>
                    <a:cxn ang="0">
                      <a:pos x="T0" y="T1"/>
                    </a:cxn>
                    <a:cxn ang="0">
                      <a:pos x="T2" y="T3"/>
                    </a:cxn>
                    <a:cxn ang="0">
                      <a:pos x="T4" y="T5"/>
                    </a:cxn>
                    <a:cxn ang="0">
                      <a:pos x="T6" y="T7"/>
                    </a:cxn>
                    <a:cxn ang="0">
                      <a:pos x="T8" y="T9"/>
                    </a:cxn>
                    <a:cxn ang="0">
                      <a:pos x="T10" y="T11"/>
                    </a:cxn>
                    <a:cxn ang="0">
                      <a:pos x="T12" y="T13"/>
                    </a:cxn>
                  </a:cxnLst>
                  <a:rect l="0" t="0" r="r" b="b"/>
                  <a:pathLst>
                    <a:path w="276" h="262">
                      <a:moveTo>
                        <a:pt x="276" y="150"/>
                      </a:moveTo>
                      <a:cubicBezTo>
                        <a:pt x="178" y="158"/>
                        <a:pt x="178" y="158"/>
                        <a:pt x="178" y="158"/>
                      </a:cubicBezTo>
                      <a:cubicBezTo>
                        <a:pt x="229" y="0"/>
                        <a:pt x="229" y="0"/>
                        <a:pt x="229" y="0"/>
                      </a:cubicBezTo>
                      <a:cubicBezTo>
                        <a:pt x="140" y="18"/>
                        <a:pt x="57" y="67"/>
                        <a:pt x="0" y="115"/>
                      </a:cubicBezTo>
                      <a:cubicBezTo>
                        <a:pt x="60" y="179"/>
                        <a:pt x="134" y="229"/>
                        <a:pt x="216" y="262"/>
                      </a:cubicBezTo>
                      <a:cubicBezTo>
                        <a:pt x="191" y="234"/>
                        <a:pt x="176" y="216"/>
                        <a:pt x="176" y="216"/>
                      </a:cubicBezTo>
                      <a:lnTo>
                        <a:pt x="276" y="15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15" name="Freeform 157">
                  <a:extLst>
                    <a:ext uri="{FF2B5EF4-FFF2-40B4-BE49-F238E27FC236}">
                      <a16:creationId xmlns:a16="http://schemas.microsoft.com/office/drawing/2014/main" id="{870F840F-8124-49E6-97F7-CEA59DF127D7}"/>
                    </a:ext>
                  </a:extLst>
                </p:cNvPr>
                <p:cNvSpPr>
                  <a:spLocks/>
                </p:cNvSpPr>
                <p:nvPr/>
              </p:nvSpPr>
              <p:spPr bwMode="auto">
                <a:xfrm>
                  <a:off x="4415" y="2854"/>
                  <a:ext cx="517" cy="639"/>
                </a:xfrm>
                <a:custGeom>
                  <a:avLst/>
                  <a:gdLst>
                    <a:gd name="T0" fmla="*/ 219 w 219"/>
                    <a:gd name="T1" fmla="*/ 144 h 271"/>
                    <a:gd name="T2" fmla="*/ 0 w 219"/>
                    <a:gd name="T3" fmla="*/ 0 h 271"/>
                    <a:gd name="T4" fmla="*/ 72 w 219"/>
                    <a:gd name="T5" fmla="*/ 134 h 271"/>
                    <a:gd name="T6" fmla="*/ 7 w 219"/>
                    <a:gd name="T7" fmla="*/ 137 h 271"/>
                    <a:gd name="T8" fmla="*/ 83 w 219"/>
                    <a:gd name="T9" fmla="*/ 191 h 271"/>
                    <a:gd name="T10" fmla="*/ 39 w 219"/>
                    <a:gd name="T11" fmla="*/ 271 h 271"/>
                    <a:gd name="T12" fmla="*/ 219 w 219"/>
                    <a:gd name="T13" fmla="*/ 144 h 271"/>
                  </a:gdLst>
                  <a:ahLst/>
                  <a:cxnLst>
                    <a:cxn ang="0">
                      <a:pos x="T0" y="T1"/>
                    </a:cxn>
                    <a:cxn ang="0">
                      <a:pos x="T2" y="T3"/>
                    </a:cxn>
                    <a:cxn ang="0">
                      <a:pos x="T4" y="T5"/>
                    </a:cxn>
                    <a:cxn ang="0">
                      <a:pos x="T6" y="T7"/>
                    </a:cxn>
                    <a:cxn ang="0">
                      <a:pos x="T8" y="T9"/>
                    </a:cxn>
                    <a:cxn ang="0">
                      <a:pos x="T10" y="T11"/>
                    </a:cxn>
                    <a:cxn ang="0">
                      <a:pos x="T12" y="T13"/>
                    </a:cxn>
                  </a:cxnLst>
                  <a:rect l="0" t="0" r="r" b="b"/>
                  <a:pathLst>
                    <a:path w="219" h="271">
                      <a:moveTo>
                        <a:pt x="219" y="144"/>
                      </a:moveTo>
                      <a:cubicBezTo>
                        <a:pt x="174" y="82"/>
                        <a:pt x="87" y="19"/>
                        <a:pt x="0" y="0"/>
                      </a:cubicBezTo>
                      <a:cubicBezTo>
                        <a:pt x="72" y="134"/>
                        <a:pt x="72" y="134"/>
                        <a:pt x="72" y="134"/>
                      </a:cubicBezTo>
                      <a:cubicBezTo>
                        <a:pt x="7" y="137"/>
                        <a:pt x="7" y="137"/>
                        <a:pt x="7" y="137"/>
                      </a:cubicBezTo>
                      <a:cubicBezTo>
                        <a:pt x="83" y="191"/>
                        <a:pt x="83" y="191"/>
                        <a:pt x="83" y="191"/>
                      </a:cubicBezTo>
                      <a:cubicBezTo>
                        <a:pt x="83" y="191"/>
                        <a:pt x="66" y="224"/>
                        <a:pt x="39" y="271"/>
                      </a:cubicBezTo>
                      <a:cubicBezTo>
                        <a:pt x="107" y="240"/>
                        <a:pt x="167" y="196"/>
                        <a:pt x="219" y="14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16" name="Freeform 158">
                  <a:extLst>
                    <a:ext uri="{FF2B5EF4-FFF2-40B4-BE49-F238E27FC236}">
                      <a16:creationId xmlns:a16="http://schemas.microsoft.com/office/drawing/2014/main" id="{37A092FC-1CE8-461D-BD70-3B75D76D89F5}"/>
                    </a:ext>
                  </a:extLst>
                </p:cNvPr>
                <p:cNvSpPr>
                  <a:spLocks/>
                </p:cNvSpPr>
                <p:nvPr/>
              </p:nvSpPr>
              <p:spPr bwMode="auto">
                <a:xfrm>
                  <a:off x="3639" y="2717"/>
                  <a:ext cx="693" cy="455"/>
                </a:xfrm>
                <a:custGeom>
                  <a:avLst/>
                  <a:gdLst>
                    <a:gd name="T0" fmla="*/ 0 w 693"/>
                    <a:gd name="T1" fmla="*/ 85 h 455"/>
                    <a:gd name="T2" fmla="*/ 122 w 693"/>
                    <a:gd name="T3" fmla="*/ 278 h 455"/>
                    <a:gd name="T4" fmla="*/ 441 w 693"/>
                    <a:gd name="T5" fmla="*/ 455 h 455"/>
                    <a:gd name="T6" fmla="*/ 693 w 693"/>
                    <a:gd name="T7" fmla="*/ 243 h 455"/>
                    <a:gd name="T8" fmla="*/ 679 w 693"/>
                    <a:gd name="T9" fmla="*/ 0 h 455"/>
                    <a:gd name="T10" fmla="*/ 0 w 693"/>
                    <a:gd name="T11" fmla="*/ 85 h 455"/>
                  </a:gdLst>
                  <a:ahLst/>
                  <a:cxnLst>
                    <a:cxn ang="0">
                      <a:pos x="T0" y="T1"/>
                    </a:cxn>
                    <a:cxn ang="0">
                      <a:pos x="T2" y="T3"/>
                    </a:cxn>
                    <a:cxn ang="0">
                      <a:pos x="T4" y="T5"/>
                    </a:cxn>
                    <a:cxn ang="0">
                      <a:pos x="T6" y="T7"/>
                    </a:cxn>
                    <a:cxn ang="0">
                      <a:pos x="T8" y="T9"/>
                    </a:cxn>
                    <a:cxn ang="0">
                      <a:pos x="T10" y="T11"/>
                    </a:cxn>
                  </a:cxnLst>
                  <a:rect l="0" t="0" r="r" b="b"/>
                  <a:pathLst>
                    <a:path w="693" h="455">
                      <a:moveTo>
                        <a:pt x="0" y="85"/>
                      </a:moveTo>
                      <a:lnTo>
                        <a:pt x="122" y="278"/>
                      </a:lnTo>
                      <a:lnTo>
                        <a:pt x="441" y="455"/>
                      </a:lnTo>
                      <a:lnTo>
                        <a:pt x="693" y="243"/>
                      </a:lnTo>
                      <a:lnTo>
                        <a:pt x="679" y="0"/>
                      </a:lnTo>
                      <a:lnTo>
                        <a:pt x="0" y="85"/>
                      </a:lnTo>
                      <a:close/>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17" name="Freeform 159">
                  <a:extLst>
                    <a:ext uri="{FF2B5EF4-FFF2-40B4-BE49-F238E27FC236}">
                      <a16:creationId xmlns:a16="http://schemas.microsoft.com/office/drawing/2014/main" id="{8E2AEFBC-81E9-4BF0-BFFF-055261A73CE8}"/>
                    </a:ext>
                  </a:extLst>
                </p:cNvPr>
                <p:cNvSpPr>
                  <a:spLocks/>
                </p:cNvSpPr>
                <p:nvPr/>
              </p:nvSpPr>
              <p:spPr bwMode="auto">
                <a:xfrm>
                  <a:off x="3596" y="2708"/>
                  <a:ext cx="758" cy="912"/>
                </a:xfrm>
                <a:custGeom>
                  <a:avLst/>
                  <a:gdLst>
                    <a:gd name="T0" fmla="*/ 320 w 321"/>
                    <a:gd name="T1" fmla="*/ 125 h 387"/>
                    <a:gd name="T2" fmla="*/ 321 w 321"/>
                    <a:gd name="T3" fmla="*/ 112 h 387"/>
                    <a:gd name="T4" fmla="*/ 321 w 321"/>
                    <a:gd name="T5" fmla="*/ 20 h 387"/>
                    <a:gd name="T6" fmla="*/ 7 w 321"/>
                    <a:gd name="T7" fmla="*/ 0 h 387"/>
                    <a:gd name="T8" fmla="*/ 4 w 321"/>
                    <a:gd name="T9" fmla="*/ 24 h 387"/>
                    <a:gd name="T10" fmla="*/ 19 w 321"/>
                    <a:gd name="T11" fmla="*/ 129 h 387"/>
                    <a:gd name="T12" fmla="*/ 126 w 321"/>
                    <a:gd name="T13" fmla="*/ 387 h 387"/>
                    <a:gd name="T14" fmla="*/ 136 w 321"/>
                    <a:gd name="T15" fmla="*/ 387 h 387"/>
                    <a:gd name="T16" fmla="*/ 274 w 321"/>
                    <a:gd name="T17" fmla="*/ 371 h 387"/>
                    <a:gd name="T18" fmla="*/ 296 w 321"/>
                    <a:gd name="T19" fmla="*/ 317 h 387"/>
                    <a:gd name="T20" fmla="*/ 320 w 321"/>
                    <a:gd name="T21" fmla="*/ 125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 h="387">
                      <a:moveTo>
                        <a:pt x="320" y="125"/>
                      </a:moveTo>
                      <a:cubicBezTo>
                        <a:pt x="321" y="117"/>
                        <a:pt x="321" y="112"/>
                        <a:pt x="321" y="112"/>
                      </a:cubicBezTo>
                      <a:cubicBezTo>
                        <a:pt x="321" y="20"/>
                        <a:pt x="321" y="20"/>
                        <a:pt x="321" y="20"/>
                      </a:cubicBezTo>
                      <a:cubicBezTo>
                        <a:pt x="7" y="0"/>
                        <a:pt x="7" y="0"/>
                        <a:pt x="7" y="0"/>
                      </a:cubicBezTo>
                      <a:cubicBezTo>
                        <a:pt x="4" y="24"/>
                        <a:pt x="4" y="24"/>
                        <a:pt x="4" y="24"/>
                      </a:cubicBezTo>
                      <a:cubicBezTo>
                        <a:pt x="0" y="60"/>
                        <a:pt x="5" y="96"/>
                        <a:pt x="19" y="129"/>
                      </a:cubicBezTo>
                      <a:cubicBezTo>
                        <a:pt x="126" y="387"/>
                        <a:pt x="126" y="387"/>
                        <a:pt x="126" y="387"/>
                      </a:cubicBezTo>
                      <a:cubicBezTo>
                        <a:pt x="130" y="387"/>
                        <a:pt x="133" y="387"/>
                        <a:pt x="136" y="387"/>
                      </a:cubicBezTo>
                      <a:cubicBezTo>
                        <a:pt x="183" y="387"/>
                        <a:pt x="229" y="381"/>
                        <a:pt x="274" y="371"/>
                      </a:cubicBezTo>
                      <a:cubicBezTo>
                        <a:pt x="296" y="317"/>
                        <a:pt x="296" y="317"/>
                        <a:pt x="296" y="317"/>
                      </a:cubicBezTo>
                      <a:cubicBezTo>
                        <a:pt x="308" y="262"/>
                        <a:pt x="319" y="192"/>
                        <a:pt x="320" y="1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18" name="Freeform 160">
                  <a:extLst>
                    <a:ext uri="{FF2B5EF4-FFF2-40B4-BE49-F238E27FC236}">
                      <a16:creationId xmlns:a16="http://schemas.microsoft.com/office/drawing/2014/main" id="{6F47062D-C645-4CD3-A165-5E39604509EF}"/>
                    </a:ext>
                  </a:extLst>
                </p:cNvPr>
                <p:cNvSpPr>
                  <a:spLocks/>
                </p:cNvSpPr>
                <p:nvPr/>
              </p:nvSpPr>
              <p:spPr bwMode="auto">
                <a:xfrm>
                  <a:off x="3624" y="2786"/>
                  <a:ext cx="739" cy="481"/>
                </a:xfrm>
                <a:custGeom>
                  <a:avLst/>
                  <a:gdLst>
                    <a:gd name="T0" fmla="*/ 310 w 313"/>
                    <a:gd name="T1" fmla="*/ 0 h 204"/>
                    <a:gd name="T2" fmla="*/ 0 w 313"/>
                    <a:gd name="T3" fmla="*/ 6 h 204"/>
                    <a:gd name="T4" fmla="*/ 104 w 313"/>
                    <a:gd name="T5" fmla="*/ 119 h 204"/>
                    <a:gd name="T6" fmla="*/ 55 w 313"/>
                    <a:gd name="T7" fmla="*/ 204 h 204"/>
                    <a:gd name="T8" fmla="*/ 147 w 313"/>
                    <a:gd name="T9" fmla="*/ 142 h 204"/>
                    <a:gd name="T10" fmla="*/ 171 w 313"/>
                    <a:gd name="T11" fmla="*/ 149 h 204"/>
                    <a:gd name="T12" fmla="*/ 254 w 313"/>
                    <a:gd name="T13" fmla="*/ 155 h 204"/>
                    <a:gd name="T14" fmla="*/ 301 w 313"/>
                    <a:gd name="T15" fmla="*/ 189 h 204"/>
                    <a:gd name="T16" fmla="*/ 285 w 313"/>
                    <a:gd name="T17" fmla="*/ 145 h 204"/>
                    <a:gd name="T18" fmla="*/ 307 w 313"/>
                    <a:gd name="T19" fmla="*/ 128 h 204"/>
                    <a:gd name="T20" fmla="*/ 308 w 313"/>
                    <a:gd name="T21" fmla="*/ 122 h 204"/>
                    <a:gd name="T22" fmla="*/ 310 w 313"/>
                    <a:gd name="T23"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 h="204">
                      <a:moveTo>
                        <a:pt x="310" y="0"/>
                      </a:moveTo>
                      <a:cubicBezTo>
                        <a:pt x="0" y="6"/>
                        <a:pt x="0" y="6"/>
                        <a:pt x="0" y="6"/>
                      </a:cubicBezTo>
                      <a:cubicBezTo>
                        <a:pt x="0" y="6"/>
                        <a:pt x="39" y="75"/>
                        <a:pt x="104" y="119"/>
                      </a:cubicBezTo>
                      <a:cubicBezTo>
                        <a:pt x="55" y="204"/>
                        <a:pt x="55" y="204"/>
                        <a:pt x="55" y="204"/>
                      </a:cubicBezTo>
                      <a:cubicBezTo>
                        <a:pt x="147" y="142"/>
                        <a:pt x="147" y="142"/>
                        <a:pt x="147" y="142"/>
                      </a:cubicBezTo>
                      <a:cubicBezTo>
                        <a:pt x="155" y="145"/>
                        <a:pt x="163" y="147"/>
                        <a:pt x="171" y="149"/>
                      </a:cubicBezTo>
                      <a:cubicBezTo>
                        <a:pt x="207" y="158"/>
                        <a:pt x="234" y="158"/>
                        <a:pt x="254" y="155"/>
                      </a:cubicBezTo>
                      <a:cubicBezTo>
                        <a:pt x="301" y="189"/>
                        <a:pt x="301" y="189"/>
                        <a:pt x="301" y="189"/>
                      </a:cubicBezTo>
                      <a:cubicBezTo>
                        <a:pt x="285" y="145"/>
                        <a:pt x="285" y="145"/>
                        <a:pt x="285" y="145"/>
                      </a:cubicBezTo>
                      <a:cubicBezTo>
                        <a:pt x="301" y="137"/>
                        <a:pt x="307" y="128"/>
                        <a:pt x="307" y="128"/>
                      </a:cubicBezTo>
                      <a:cubicBezTo>
                        <a:pt x="308" y="122"/>
                        <a:pt x="308" y="122"/>
                        <a:pt x="308" y="122"/>
                      </a:cubicBezTo>
                      <a:cubicBezTo>
                        <a:pt x="312" y="82"/>
                        <a:pt x="313" y="41"/>
                        <a:pt x="310"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19" name="Freeform 161">
                  <a:extLst>
                    <a:ext uri="{FF2B5EF4-FFF2-40B4-BE49-F238E27FC236}">
                      <a16:creationId xmlns:a16="http://schemas.microsoft.com/office/drawing/2014/main" id="{0EFDE872-9FED-4305-A404-D81F88C6334D}"/>
                    </a:ext>
                  </a:extLst>
                </p:cNvPr>
                <p:cNvSpPr>
                  <a:spLocks/>
                </p:cNvSpPr>
                <p:nvPr/>
              </p:nvSpPr>
              <p:spPr bwMode="auto">
                <a:xfrm>
                  <a:off x="3905" y="3062"/>
                  <a:ext cx="387" cy="558"/>
                </a:xfrm>
                <a:custGeom>
                  <a:avLst/>
                  <a:gdLst>
                    <a:gd name="T0" fmla="*/ 130 w 164"/>
                    <a:gd name="T1" fmla="*/ 26 h 237"/>
                    <a:gd name="T2" fmla="*/ 62 w 164"/>
                    <a:gd name="T3" fmla="*/ 0 h 237"/>
                    <a:gd name="T4" fmla="*/ 30 w 164"/>
                    <a:gd name="T5" fmla="*/ 32 h 237"/>
                    <a:gd name="T6" fmla="*/ 0 w 164"/>
                    <a:gd name="T7" fmla="*/ 237 h 237"/>
                    <a:gd name="T8" fmla="*/ 5 w 164"/>
                    <a:gd name="T9" fmla="*/ 237 h 237"/>
                    <a:gd name="T10" fmla="*/ 152 w 164"/>
                    <a:gd name="T11" fmla="*/ 219 h 237"/>
                    <a:gd name="T12" fmla="*/ 164 w 164"/>
                    <a:gd name="T13" fmla="*/ 173 h 237"/>
                    <a:gd name="T14" fmla="*/ 130 w 164"/>
                    <a:gd name="T15" fmla="*/ 26 h 2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 h="237">
                      <a:moveTo>
                        <a:pt x="130" y="26"/>
                      </a:moveTo>
                      <a:cubicBezTo>
                        <a:pt x="62" y="0"/>
                        <a:pt x="62" y="0"/>
                        <a:pt x="62" y="0"/>
                      </a:cubicBezTo>
                      <a:cubicBezTo>
                        <a:pt x="30" y="32"/>
                        <a:pt x="30" y="32"/>
                        <a:pt x="30" y="32"/>
                      </a:cubicBezTo>
                      <a:cubicBezTo>
                        <a:pt x="0" y="237"/>
                        <a:pt x="0" y="237"/>
                        <a:pt x="0" y="237"/>
                      </a:cubicBezTo>
                      <a:cubicBezTo>
                        <a:pt x="2" y="237"/>
                        <a:pt x="3" y="237"/>
                        <a:pt x="5" y="237"/>
                      </a:cubicBezTo>
                      <a:cubicBezTo>
                        <a:pt x="56" y="237"/>
                        <a:pt x="105" y="231"/>
                        <a:pt x="152" y="219"/>
                      </a:cubicBezTo>
                      <a:cubicBezTo>
                        <a:pt x="157" y="204"/>
                        <a:pt x="161" y="189"/>
                        <a:pt x="164" y="173"/>
                      </a:cubicBezTo>
                      <a:lnTo>
                        <a:pt x="130" y="26"/>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20" name="Freeform 162">
                  <a:extLst>
                    <a:ext uri="{FF2B5EF4-FFF2-40B4-BE49-F238E27FC236}">
                      <a16:creationId xmlns:a16="http://schemas.microsoft.com/office/drawing/2014/main" id="{F7E58FF3-A8C7-40D8-9B33-D19F88E2B3B3}"/>
                    </a:ext>
                  </a:extLst>
                </p:cNvPr>
                <p:cNvSpPr>
                  <a:spLocks/>
                </p:cNvSpPr>
                <p:nvPr/>
              </p:nvSpPr>
              <p:spPr bwMode="auto">
                <a:xfrm>
                  <a:off x="3969" y="2873"/>
                  <a:ext cx="243" cy="264"/>
                </a:xfrm>
                <a:custGeom>
                  <a:avLst/>
                  <a:gdLst>
                    <a:gd name="T0" fmla="*/ 0 w 243"/>
                    <a:gd name="T1" fmla="*/ 9 h 264"/>
                    <a:gd name="T2" fmla="*/ 7 w 243"/>
                    <a:gd name="T3" fmla="*/ 264 h 264"/>
                    <a:gd name="T4" fmla="*/ 243 w 243"/>
                    <a:gd name="T5" fmla="*/ 250 h 264"/>
                    <a:gd name="T6" fmla="*/ 224 w 243"/>
                    <a:gd name="T7" fmla="*/ 0 h 264"/>
                    <a:gd name="T8" fmla="*/ 0 w 243"/>
                    <a:gd name="T9" fmla="*/ 9 h 264"/>
                  </a:gdLst>
                  <a:ahLst/>
                  <a:cxnLst>
                    <a:cxn ang="0">
                      <a:pos x="T0" y="T1"/>
                    </a:cxn>
                    <a:cxn ang="0">
                      <a:pos x="T2" y="T3"/>
                    </a:cxn>
                    <a:cxn ang="0">
                      <a:pos x="T4" y="T5"/>
                    </a:cxn>
                    <a:cxn ang="0">
                      <a:pos x="T6" y="T7"/>
                    </a:cxn>
                    <a:cxn ang="0">
                      <a:pos x="T8" y="T9"/>
                    </a:cxn>
                  </a:cxnLst>
                  <a:rect l="0" t="0" r="r" b="b"/>
                  <a:pathLst>
                    <a:path w="243" h="264">
                      <a:moveTo>
                        <a:pt x="0" y="9"/>
                      </a:moveTo>
                      <a:lnTo>
                        <a:pt x="7" y="264"/>
                      </a:lnTo>
                      <a:lnTo>
                        <a:pt x="243" y="250"/>
                      </a:lnTo>
                      <a:lnTo>
                        <a:pt x="224" y="0"/>
                      </a:lnTo>
                      <a:lnTo>
                        <a:pt x="0" y="9"/>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21" name="Freeform 163">
                  <a:extLst>
                    <a:ext uri="{FF2B5EF4-FFF2-40B4-BE49-F238E27FC236}">
                      <a16:creationId xmlns:a16="http://schemas.microsoft.com/office/drawing/2014/main" id="{7DF30DA6-9838-4576-B177-9D643D87164D}"/>
                    </a:ext>
                  </a:extLst>
                </p:cNvPr>
                <p:cNvSpPr>
                  <a:spLocks/>
                </p:cNvSpPr>
                <p:nvPr/>
              </p:nvSpPr>
              <p:spPr bwMode="auto">
                <a:xfrm>
                  <a:off x="3117" y="1180"/>
                  <a:ext cx="1484" cy="1660"/>
                </a:xfrm>
                <a:custGeom>
                  <a:avLst/>
                  <a:gdLst>
                    <a:gd name="T0" fmla="*/ 346 w 629"/>
                    <a:gd name="T1" fmla="*/ 0 h 704"/>
                    <a:gd name="T2" fmla="*/ 346 w 629"/>
                    <a:gd name="T3" fmla="*/ 0 h 704"/>
                    <a:gd name="T4" fmla="*/ 63 w 629"/>
                    <a:gd name="T5" fmla="*/ 260 h 704"/>
                    <a:gd name="T6" fmla="*/ 49 w 629"/>
                    <a:gd name="T7" fmla="*/ 258 h 704"/>
                    <a:gd name="T8" fmla="*/ 0 w 629"/>
                    <a:gd name="T9" fmla="*/ 307 h 704"/>
                    <a:gd name="T10" fmla="*/ 0 w 629"/>
                    <a:gd name="T11" fmla="*/ 363 h 704"/>
                    <a:gd name="T12" fmla="*/ 70 w 629"/>
                    <a:gd name="T13" fmla="*/ 434 h 704"/>
                    <a:gd name="T14" fmla="*/ 78 w 629"/>
                    <a:gd name="T15" fmla="*/ 434 h 704"/>
                    <a:gd name="T16" fmla="*/ 346 w 629"/>
                    <a:gd name="T17" fmla="*/ 704 h 704"/>
                    <a:gd name="T18" fmla="*/ 346 w 629"/>
                    <a:gd name="T19" fmla="*/ 704 h 704"/>
                    <a:gd name="T20" fmla="*/ 629 w 629"/>
                    <a:gd name="T21" fmla="*/ 420 h 704"/>
                    <a:gd name="T22" fmla="*/ 629 w 629"/>
                    <a:gd name="T23" fmla="*/ 284 h 704"/>
                    <a:gd name="T24" fmla="*/ 346 w 629"/>
                    <a:gd name="T25" fmla="*/ 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9" h="704">
                      <a:moveTo>
                        <a:pt x="346" y="0"/>
                      </a:moveTo>
                      <a:cubicBezTo>
                        <a:pt x="346" y="0"/>
                        <a:pt x="346" y="0"/>
                        <a:pt x="346" y="0"/>
                      </a:cubicBezTo>
                      <a:cubicBezTo>
                        <a:pt x="197" y="0"/>
                        <a:pt x="75" y="115"/>
                        <a:pt x="63" y="260"/>
                      </a:cubicBezTo>
                      <a:cubicBezTo>
                        <a:pt x="59" y="259"/>
                        <a:pt x="54" y="258"/>
                        <a:pt x="49" y="258"/>
                      </a:cubicBezTo>
                      <a:cubicBezTo>
                        <a:pt x="22" y="258"/>
                        <a:pt x="0" y="280"/>
                        <a:pt x="0" y="307"/>
                      </a:cubicBezTo>
                      <a:cubicBezTo>
                        <a:pt x="0" y="363"/>
                        <a:pt x="0" y="363"/>
                        <a:pt x="0" y="363"/>
                      </a:cubicBezTo>
                      <a:cubicBezTo>
                        <a:pt x="0" y="402"/>
                        <a:pt x="31" y="434"/>
                        <a:pt x="70" y="434"/>
                      </a:cubicBezTo>
                      <a:cubicBezTo>
                        <a:pt x="78" y="434"/>
                        <a:pt x="78" y="434"/>
                        <a:pt x="78" y="434"/>
                      </a:cubicBezTo>
                      <a:cubicBezTo>
                        <a:pt x="85" y="584"/>
                        <a:pt x="194" y="704"/>
                        <a:pt x="346" y="704"/>
                      </a:cubicBezTo>
                      <a:cubicBezTo>
                        <a:pt x="346" y="704"/>
                        <a:pt x="346" y="704"/>
                        <a:pt x="346" y="704"/>
                      </a:cubicBezTo>
                      <a:cubicBezTo>
                        <a:pt x="502" y="704"/>
                        <a:pt x="629" y="577"/>
                        <a:pt x="629" y="420"/>
                      </a:cubicBezTo>
                      <a:cubicBezTo>
                        <a:pt x="629" y="284"/>
                        <a:pt x="629" y="284"/>
                        <a:pt x="629" y="284"/>
                      </a:cubicBezTo>
                      <a:cubicBezTo>
                        <a:pt x="629" y="127"/>
                        <a:pt x="502" y="0"/>
                        <a:pt x="346" y="0"/>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22" name="Freeform 164">
                  <a:extLst>
                    <a:ext uri="{FF2B5EF4-FFF2-40B4-BE49-F238E27FC236}">
                      <a16:creationId xmlns:a16="http://schemas.microsoft.com/office/drawing/2014/main" id="{5B9BB006-8534-4522-9020-B743A228E0EB}"/>
                    </a:ext>
                  </a:extLst>
                </p:cNvPr>
                <p:cNvSpPr>
                  <a:spLocks/>
                </p:cNvSpPr>
                <p:nvPr/>
              </p:nvSpPr>
              <p:spPr bwMode="auto">
                <a:xfrm>
                  <a:off x="3929" y="1852"/>
                  <a:ext cx="672" cy="988"/>
                </a:xfrm>
                <a:custGeom>
                  <a:avLst/>
                  <a:gdLst>
                    <a:gd name="T0" fmla="*/ 2 w 285"/>
                    <a:gd name="T1" fmla="*/ 419 h 419"/>
                    <a:gd name="T2" fmla="*/ 285 w 285"/>
                    <a:gd name="T3" fmla="*/ 135 h 419"/>
                    <a:gd name="T4" fmla="*/ 285 w 285"/>
                    <a:gd name="T5" fmla="*/ 3 h 419"/>
                    <a:gd name="T6" fmla="*/ 246 w 285"/>
                    <a:gd name="T7" fmla="*/ 1 h 419"/>
                    <a:gd name="T8" fmla="*/ 130 w 285"/>
                    <a:gd name="T9" fmla="*/ 1 h 419"/>
                    <a:gd name="T10" fmla="*/ 135 w 285"/>
                    <a:gd name="T11" fmla="*/ 67 h 419"/>
                    <a:gd name="T12" fmla="*/ 164 w 285"/>
                    <a:gd name="T13" fmla="*/ 127 h 419"/>
                    <a:gd name="T14" fmla="*/ 147 w 285"/>
                    <a:gd name="T15" fmla="*/ 162 h 419"/>
                    <a:gd name="T16" fmla="*/ 106 w 285"/>
                    <a:gd name="T17" fmla="*/ 173 h 419"/>
                    <a:gd name="T18" fmla="*/ 88 w 285"/>
                    <a:gd name="T19" fmla="*/ 197 h 419"/>
                    <a:gd name="T20" fmla="*/ 98 w 285"/>
                    <a:gd name="T21" fmla="*/ 287 h 419"/>
                    <a:gd name="T22" fmla="*/ 30 w 285"/>
                    <a:gd name="T23" fmla="*/ 406 h 419"/>
                    <a:gd name="T24" fmla="*/ 0 w 285"/>
                    <a:gd name="T25" fmla="*/ 419 h 419"/>
                    <a:gd name="T26" fmla="*/ 2 w 285"/>
                    <a:gd name="T27" fmla="*/ 41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5" h="419">
                      <a:moveTo>
                        <a:pt x="2" y="419"/>
                      </a:moveTo>
                      <a:cubicBezTo>
                        <a:pt x="158" y="419"/>
                        <a:pt x="285" y="292"/>
                        <a:pt x="285" y="135"/>
                      </a:cubicBezTo>
                      <a:cubicBezTo>
                        <a:pt x="285" y="3"/>
                        <a:pt x="285" y="3"/>
                        <a:pt x="285" y="3"/>
                      </a:cubicBezTo>
                      <a:cubicBezTo>
                        <a:pt x="285" y="0"/>
                        <a:pt x="260" y="1"/>
                        <a:pt x="246" y="1"/>
                      </a:cubicBezTo>
                      <a:cubicBezTo>
                        <a:pt x="130" y="1"/>
                        <a:pt x="130" y="1"/>
                        <a:pt x="130" y="1"/>
                      </a:cubicBezTo>
                      <a:cubicBezTo>
                        <a:pt x="130" y="1"/>
                        <a:pt x="115" y="27"/>
                        <a:pt x="135" y="67"/>
                      </a:cubicBezTo>
                      <a:cubicBezTo>
                        <a:pt x="164" y="127"/>
                        <a:pt x="164" y="127"/>
                        <a:pt x="164" y="127"/>
                      </a:cubicBezTo>
                      <a:cubicBezTo>
                        <a:pt x="171" y="141"/>
                        <a:pt x="163" y="158"/>
                        <a:pt x="147" y="162"/>
                      </a:cubicBezTo>
                      <a:cubicBezTo>
                        <a:pt x="106" y="173"/>
                        <a:pt x="106" y="173"/>
                        <a:pt x="106" y="173"/>
                      </a:cubicBezTo>
                      <a:cubicBezTo>
                        <a:pt x="95" y="176"/>
                        <a:pt x="88" y="186"/>
                        <a:pt x="88" y="197"/>
                      </a:cubicBezTo>
                      <a:cubicBezTo>
                        <a:pt x="98" y="287"/>
                        <a:pt x="98" y="287"/>
                        <a:pt x="98" y="287"/>
                      </a:cubicBezTo>
                      <a:cubicBezTo>
                        <a:pt x="105" y="338"/>
                        <a:pt x="77" y="386"/>
                        <a:pt x="30" y="406"/>
                      </a:cubicBezTo>
                      <a:cubicBezTo>
                        <a:pt x="0" y="419"/>
                        <a:pt x="0" y="419"/>
                        <a:pt x="0" y="419"/>
                      </a:cubicBezTo>
                      <a:cubicBezTo>
                        <a:pt x="1" y="419"/>
                        <a:pt x="1" y="419"/>
                        <a:pt x="2" y="419"/>
                      </a:cubicBezTo>
                      <a:close/>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23" name="Oval 165">
                  <a:extLst>
                    <a:ext uri="{FF2B5EF4-FFF2-40B4-BE49-F238E27FC236}">
                      <a16:creationId xmlns:a16="http://schemas.microsoft.com/office/drawing/2014/main" id="{AFA753B7-671E-4880-8E9D-4090E86F1BE9}"/>
                    </a:ext>
                  </a:extLst>
                </p:cNvPr>
                <p:cNvSpPr>
                  <a:spLocks noChangeArrowheads="1"/>
                </p:cNvSpPr>
                <p:nvPr/>
              </p:nvSpPr>
              <p:spPr bwMode="auto">
                <a:xfrm>
                  <a:off x="3752" y="1932"/>
                  <a:ext cx="104" cy="10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24" name="Oval 166">
                  <a:extLst>
                    <a:ext uri="{FF2B5EF4-FFF2-40B4-BE49-F238E27FC236}">
                      <a16:creationId xmlns:a16="http://schemas.microsoft.com/office/drawing/2014/main" id="{C2565091-F70B-4BE2-8FE0-7EDF7AA7B58D}"/>
                    </a:ext>
                  </a:extLst>
                </p:cNvPr>
                <p:cNvSpPr>
                  <a:spLocks noChangeArrowheads="1"/>
                </p:cNvSpPr>
                <p:nvPr/>
              </p:nvSpPr>
              <p:spPr bwMode="auto">
                <a:xfrm>
                  <a:off x="4335" y="1934"/>
                  <a:ext cx="94" cy="9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25" name="Freeform 167">
                  <a:extLst>
                    <a:ext uri="{FF2B5EF4-FFF2-40B4-BE49-F238E27FC236}">
                      <a16:creationId xmlns:a16="http://schemas.microsoft.com/office/drawing/2014/main" id="{E20FE0B3-7854-4FEE-A532-5311D379B930}"/>
                    </a:ext>
                  </a:extLst>
                </p:cNvPr>
                <p:cNvSpPr>
                  <a:spLocks/>
                </p:cNvSpPr>
                <p:nvPr/>
              </p:nvSpPr>
              <p:spPr bwMode="auto">
                <a:xfrm>
                  <a:off x="3233" y="1180"/>
                  <a:ext cx="1368" cy="1724"/>
                </a:xfrm>
                <a:custGeom>
                  <a:avLst/>
                  <a:gdLst>
                    <a:gd name="T0" fmla="*/ 537 w 580"/>
                    <a:gd name="T1" fmla="*/ 486 h 731"/>
                    <a:gd name="T2" fmla="*/ 417 w 580"/>
                    <a:gd name="T3" fmla="*/ 477 h 731"/>
                    <a:gd name="T4" fmla="*/ 383 w 580"/>
                    <a:gd name="T5" fmla="*/ 490 h 731"/>
                    <a:gd name="T6" fmla="*/ 357 w 580"/>
                    <a:gd name="T7" fmla="*/ 479 h 731"/>
                    <a:gd name="T8" fmla="*/ 237 w 580"/>
                    <a:gd name="T9" fmla="*/ 479 h 731"/>
                    <a:gd name="T10" fmla="*/ 182 w 580"/>
                    <a:gd name="T11" fmla="*/ 508 h 731"/>
                    <a:gd name="T12" fmla="*/ 94 w 580"/>
                    <a:gd name="T13" fmla="*/ 419 h 731"/>
                    <a:gd name="T14" fmla="*/ 101 w 580"/>
                    <a:gd name="T15" fmla="*/ 292 h 731"/>
                    <a:gd name="T16" fmla="*/ 128 w 580"/>
                    <a:gd name="T17" fmla="*/ 252 h 731"/>
                    <a:gd name="T18" fmla="*/ 139 w 580"/>
                    <a:gd name="T19" fmla="*/ 247 h 731"/>
                    <a:gd name="T20" fmla="*/ 166 w 580"/>
                    <a:gd name="T21" fmla="*/ 205 h 731"/>
                    <a:gd name="T22" fmla="*/ 166 w 580"/>
                    <a:gd name="T23" fmla="*/ 180 h 731"/>
                    <a:gd name="T24" fmla="*/ 224 w 580"/>
                    <a:gd name="T25" fmla="*/ 128 h 731"/>
                    <a:gd name="T26" fmla="*/ 303 w 580"/>
                    <a:gd name="T27" fmla="*/ 137 h 731"/>
                    <a:gd name="T28" fmla="*/ 416 w 580"/>
                    <a:gd name="T29" fmla="*/ 182 h 731"/>
                    <a:gd name="T30" fmla="*/ 475 w 580"/>
                    <a:gd name="T31" fmla="*/ 226 h 731"/>
                    <a:gd name="T32" fmla="*/ 469 w 580"/>
                    <a:gd name="T33" fmla="*/ 143 h 731"/>
                    <a:gd name="T34" fmla="*/ 540 w 580"/>
                    <a:gd name="T35" fmla="*/ 193 h 731"/>
                    <a:gd name="T36" fmla="*/ 513 w 580"/>
                    <a:gd name="T37" fmla="*/ 105 h 731"/>
                    <a:gd name="T38" fmla="*/ 556 w 580"/>
                    <a:gd name="T39" fmla="*/ 116 h 731"/>
                    <a:gd name="T40" fmla="*/ 290 w 580"/>
                    <a:gd name="T41" fmla="*/ 0 h 731"/>
                    <a:gd name="T42" fmla="*/ 13 w 580"/>
                    <a:gd name="T43" fmla="*/ 223 h 731"/>
                    <a:gd name="T44" fmla="*/ 0 w 580"/>
                    <a:gd name="T45" fmla="*/ 258 h 731"/>
                    <a:gd name="T46" fmla="*/ 50 w 580"/>
                    <a:gd name="T47" fmla="*/ 307 h 731"/>
                    <a:gd name="T48" fmla="*/ 50 w 580"/>
                    <a:gd name="T49" fmla="*/ 434 h 731"/>
                    <a:gd name="T50" fmla="*/ 21 w 580"/>
                    <a:gd name="T51" fmla="*/ 434 h 731"/>
                    <a:gd name="T52" fmla="*/ 14 w 580"/>
                    <a:gd name="T53" fmla="*/ 433 h 731"/>
                    <a:gd name="T54" fmla="*/ 57 w 580"/>
                    <a:gd name="T55" fmla="*/ 572 h 731"/>
                    <a:gd name="T56" fmla="*/ 57 w 580"/>
                    <a:gd name="T57" fmla="*/ 572 h 731"/>
                    <a:gd name="T58" fmla="*/ 305 w 580"/>
                    <a:gd name="T59" fmla="*/ 731 h 731"/>
                    <a:gd name="T60" fmla="*/ 377 w 580"/>
                    <a:gd name="T61" fmla="*/ 731 h 731"/>
                    <a:gd name="T62" fmla="*/ 580 w 580"/>
                    <a:gd name="T63" fmla="*/ 528 h 731"/>
                    <a:gd name="T64" fmla="*/ 580 w 580"/>
                    <a:gd name="T65" fmla="*/ 506 h 731"/>
                    <a:gd name="T66" fmla="*/ 557 w 580"/>
                    <a:gd name="T67" fmla="*/ 493 h 731"/>
                    <a:gd name="T68" fmla="*/ 537 w 580"/>
                    <a:gd name="T69" fmla="*/ 486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80" h="731">
                      <a:moveTo>
                        <a:pt x="537" y="486"/>
                      </a:moveTo>
                      <a:cubicBezTo>
                        <a:pt x="500" y="466"/>
                        <a:pt x="456" y="462"/>
                        <a:pt x="417" y="477"/>
                      </a:cubicBezTo>
                      <a:cubicBezTo>
                        <a:pt x="383" y="490"/>
                        <a:pt x="383" y="490"/>
                        <a:pt x="383" y="490"/>
                      </a:cubicBezTo>
                      <a:cubicBezTo>
                        <a:pt x="357" y="479"/>
                        <a:pt x="357" y="479"/>
                        <a:pt x="357" y="479"/>
                      </a:cubicBezTo>
                      <a:cubicBezTo>
                        <a:pt x="319" y="461"/>
                        <a:pt x="275" y="461"/>
                        <a:pt x="237" y="479"/>
                      </a:cubicBezTo>
                      <a:cubicBezTo>
                        <a:pt x="182" y="508"/>
                        <a:pt x="182" y="508"/>
                        <a:pt x="182" y="508"/>
                      </a:cubicBezTo>
                      <a:cubicBezTo>
                        <a:pt x="182" y="508"/>
                        <a:pt x="94" y="505"/>
                        <a:pt x="94" y="419"/>
                      </a:cubicBezTo>
                      <a:cubicBezTo>
                        <a:pt x="101" y="292"/>
                        <a:pt x="101" y="292"/>
                        <a:pt x="101" y="292"/>
                      </a:cubicBezTo>
                      <a:cubicBezTo>
                        <a:pt x="102" y="275"/>
                        <a:pt x="113" y="260"/>
                        <a:pt x="128" y="252"/>
                      </a:cubicBezTo>
                      <a:cubicBezTo>
                        <a:pt x="139" y="247"/>
                        <a:pt x="139" y="247"/>
                        <a:pt x="139" y="247"/>
                      </a:cubicBezTo>
                      <a:cubicBezTo>
                        <a:pt x="155" y="240"/>
                        <a:pt x="166" y="223"/>
                        <a:pt x="166" y="205"/>
                      </a:cubicBezTo>
                      <a:cubicBezTo>
                        <a:pt x="166" y="180"/>
                        <a:pt x="166" y="180"/>
                        <a:pt x="166" y="180"/>
                      </a:cubicBezTo>
                      <a:cubicBezTo>
                        <a:pt x="166" y="149"/>
                        <a:pt x="193" y="125"/>
                        <a:pt x="224" y="128"/>
                      </a:cubicBezTo>
                      <a:cubicBezTo>
                        <a:pt x="303" y="137"/>
                        <a:pt x="303" y="137"/>
                        <a:pt x="303" y="137"/>
                      </a:cubicBezTo>
                      <a:cubicBezTo>
                        <a:pt x="344" y="141"/>
                        <a:pt x="383" y="157"/>
                        <a:pt x="416" y="182"/>
                      </a:cubicBezTo>
                      <a:cubicBezTo>
                        <a:pt x="475" y="226"/>
                        <a:pt x="475" y="226"/>
                        <a:pt x="475" y="226"/>
                      </a:cubicBezTo>
                      <a:cubicBezTo>
                        <a:pt x="469" y="143"/>
                        <a:pt x="469" y="143"/>
                        <a:pt x="469" y="143"/>
                      </a:cubicBezTo>
                      <a:cubicBezTo>
                        <a:pt x="540" y="193"/>
                        <a:pt x="540" y="193"/>
                        <a:pt x="540" y="193"/>
                      </a:cubicBezTo>
                      <a:cubicBezTo>
                        <a:pt x="513" y="105"/>
                        <a:pt x="513" y="105"/>
                        <a:pt x="513" y="105"/>
                      </a:cubicBezTo>
                      <a:cubicBezTo>
                        <a:pt x="556" y="116"/>
                        <a:pt x="556" y="116"/>
                        <a:pt x="556" y="116"/>
                      </a:cubicBezTo>
                      <a:cubicBezTo>
                        <a:pt x="556" y="116"/>
                        <a:pt x="508" y="0"/>
                        <a:pt x="290" y="0"/>
                      </a:cubicBezTo>
                      <a:cubicBezTo>
                        <a:pt x="72" y="0"/>
                        <a:pt x="13" y="148"/>
                        <a:pt x="13" y="223"/>
                      </a:cubicBezTo>
                      <a:cubicBezTo>
                        <a:pt x="13" y="233"/>
                        <a:pt x="0" y="245"/>
                        <a:pt x="0" y="258"/>
                      </a:cubicBezTo>
                      <a:cubicBezTo>
                        <a:pt x="27" y="258"/>
                        <a:pt x="50" y="280"/>
                        <a:pt x="50" y="307"/>
                      </a:cubicBezTo>
                      <a:cubicBezTo>
                        <a:pt x="50" y="434"/>
                        <a:pt x="50" y="434"/>
                        <a:pt x="50" y="434"/>
                      </a:cubicBezTo>
                      <a:cubicBezTo>
                        <a:pt x="21" y="434"/>
                        <a:pt x="21" y="434"/>
                        <a:pt x="21" y="434"/>
                      </a:cubicBezTo>
                      <a:cubicBezTo>
                        <a:pt x="19" y="434"/>
                        <a:pt x="16" y="433"/>
                        <a:pt x="14" y="433"/>
                      </a:cubicBezTo>
                      <a:cubicBezTo>
                        <a:pt x="22" y="483"/>
                        <a:pt x="35" y="532"/>
                        <a:pt x="57" y="572"/>
                      </a:cubicBezTo>
                      <a:cubicBezTo>
                        <a:pt x="57" y="572"/>
                        <a:pt x="57" y="572"/>
                        <a:pt x="57" y="572"/>
                      </a:cubicBezTo>
                      <a:cubicBezTo>
                        <a:pt x="102" y="669"/>
                        <a:pt x="198" y="731"/>
                        <a:pt x="305" y="731"/>
                      </a:cubicBezTo>
                      <a:cubicBezTo>
                        <a:pt x="377" y="731"/>
                        <a:pt x="377" y="731"/>
                        <a:pt x="377" y="731"/>
                      </a:cubicBezTo>
                      <a:cubicBezTo>
                        <a:pt x="489" y="731"/>
                        <a:pt x="580" y="640"/>
                        <a:pt x="580" y="528"/>
                      </a:cubicBezTo>
                      <a:cubicBezTo>
                        <a:pt x="580" y="506"/>
                        <a:pt x="580" y="506"/>
                        <a:pt x="580" y="506"/>
                      </a:cubicBezTo>
                      <a:cubicBezTo>
                        <a:pt x="557" y="493"/>
                        <a:pt x="557" y="493"/>
                        <a:pt x="557" y="493"/>
                      </a:cubicBezTo>
                      <a:lnTo>
                        <a:pt x="537" y="4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26" name="Freeform 168">
                  <a:extLst>
                    <a:ext uri="{FF2B5EF4-FFF2-40B4-BE49-F238E27FC236}">
                      <a16:creationId xmlns:a16="http://schemas.microsoft.com/office/drawing/2014/main" id="{F806435F-42EE-4C24-87A3-71BF10F8597F}"/>
                    </a:ext>
                  </a:extLst>
                </p:cNvPr>
                <p:cNvSpPr>
                  <a:spLocks/>
                </p:cNvSpPr>
                <p:nvPr/>
              </p:nvSpPr>
              <p:spPr bwMode="auto">
                <a:xfrm>
                  <a:off x="3839" y="2380"/>
                  <a:ext cx="479" cy="132"/>
                </a:xfrm>
                <a:custGeom>
                  <a:avLst/>
                  <a:gdLst>
                    <a:gd name="T0" fmla="*/ 0 w 203"/>
                    <a:gd name="T1" fmla="*/ 0 h 56"/>
                    <a:gd name="T2" fmla="*/ 203 w 203"/>
                    <a:gd name="T3" fmla="*/ 0 h 56"/>
                    <a:gd name="T4" fmla="*/ 115 w 203"/>
                    <a:gd name="T5" fmla="*/ 56 h 56"/>
                    <a:gd name="T6" fmla="*/ 0 w 203"/>
                    <a:gd name="T7" fmla="*/ 0 h 56"/>
                  </a:gdLst>
                  <a:ahLst/>
                  <a:cxnLst>
                    <a:cxn ang="0">
                      <a:pos x="T0" y="T1"/>
                    </a:cxn>
                    <a:cxn ang="0">
                      <a:pos x="T2" y="T3"/>
                    </a:cxn>
                    <a:cxn ang="0">
                      <a:pos x="T4" y="T5"/>
                    </a:cxn>
                    <a:cxn ang="0">
                      <a:pos x="T6" y="T7"/>
                    </a:cxn>
                  </a:cxnLst>
                  <a:rect l="0" t="0" r="r" b="b"/>
                  <a:pathLst>
                    <a:path w="203" h="56">
                      <a:moveTo>
                        <a:pt x="0" y="0"/>
                      </a:moveTo>
                      <a:cubicBezTo>
                        <a:pt x="203" y="0"/>
                        <a:pt x="203" y="0"/>
                        <a:pt x="203" y="0"/>
                      </a:cubicBezTo>
                      <a:cubicBezTo>
                        <a:pt x="203" y="0"/>
                        <a:pt x="180" y="56"/>
                        <a:pt x="115" y="56"/>
                      </a:cubicBezTo>
                      <a:cubicBezTo>
                        <a:pt x="49" y="56"/>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27" name="Freeform 169">
                  <a:extLst>
                    <a:ext uri="{FF2B5EF4-FFF2-40B4-BE49-F238E27FC236}">
                      <a16:creationId xmlns:a16="http://schemas.microsoft.com/office/drawing/2014/main" id="{64191B29-9A83-485E-9600-99FE770A34F1}"/>
                    </a:ext>
                  </a:extLst>
                </p:cNvPr>
                <p:cNvSpPr>
                  <a:spLocks/>
                </p:cNvSpPr>
                <p:nvPr/>
              </p:nvSpPr>
              <p:spPr bwMode="auto">
                <a:xfrm>
                  <a:off x="4167" y="1899"/>
                  <a:ext cx="149" cy="252"/>
                </a:xfrm>
                <a:custGeom>
                  <a:avLst/>
                  <a:gdLst>
                    <a:gd name="T0" fmla="*/ 149 w 149"/>
                    <a:gd name="T1" fmla="*/ 252 h 252"/>
                    <a:gd name="T2" fmla="*/ 24 w 149"/>
                    <a:gd name="T3" fmla="*/ 0 h 252"/>
                    <a:gd name="T4" fmla="*/ 0 w 149"/>
                    <a:gd name="T5" fmla="*/ 212 h 252"/>
                    <a:gd name="T6" fmla="*/ 149 w 149"/>
                    <a:gd name="T7" fmla="*/ 252 h 252"/>
                  </a:gdLst>
                  <a:ahLst/>
                  <a:cxnLst>
                    <a:cxn ang="0">
                      <a:pos x="T0" y="T1"/>
                    </a:cxn>
                    <a:cxn ang="0">
                      <a:pos x="T2" y="T3"/>
                    </a:cxn>
                    <a:cxn ang="0">
                      <a:pos x="T4" y="T5"/>
                    </a:cxn>
                    <a:cxn ang="0">
                      <a:pos x="T6" y="T7"/>
                    </a:cxn>
                  </a:cxnLst>
                  <a:rect l="0" t="0" r="r" b="b"/>
                  <a:pathLst>
                    <a:path w="149" h="252">
                      <a:moveTo>
                        <a:pt x="149" y="252"/>
                      </a:moveTo>
                      <a:lnTo>
                        <a:pt x="24" y="0"/>
                      </a:lnTo>
                      <a:lnTo>
                        <a:pt x="0" y="212"/>
                      </a:lnTo>
                      <a:lnTo>
                        <a:pt x="149" y="252"/>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28" name="Freeform 170">
                  <a:extLst>
                    <a:ext uri="{FF2B5EF4-FFF2-40B4-BE49-F238E27FC236}">
                      <a16:creationId xmlns:a16="http://schemas.microsoft.com/office/drawing/2014/main" id="{9CF6B2AA-FDF4-4DEC-A0CC-84539B1BC412}"/>
                    </a:ext>
                  </a:extLst>
                </p:cNvPr>
                <p:cNvSpPr>
                  <a:spLocks noEditPoints="1"/>
                </p:cNvSpPr>
                <p:nvPr/>
              </p:nvSpPr>
              <p:spPr bwMode="auto">
                <a:xfrm>
                  <a:off x="3325" y="1769"/>
                  <a:ext cx="1255" cy="366"/>
                </a:xfrm>
                <a:custGeom>
                  <a:avLst/>
                  <a:gdLst>
                    <a:gd name="T0" fmla="*/ 495 w 532"/>
                    <a:gd name="T1" fmla="*/ 26 h 155"/>
                    <a:gd name="T2" fmla="*/ 395 w 532"/>
                    <a:gd name="T3" fmla="*/ 26 h 155"/>
                    <a:gd name="T4" fmla="*/ 279 w 532"/>
                    <a:gd name="T5" fmla="*/ 19 h 155"/>
                    <a:gd name="T6" fmla="*/ 265 w 532"/>
                    <a:gd name="T7" fmla="*/ 26 h 155"/>
                    <a:gd name="T8" fmla="*/ 168 w 532"/>
                    <a:gd name="T9" fmla="*/ 26 h 155"/>
                    <a:gd name="T10" fmla="*/ 154 w 532"/>
                    <a:gd name="T11" fmla="*/ 26 h 155"/>
                    <a:gd name="T12" fmla="*/ 0 w 532"/>
                    <a:gd name="T13" fmla="*/ 26 h 155"/>
                    <a:gd name="T14" fmla="*/ 1 w 532"/>
                    <a:gd name="T15" fmla="*/ 28 h 155"/>
                    <a:gd name="T16" fmla="*/ 9 w 532"/>
                    <a:gd name="T17" fmla="*/ 47 h 155"/>
                    <a:gd name="T18" fmla="*/ 9 w 532"/>
                    <a:gd name="T19" fmla="*/ 47 h 155"/>
                    <a:gd name="T20" fmla="*/ 122 w 532"/>
                    <a:gd name="T21" fmla="*/ 47 h 155"/>
                    <a:gd name="T22" fmla="*/ 117 w 532"/>
                    <a:gd name="T23" fmla="*/ 63 h 155"/>
                    <a:gd name="T24" fmla="*/ 117 w 532"/>
                    <a:gd name="T25" fmla="*/ 106 h 155"/>
                    <a:gd name="T26" fmla="*/ 166 w 532"/>
                    <a:gd name="T27" fmla="*/ 155 h 155"/>
                    <a:gd name="T28" fmla="*/ 245 w 532"/>
                    <a:gd name="T29" fmla="*/ 155 h 155"/>
                    <a:gd name="T30" fmla="*/ 293 w 532"/>
                    <a:gd name="T31" fmla="*/ 106 h 155"/>
                    <a:gd name="T32" fmla="*/ 293 w 532"/>
                    <a:gd name="T33" fmla="*/ 35 h 155"/>
                    <a:gd name="T34" fmla="*/ 372 w 532"/>
                    <a:gd name="T35" fmla="*/ 37 h 155"/>
                    <a:gd name="T36" fmla="*/ 372 w 532"/>
                    <a:gd name="T37" fmla="*/ 39 h 155"/>
                    <a:gd name="T38" fmla="*/ 385 w 532"/>
                    <a:gd name="T39" fmla="*/ 91 h 155"/>
                    <a:gd name="T40" fmla="*/ 393 w 532"/>
                    <a:gd name="T41" fmla="*/ 108 h 155"/>
                    <a:gd name="T42" fmla="*/ 393 w 532"/>
                    <a:gd name="T43" fmla="*/ 106 h 155"/>
                    <a:gd name="T44" fmla="*/ 393 w 532"/>
                    <a:gd name="T45" fmla="*/ 47 h 155"/>
                    <a:gd name="T46" fmla="*/ 495 w 532"/>
                    <a:gd name="T47" fmla="*/ 47 h 155"/>
                    <a:gd name="T48" fmla="*/ 512 w 532"/>
                    <a:gd name="T49" fmla="*/ 63 h 155"/>
                    <a:gd name="T50" fmla="*/ 512 w 532"/>
                    <a:gd name="T51" fmla="*/ 106 h 155"/>
                    <a:gd name="T52" fmla="*/ 484 w 532"/>
                    <a:gd name="T53" fmla="*/ 135 h 155"/>
                    <a:gd name="T54" fmla="*/ 421 w 532"/>
                    <a:gd name="T55" fmla="*/ 135 h 155"/>
                    <a:gd name="T56" fmla="*/ 403 w 532"/>
                    <a:gd name="T57" fmla="*/ 128 h 155"/>
                    <a:gd name="T58" fmla="*/ 416 w 532"/>
                    <a:gd name="T59" fmla="*/ 154 h 155"/>
                    <a:gd name="T60" fmla="*/ 417 w 532"/>
                    <a:gd name="T61" fmla="*/ 155 h 155"/>
                    <a:gd name="T62" fmla="*/ 484 w 532"/>
                    <a:gd name="T63" fmla="*/ 155 h 155"/>
                    <a:gd name="T64" fmla="*/ 532 w 532"/>
                    <a:gd name="T65" fmla="*/ 106 h 155"/>
                    <a:gd name="T66" fmla="*/ 532 w 532"/>
                    <a:gd name="T67" fmla="*/ 63 h 155"/>
                    <a:gd name="T68" fmla="*/ 495 w 532"/>
                    <a:gd name="T69" fmla="*/ 26 h 155"/>
                    <a:gd name="T70" fmla="*/ 273 w 532"/>
                    <a:gd name="T71" fmla="*/ 106 h 155"/>
                    <a:gd name="T72" fmla="*/ 245 w 532"/>
                    <a:gd name="T73" fmla="*/ 135 h 155"/>
                    <a:gd name="T74" fmla="*/ 166 w 532"/>
                    <a:gd name="T75" fmla="*/ 135 h 155"/>
                    <a:gd name="T76" fmla="*/ 138 w 532"/>
                    <a:gd name="T77" fmla="*/ 106 h 155"/>
                    <a:gd name="T78" fmla="*/ 138 w 532"/>
                    <a:gd name="T79" fmla="*/ 63 h 155"/>
                    <a:gd name="T80" fmla="*/ 154 w 532"/>
                    <a:gd name="T81" fmla="*/ 47 h 155"/>
                    <a:gd name="T82" fmla="*/ 168 w 532"/>
                    <a:gd name="T83" fmla="*/ 47 h 155"/>
                    <a:gd name="T84" fmla="*/ 273 w 532"/>
                    <a:gd name="T85" fmla="*/ 47 h 155"/>
                    <a:gd name="T86" fmla="*/ 273 w 532"/>
                    <a:gd name="T87" fmla="*/ 10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32" h="155">
                      <a:moveTo>
                        <a:pt x="495" y="26"/>
                      </a:moveTo>
                      <a:cubicBezTo>
                        <a:pt x="395" y="26"/>
                        <a:pt x="395" y="26"/>
                        <a:pt x="395" y="26"/>
                      </a:cubicBezTo>
                      <a:cubicBezTo>
                        <a:pt x="361" y="3"/>
                        <a:pt x="317" y="0"/>
                        <a:pt x="279" y="19"/>
                      </a:cubicBezTo>
                      <a:cubicBezTo>
                        <a:pt x="265" y="26"/>
                        <a:pt x="265" y="26"/>
                        <a:pt x="265" y="26"/>
                      </a:cubicBezTo>
                      <a:cubicBezTo>
                        <a:pt x="168" y="26"/>
                        <a:pt x="168" y="26"/>
                        <a:pt x="168" y="26"/>
                      </a:cubicBezTo>
                      <a:cubicBezTo>
                        <a:pt x="154" y="26"/>
                        <a:pt x="154" y="26"/>
                        <a:pt x="154" y="26"/>
                      </a:cubicBezTo>
                      <a:cubicBezTo>
                        <a:pt x="0" y="26"/>
                        <a:pt x="0" y="26"/>
                        <a:pt x="0" y="26"/>
                      </a:cubicBezTo>
                      <a:cubicBezTo>
                        <a:pt x="1" y="28"/>
                        <a:pt x="1" y="28"/>
                        <a:pt x="1" y="28"/>
                      </a:cubicBezTo>
                      <a:cubicBezTo>
                        <a:pt x="5" y="33"/>
                        <a:pt x="8" y="40"/>
                        <a:pt x="9" y="47"/>
                      </a:cubicBezTo>
                      <a:cubicBezTo>
                        <a:pt x="9" y="47"/>
                        <a:pt x="9" y="47"/>
                        <a:pt x="9" y="47"/>
                      </a:cubicBezTo>
                      <a:cubicBezTo>
                        <a:pt x="122" y="47"/>
                        <a:pt x="122" y="47"/>
                        <a:pt x="122" y="47"/>
                      </a:cubicBezTo>
                      <a:cubicBezTo>
                        <a:pt x="119" y="52"/>
                        <a:pt x="117" y="57"/>
                        <a:pt x="117" y="63"/>
                      </a:cubicBezTo>
                      <a:cubicBezTo>
                        <a:pt x="117" y="106"/>
                        <a:pt x="117" y="106"/>
                        <a:pt x="117" y="106"/>
                      </a:cubicBezTo>
                      <a:cubicBezTo>
                        <a:pt x="117" y="133"/>
                        <a:pt x="139" y="155"/>
                        <a:pt x="166" y="155"/>
                      </a:cubicBezTo>
                      <a:cubicBezTo>
                        <a:pt x="245" y="155"/>
                        <a:pt x="245" y="155"/>
                        <a:pt x="245" y="155"/>
                      </a:cubicBezTo>
                      <a:cubicBezTo>
                        <a:pt x="271" y="155"/>
                        <a:pt x="293" y="133"/>
                        <a:pt x="293" y="106"/>
                      </a:cubicBezTo>
                      <a:cubicBezTo>
                        <a:pt x="293" y="35"/>
                        <a:pt x="293" y="35"/>
                        <a:pt x="293" y="35"/>
                      </a:cubicBezTo>
                      <a:cubicBezTo>
                        <a:pt x="319" y="24"/>
                        <a:pt x="348" y="25"/>
                        <a:pt x="372" y="37"/>
                      </a:cubicBezTo>
                      <a:cubicBezTo>
                        <a:pt x="372" y="39"/>
                        <a:pt x="372" y="39"/>
                        <a:pt x="372" y="39"/>
                      </a:cubicBezTo>
                      <a:cubicBezTo>
                        <a:pt x="372" y="57"/>
                        <a:pt x="377" y="75"/>
                        <a:pt x="385" y="91"/>
                      </a:cubicBezTo>
                      <a:cubicBezTo>
                        <a:pt x="393" y="108"/>
                        <a:pt x="393" y="108"/>
                        <a:pt x="393" y="108"/>
                      </a:cubicBezTo>
                      <a:cubicBezTo>
                        <a:pt x="393" y="107"/>
                        <a:pt x="393" y="107"/>
                        <a:pt x="393" y="106"/>
                      </a:cubicBezTo>
                      <a:cubicBezTo>
                        <a:pt x="393" y="47"/>
                        <a:pt x="393" y="47"/>
                        <a:pt x="393" y="47"/>
                      </a:cubicBezTo>
                      <a:cubicBezTo>
                        <a:pt x="495" y="47"/>
                        <a:pt x="495" y="47"/>
                        <a:pt x="495" y="47"/>
                      </a:cubicBezTo>
                      <a:cubicBezTo>
                        <a:pt x="505" y="47"/>
                        <a:pt x="512" y="54"/>
                        <a:pt x="512" y="63"/>
                      </a:cubicBezTo>
                      <a:cubicBezTo>
                        <a:pt x="512" y="106"/>
                        <a:pt x="512" y="106"/>
                        <a:pt x="512" y="106"/>
                      </a:cubicBezTo>
                      <a:cubicBezTo>
                        <a:pt x="512" y="122"/>
                        <a:pt x="499" y="135"/>
                        <a:pt x="484" y="135"/>
                      </a:cubicBezTo>
                      <a:cubicBezTo>
                        <a:pt x="421" y="135"/>
                        <a:pt x="421" y="135"/>
                        <a:pt x="421" y="135"/>
                      </a:cubicBezTo>
                      <a:cubicBezTo>
                        <a:pt x="414" y="135"/>
                        <a:pt x="408" y="132"/>
                        <a:pt x="403" y="128"/>
                      </a:cubicBezTo>
                      <a:cubicBezTo>
                        <a:pt x="416" y="154"/>
                        <a:pt x="416" y="154"/>
                        <a:pt x="416" y="154"/>
                      </a:cubicBezTo>
                      <a:cubicBezTo>
                        <a:pt x="416" y="155"/>
                        <a:pt x="417" y="155"/>
                        <a:pt x="417" y="155"/>
                      </a:cubicBezTo>
                      <a:cubicBezTo>
                        <a:pt x="484" y="155"/>
                        <a:pt x="484" y="155"/>
                        <a:pt x="484" y="155"/>
                      </a:cubicBezTo>
                      <a:cubicBezTo>
                        <a:pt x="511" y="155"/>
                        <a:pt x="532" y="133"/>
                        <a:pt x="532" y="106"/>
                      </a:cubicBezTo>
                      <a:cubicBezTo>
                        <a:pt x="532" y="63"/>
                        <a:pt x="532" y="63"/>
                        <a:pt x="532" y="63"/>
                      </a:cubicBezTo>
                      <a:cubicBezTo>
                        <a:pt x="532" y="43"/>
                        <a:pt x="516" y="26"/>
                        <a:pt x="495" y="26"/>
                      </a:cubicBezTo>
                      <a:close/>
                      <a:moveTo>
                        <a:pt x="273" y="106"/>
                      </a:moveTo>
                      <a:cubicBezTo>
                        <a:pt x="273" y="122"/>
                        <a:pt x="260" y="135"/>
                        <a:pt x="245" y="135"/>
                      </a:cubicBezTo>
                      <a:cubicBezTo>
                        <a:pt x="166" y="135"/>
                        <a:pt x="166" y="135"/>
                        <a:pt x="166" y="135"/>
                      </a:cubicBezTo>
                      <a:cubicBezTo>
                        <a:pt x="150" y="135"/>
                        <a:pt x="138" y="122"/>
                        <a:pt x="138" y="106"/>
                      </a:cubicBezTo>
                      <a:cubicBezTo>
                        <a:pt x="138" y="63"/>
                        <a:pt x="138" y="63"/>
                        <a:pt x="138" y="63"/>
                      </a:cubicBezTo>
                      <a:cubicBezTo>
                        <a:pt x="138" y="54"/>
                        <a:pt x="145" y="47"/>
                        <a:pt x="154" y="47"/>
                      </a:cubicBezTo>
                      <a:cubicBezTo>
                        <a:pt x="168" y="47"/>
                        <a:pt x="168" y="47"/>
                        <a:pt x="168" y="47"/>
                      </a:cubicBezTo>
                      <a:cubicBezTo>
                        <a:pt x="273" y="47"/>
                        <a:pt x="273" y="47"/>
                        <a:pt x="273" y="47"/>
                      </a:cubicBezTo>
                      <a:lnTo>
                        <a:pt x="273" y="106"/>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29" name="Freeform 171">
                  <a:extLst>
                    <a:ext uri="{FF2B5EF4-FFF2-40B4-BE49-F238E27FC236}">
                      <a16:creationId xmlns:a16="http://schemas.microsoft.com/office/drawing/2014/main" id="{47B50B62-2C6B-44CA-995C-F9406D158738}"/>
                    </a:ext>
                  </a:extLst>
                </p:cNvPr>
                <p:cNvSpPr>
                  <a:spLocks/>
                </p:cNvSpPr>
                <p:nvPr/>
              </p:nvSpPr>
              <p:spPr bwMode="auto">
                <a:xfrm>
                  <a:off x="4443" y="1830"/>
                  <a:ext cx="173" cy="48"/>
                </a:xfrm>
                <a:custGeom>
                  <a:avLst/>
                  <a:gdLst>
                    <a:gd name="T0" fmla="*/ 63 w 73"/>
                    <a:gd name="T1" fmla="*/ 0 h 20"/>
                    <a:gd name="T2" fmla="*/ 0 w 73"/>
                    <a:gd name="T3" fmla="*/ 0 h 20"/>
                    <a:gd name="T4" fmla="*/ 0 w 73"/>
                    <a:gd name="T5" fmla="*/ 20 h 20"/>
                    <a:gd name="T6" fmla="*/ 63 w 73"/>
                    <a:gd name="T7" fmla="*/ 20 h 20"/>
                    <a:gd name="T8" fmla="*/ 73 w 73"/>
                    <a:gd name="T9" fmla="*/ 10 h 20"/>
                    <a:gd name="T10" fmla="*/ 73 w 73"/>
                    <a:gd name="T11" fmla="*/ 10 h 20"/>
                    <a:gd name="T12" fmla="*/ 63 w 73"/>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73" h="20">
                      <a:moveTo>
                        <a:pt x="63" y="0"/>
                      </a:moveTo>
                      <a:cubicBezTo>
                        <a:pt x="0" y="0"/>
                        <a:pt x="0" y="0"/>
                        <a:pt x="0" y="0"/>
                      </a:cubicBezTo>
                      <a:cubicBezTo>
                        <a:pt x="0" y="20"/>
                        <a:pt x="0" y="20"/>
                        <a:pt x="0" y="20"/>
                      </a:cubicBezTo>
                      <a:cubicBezTo>
                        <a:pt x="63" y="20"/>
                        <a:pt x="63" y="20"/>
                        <a:pt x="63" y="20"/>
                      </a:cubicBezTo>
                      <a:cubicBezTo>
                        <a:pt x="69" y="20"/>
                        <a:pt x="73" y="16"/>
                        <a:pt x="73" y="10"/>
                      </a:cubicBezTo>
                      <a:cubicBezTo>
                        <a:pt x="73" y="10"/>
                        <a:pt x="73" y="10"/>
                        <a:pt x="73" y="10"/>
                      </a:cubicBezTo>
                      <a:cubicBezTo>
                        <a:pt x="73" y="5"/>
                        <a:pt x="69" y="0"/>
                        <a:pt x="63" y="0"/>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30" name="Freeform 172">
                  <a:extLst>
                    <a:ext uri="{FF2B5EF4-FFF2-40B4-BE49-F238E27FC236}">
                      <a16:creationId xmlns:a16="http://schemas.microsoft.com/office/drawing/2014/main" id="{2FD220A8-2754-4D59-BE3F-DF82CFDF6C10}"/>
                    </a:ext>
                  </a:extLst>
                </p:cNvPr>
                <p:cNvSpPr>
                  <a:spLocks/>
                </p:cNvSpPr>
                <p:nvPr/>
              </p:nvSpPr>
              <p:spPr bwMode="auto">
                <a:xfrm>
                  <a:off x="3233" y="1137"/>
                  <a:ext cx="1383" cy="698"/>
                </a:xfrm>
                <a:custGeom>
                  <a:avLst/>
                  <a:gdLst>
                    <a:gd name="T0" fmla="*/ 290 w 586"/>
                    <a:gd name="T1" fmla="*/ 0 h 296"/>
                    <a:gd name="T2" fmla="*/ 0 w 586"/>
                    <a:gd name="T3" fmla="*/ 241 h 296"/>
                    <a:gd name="T4" fmla="*/ 0 w 586"/>
                    <a:gd name="T5" fmla="*/ 276 h 296"/>
                    <a:gd name="T6" fmla="*/ 40 w 586"/>
                    <a:gd name="T7" fmla="*/ 296 h 296"/>
                    <a:gd name="T8" fmla="*/ 40 w 586"/>
                    <a:gd name="T9" fmla="*/ 222 h 296"/>
                    <a:gd name="T10" fmla="*/ 284 w 586"/>
                    <a:gd name="T11" fmla="*/ 46 h 296"/>
                    <a:gd name="T12" fmla="*/ 537 w 586"/>
                    <a:gd name="T13" fmla="*/ 209 h 296"/>
                    <a:gd name="T14" fmla="*/ 540 w 586"/>
                    <a:gd name="T15" fmla="*/ 211 h 296"/>
                    <a:gd name="T16" fmla="*/ 528 w 586"/>
                    <a:gd name="T17" fmla="*/ 137 h 296"/>
                    <a:gd name="T18" fmla="*/ 586 w 586"/>
                    <a:gd name="T19" fmla="*/ 154 h 296"/>
                    <a:gd name="T20" fmla="*/ 290 w 586"/>
                    <a:gd name="T21"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6" h="296">
                      <a:moveTo>
                        <a:pt x="290" y="0"/>
                      </a:moveTo>
                      <a:cubicBezTo>
                        <a:pt x="72" y="0"/>
                        <a:pt x="0" y="166"/>
                        <a:pt x="0" y="241"/>
                      </a:cubicBezTo>
                      <a:cubicBezTo>
                        <a:pt x="0" y="251"/>
                        <a:pt x="0" y="263"/>
                        <a:pt x="0" y="276"/>
                      </a:cubicBezTo>
                      <a:cubicBezTo>
                        <a:pt x="17" y="276"/>
                        <a:pt x="31" y="284"/>
                        <a:pt x="40" y="296"/>
                      </a:cubicBezTo>
                      <a:cubicBezTo>
                        <a:pt x="40" y="275"/>
                        <a:pt x="40" y="246"/>
                        <a:pt x="40" y="222"/>
                      </a:cubicBezTo>
                      <a:cubicBezTo>
                        <a:pt x="40" y="177"/>
                        <a:pt x="112" y="46"/>
                        <a:pt x="284" y="46"/>
                      </a:cubicBezTo>
                      <a:cubicBezTo>
                        <a:pt x="433" y="46"/>
                        <a:pt x="517" y="175"/>
                        <a:pt x="537" y="209"/>
                      </a:cubicBezTo>
                      <a:cubicBezTo>
                        <a:pt x="540" y="211"/>
                        <a:pt x="540" y="211"/>
                        <a:pt x="540" y="211"/>
                      </a:cubicBezTo>
                      <a:cubicBezTo>
                        <a:pt x="528" y="137"/>
                        <a:pt x="528" y="137"/>
                        <a:pt x="528" y="137"/>
                      </a:cubicBezTo>
                      <a:cubicBezTo>
                        <a:pt x="586" y="154"/>
                        <a:pt x="586" y="154"/>
                        <a:pt x="586" y="154"/>
                      </a:cubicBezTo>
                      <a:cubicBezTo>
                        <a:pt x="586" y="154"/>
                        <a:pt x="508" y="0"/>
                        <a:pt x="290"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31" name="Freeform 173">
                  <a:extLst>
                    <a:ext uri="{FF2B5EF4-FFF2-40B4-BE49-F238E27FC236}">
                      <a16:creationId xmlns:a16="http://schemas.microsoft.com/office/drawing/2014/main" id="{2B5B1F81-5AEF-4B1C-A18B-0CB202B57CCA}"/>
                    </a:ext>
                  </a:extLst>
                </p:cNvPr>
                <p:cNvSpPr>
                  <a:spLocks/>
                </p:cNvSpPr>
                <p:nvPr/>
              </p:nvSpPr>
              <p:spPr bwMode="auto">
                <a:xfrm>
                  <a:off x="3450" y="2180"/>
                  <a:ext cx="1151" cy="287"/>
                </a:xfrm>
                <a:custGeom>
                  <a:avLst/>
                  <a:gdLst>
                    <a:gd name="T0" fmla="*/ 445 w 488"/>
                    <a:gd name="T1" fmla="*/ 51 h 122"/>
                    <a:gd name="T2" fmla="*/ 325 w 488"/>
                    <a:gd name="T3" fmla="*/ 44 h 122"/>
                    <a:gd name="T4" fmla="*/ 291 w 488"/>
                    <a:gd name="T5" fmla="*/ 58 h 122"/>
                    <a:gd name="T6" fmla="*/ 265 w 488"/>
                    <a:gd name="T7" fmla="*/ 46 h 122"/>
                    <a:gd name="T8" fmla="*/ 145 w 488"/>
                    <a:gd name="T9" fmla="*/ 48 h 122"/>
                    <a:gd name="T10" fmla="*/ 90 w 488"/>
                    <a:gd name="T11" fmla="*/ 75 h 122"/>
                    <a:gd name="T12" fmla="*/ 3 w 488"/>
                    <a:gd name="T13" fmla="*/ 0 h 122"/>
                    <a:gd name="T14" fmla="*/ 1 w 488"/>
                    <a:gd name="T15" fmla="*/ 41 h 122"/>
                    <a:gd name="T16" fmla="*/ 79 w 488"/>
                    <a:gd name="T17" fmla="*/ 122 h 122"/>
                    <a:gd name="T18" fmla="*/ 79 w 488"/>
                    <a:gd name="T19" fmla="*/ 122 h 122"/>
                    <a:gd name="T20" fmla="*/ 164 w 488"/>
                    <a:gd name="T21" fmla="*/ 86 h 122"/>
                    <a:gd name="T22" fmla="*/ 165 w 488"/>
                    <a:gd name="T23" fmla="*/ 85 h 122"/>
                    <a:gd name="T24" fmla="*/ 398 w 488"/>
                    <a:gd name="T25" fmla="*/ 85 h 122"/>
                    <a:gd name="T26" fmla="*/ 424 w 488"/>
                    <a:gd name="T27" fmla="*/ 93 h 122"/>
                    <a:gd name="T28" fmla="*/ 424 w 488"/>
                    <a:gd name="T29" fmla="*/ 93 h 122"/>
                    <a:gd name="T30" fmla="*/ 481 w 488"/>
                    <a:gd name="T31" fmla="*/ 88 h 122"/>
                    <a:gd name="T32" fmla="*/ 488 w 488"/>
                    <a:gd name="T33" fmla="*/ 82 h 122"/>
                    <a:gd name="T34" fmla="*/ 488 w 488"/>
                    <a:gd name="T35" fmla="*/ 15 h 122"/>
                    <a:gd name="T36" fmla="*/ 458 w 488"/>
                    <a:gd name="T37" fmla="*/ 58 h 122"/>
                    <a:gd name="T38" fmla="*/ 445 w 488"/>
                    <a:gd name="T39" fmla="*/ 5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8" h="122">
                      <a:moveTo>
                        <a:pt x="445" y="51"/>
                      </a:moveTo>
                      <a:cubicBezTo>
                        <a:pt x="408" y="31"/>
                        <a:pt x="364" y="29"/>
                        <a:pt x="325" y="44"/>
                      </a:cubicBezTo>
                      <a:cubicBezTo>
                        <a:pt x="291" y="58"/>
                        <a:pt x="291" y="58"/>
                        <a:pt x="291" y="58"/>
                      </a:cubicBezTo>
                      <a:cubicBezTo>
                        <a:pt x="265" y="46"/>
                        <a:pt x="265" y="46"/>
                        <a:pt x="265" y="46"/>
                      </a:cubicBezTo>
                      <a:cubicBezTo>
                        <a:pt x="227" y="29"/>
                        <a:pt x="183" y="30"/>
                        <a:pt x="145" y="48"/>
                      </a:cubicBezTo>
                      <a:cubicBezTo>
                        <a:pt x="90" y="75"/>
                        <a:pt x="90" y="75"/>
                        <a:pt x="90" y="75"/>
                      </a:cubicBezTo>
                      <a:cubicBezTo>
                        <a:pt x="90" y="75"/>
                        <a:pt x="6" y="81"/>
                        <a:pt x="3" y="0"/>
                      </a:cubicBezTo>
                      <a:cubicBezTo>
                        <a:pt x="1" y="41"/>
                        <a:pt x="1" y="41"/>
                        <a:pt x="1" y="41"/>
                      </a:cubicBezTo>
                      <a:cubicBezTo>
                        <a:pt x="0" y="86"/>
                        <a:pt x="35" y="122"/>
                        <a:pt x="79" y="122"/>
                      </a:cubicBezTo>
                      <a:cubicBezTo>
                        <a:pt x="79" y="122"/>
                        <a:pt x="79" y="122"/>
                        <a:pt x="79" y="122"/>
                      </a:cubicBezTo>
                      <a:cubicBezTo>
                        <a:pt x="111" y="122"/>
                        <a:pt x="142" y="109"/>
                        <a:pt x="164" y="86"/>
                      </a:cubicBezTo>
                      <a:cubicBezTo>
                        <a:pt x="165" y="85"/>
                        <a:pt x="165" y="85"/>
                        <a:pt x="165" y="85"/>
                      </a:cubicBezTo>
                      <a:cubicBezTo>
                        <a:pt x="398" y="85"/>
                        <a:pt x="398" y="85"/>
                        <a:pt x="398" y="85"/>
                      </a:cubicBezTo>
                      <a:cubicBezTo>
                        <a:pt x="407" y="85"/>
                        <a:pt x="416" y="88"/>
                        <a:pt x="424" y="93"/>
                      </a:cubicBezTo>
                      <a:cubicBezTo>
                        <a:pt x="424" y="93"/>
                        <a:pt x="424" y="93"/>
                        <a:pt x="424" y="93"/>
                      </a:cubicBezTo>
                      <a:cubicBezTo>
                        <a:pt x="442" y="104"/>
                        <a:pt x="465" y="102"/>
                        <a:pt x="481" y="88"/>
                      </a:cubicBezTo>
                      <a:cubicBezTo>
                        <a:pt x="488" y="82"/>
                        <a:pt x="488" y="82"/>
                        <a:pt x="488" y="82"/>
                      </a:cubicBezTo>
                      <a:cubicBezTo>
                        <a:pt x="488" y="15"/>
                        <a:pt x="488" y="15"/>
                        <a:pt x="488" y="15"/>
                      </a:cubicBezTo>
                      <a:cubicBezTo>
                        <a:pt x="458" y="58"/>
                        <a:pt x="458" y="58"/>
                        <a:pt x="458" y="58"/>
                      </a:cubicBezTo>
                      <a:lnTo>
                        <a:pt x="445" y="51"/>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32" name="Freeform 174">
                  <a:extLst>
                    <a:ext uri="{FF2B5EF4-FFF2-40B4-BE49-F238E27FC236}">
                      <a16:creationId xmlns:a16="http://schemas.microsoft.com/office/drawing/2014/main" id="{2A470F10-F836-4961-88A9-84CC57F8F99E}"/>
                    </a:ext>
                  </a:extLst>
                </p:cNvPr>
                <p:cNvSpPr>
                  <a:spLocks/>
                </p:cNvSpPr>
                <p:nvPr/>
              </p:nvSpPr>
              <p:spPr bwMode="auto">
                <a:xfrm>
                  <a:off x="3997" y="2550"/>
                  <a:ext cx="241" cy="111"/>
                </a:xfrm>
                <a:custGeom>
                  <a:avLst/>
                  <a:gdLst>
                    <a:gd name="T0" fmla="*/ 0 w 102"/>
                    <a:gd name="T1" fmla="*/ 47 h 47"/>
                    <a:gd name="T2" fmla="*/ 102 w 102"/>
                    <a:gd name="T3" fmla="*/ 47 h 47"/>
                    <a:gd name="T4" fmla="*/ 50 w 102"/>
                    <a:gd name="T5" fmla="*/ 0 h 47"/>
                    <a:gd name="T6" fmla="*/ 0 w 102"/>
                    <a:gd name="T7" fmla="*/ 47 h 47"/>
                  </a:gdLst>
                  <a:ahLst/>
                  <a:cxnLst>
                    <a:cxn ang="0">
                      <a:pos x="T0" y="T1"/>
                    </a:cxn>
                    <a:cxn ang="0">
                      <a:pos x="T2" y="T3"/>
                    </a:cxn>
                    <a:cxn ang="0">
                      <a:pos x="T4" y="T5"/>
                    </a:cxn>
                    <a:cxn ang="0">
                      <a:pos x="T6" y="T7"/>
                    </a:cxn>
                  </a:cxnLst>
                  <a:rect l="0" t="0" r="r" b="b"/>
                  <a:pathLst>
                    <a:path w="102" h="47">
                      <a:moveTo>
                        <a:pt x="0" y="47"/>
                      </a:moveTo>
                      <a:cubicBezTo>
                        <a:pt x="102" y="47"/>
                        <a:pt x="102" y="47"/>
                        <a:pt x="102" y="47"/>
                      </a:cubicBezTo>
                      <a:cubicBezTo>
                        <a:pt x="102" y="47"/>
                        <a:pt x="100" y="0"/>
                        <a:pt x="50" y="0"/>
                      </a:cubicBezTo>
                      <a:cubicBezTo>
                        <a:pt x="0" y="0"/>
                        <a:pt x="0" y="47"/>
                        <a:pt x="0" y="47"/>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grpSp>
          <p:grpSp>
            <p:nvGrpSpPr>
              <p:cNvPr id="154" name="Group 595">
                <a:extLst>
                  <a:ext uri="{FF2B5EF4-FFF2-40B4-BE49-F238E27FC236}">
                    <a16:creationId xmlns:a16="http://schemas.microsoft.com/office/drawing/2014/main" id="{A7EFE925-FA56-4351-8196-91CF4B894972}"/>
                  </a:ext>
                </a:extLst>
              </p:cNvPr>
              <p:cNvGrpSpPr>
                <a:grpSpLocks noChangeAspect="1"/>
              </p:cNvGrpSpPr>
              <p:nvPr/>
            </p:nvGrpSpPr>
            <p:grpSpPr bwMode="auto">
              <a:xfrm>
                <a:off x="10169025" y="2667763"/>
                <a:ext cx="412442" cy="412150"/>
                <a:chOff x="2499" y="790"/>
                <a:chExt cx="2832" cy="2830"/>
              </a:xfrm>
            </p:grpSpPr>
            <p:sp>
              <p:nvSpPr>
                <p:cNvPr id="135" name="Oval 596">
                  <a:extLst>
                    <a:ext uri="{FF2B5EF4-FFF2-40B4-BE49-F238E27FC236}">
                      <a16:creationId xmlns:a16="http://schemas.microsoft.com/office/drawing/2014/main" id="{8EEB03CA-3D8B-4462-8014-714D382C0FCD}"/>
                    </a:ext>
                  </a:extLst>
                </p:cNvPr>
                <p:cNvSpPr>
                  <a:spLocks noChangeArrowheads="1"/>
                </p:cNvSpPr>
                <p:nvPr/>
              </p:nvSpPr>
              <p:spPr bwMode="auto">
                <a:xfrm>
                  <a:off x="2499" y="790"/>
                  <a:ext cx="2832" cy="283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36" name="Freeform 597">
                  <a:extLst>
                    <a:ext uri="{FF2B5EF4-FFF2-40B4-BE49-F238E27FC236}">
                      <a16:creationId xmlns:a16="http://schemas.microsoft.com/office/drawing/2014/main" id="{1914BC34-83AD-462D-A863-9B0EDDC44008}"/>
                    </a:ext>
                  </a:extLst>
                </p:cNvPr>
                <p:cNvSpPr>
                  <a:spLocks/>
                </p:cNvSpPr>
                <p:nvPr/>
              </p:nvSpPr>
              <p:spPr bwMode="auto">
                <a:xfrm>
                  <a:off x="3530" y="2748"/>
                  <a:ext cx="838" cy="658"/>
                </a:xfrm>
                <a:custGeom>
                  <a:avLst/>
                  <a:gdLst>
                    <a:gd name="T0" fmla="*/ 751 w 838"/>
                    <a:gd name="T1" fmla="*/ 42 h 658"/>
                    <a:gd name="T2" fmla="*/ 838 w 838"/>
                    <a:gd name="T3" fmla="*/ 658 h 658"/>
                    <a:gd name="T4" fmla="*/ 0 w 838"/>
                    <a:gd name="T5" fmla="*/ 658 h 658"/>
                    <a:gd name="T6" fmla="*/ 123 w 838"/>
                    <a:gd name="T7" fmla="*/ 42 h 658"/>
                    <a:gd name="T8" fmla="*/ 401 w 838"/>
                    <a:gd name="T9" fmla="*/ 0 h 658"/>
                    <a:gd name="T10" fmla="*/ 751 w 838"/>
                    <a:gd name="T11" fmla="*/ 42 h 658"/>
                  </a:gdLst>
                  <a:ahLst/>
                  <a:cxnLst>
                    <a:cxn ang="0">
                      <a:pos x="T0" y="T1"/>
                    </a:cxn>
                    <a:cxn ang="0">
                      <a:pos x="T2" y="T3"/>
                    </a:cxn>
                    <a:cxn ang="0">
                      <a:pos x="T4" y="T5"/>
                    </a:cxn>
                    <a:cxn ang="0">
                      <a:pos x="T6" y="T7"/>
                    </a:cxn>
                    <a:cxn ang="0">
                      <a:pos x="T8" y="T9"/>
                    </a:cxn>
                    <a:cxn ang="0">
                      <a:pos x="T10" y="T11"/>
                    </a:cxn>
                  </a:cxnLst>
                  <a:rect l="0" t="0" r="r" b="b"/>
                  <a:pathLst>
                    <a:path w="838" h="658">
                      <a:moveTo>
                        <a:pt x="751" y="42"/>
                      </a:moveTo>
                      <a:lnTo>
                        <a:pt x="838" y="658"/>
                      </a:lnTo>
                      <a:lnTo>
                        <a:pt x="0" y="658"/>
                      </a:lnTo>
                      <a:lnTo>
                        <a:pt x="123" y="42"/>
                      </a:lnTo>
                      <a:lnTo>
                        <a:pt x="401" y="0"/>
                      </a:lnTo>
                      <a:lnTo>
                        <a:pt x="751" y="42"/>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37" name="Freeform 598">
                  <a:extLst>
                    <a:ext uri="{FF2B5EF4-FFF2-40B4-BE49-F238E27FC236}">
                      <a16:creationId xmlns:a16="http://schemas.microsoft.com/office/drawing/2014/main" id="{9E774169-A6A1-4715-B2CE-7792D07E32D2}"/>
                    </a:ext>
                  </a:extLst>
                </p:cNvPr>
                <p:cNvSpPr>
                  <a:spLocks/>
                </p:cNvSpPr>
                <p:nvPr/>
              </p:nvSpPr>
              <p:spPr bwMode="auto">
                <a:xfrm>
                  <a:off x="3105" y="2062"/>
                  <a:ext cx="241" cy="358"/>
                </a:xfrm>
                <a:custGeom>
                  <a:avLst/>
                  <a:gdLst>
                    <a:gd name="T0" fmla="*/ 102 w 102"/>
                    <a:gd name="T1" fmla="*/ 149 h 152"/>
                    <a:gd name="T2" fmla="*/ 78 w 102"/>
                    <a:gd name="T3" fmla="*/ 150 h 152"/>
                    <a:gd name="T4" fmla="*/ 3 w 102"/>
                    <a:gd name="T5" fmla="*/ 81 h 152"/>
                    <a:gd name="T6" fmla="*/ 1 w 102"/>
                    <a:gd name="T7" fmla="*/ 51 h 152"/>
                    <a:gd name="T8" fmla="*/ 47 w 102"/>
                    <a:gd name="T9" fmla="*/ 1 h 152"/>
                    <a:gd name="T10" fmla="*/ 47 w 102"/>
                    <a:gd name="T11" fmla="*/ 1 h 152"/>
                    <a:gd name="T12" fmla="*/ 97 w 102"/>
                    <a:gd name="T13" fmla="*/ 46 h 152"/>
                    <a:gd name="T14" fmla="*/ 102 w 102"/>
                    <a:gd name="T15" fmla="*/ 149 h 1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52">
                      <a:moveTo>
                        <a:pt x="102" y="149"/>
                      </a:moveTo>
                      <a:cubicBezTo>
                        <a:pt x="78" y="150"/>
                        <a:pt x="78" y="150"/>
                        <a:pt x="78" y="150"/>
                      </a:cubicBezTo>
                      <a:cubicBezTo>
                        <a:pt x="38" y="152"/>
                        <a:pt x="5" y="121"/>
                        <a:pt x="3" y="81"/>
                      </a:cubicBezTo>
                      <a:cubicBezTo>
                        <a:pt x="1" y="51"/>
                        <a:pt x="1" y="51"/>
                        <a:pt x="1" y="51"/>
                      </a:cubicBezTo>
                      <a:cubicBezTo>
                        <a:pt x="0" y="24"/>
                        <a:pt x="20" y="2"/>
                        <a:pt x="47" y="1"/>
                      </a:cubicBezTo>
                      <a:cubicBezTo>
                        <a:pt x="47" y="1"/>
                        <a:pt x="47" y="1"/>
                        <a:pt x="47" y="1"/>
                      </a:cubicBezTo>
                      <a:cubicBezTo>
                        <a:pt x="73" y="0"/>
                        <a:pt x="95" y="20"/>
                        <a:pt x="97" y="46"/>
                      </a:cubicBezTo>
                      <a:lnTo>
                        <a:pt x="102" y="149"/>
                      </a:ln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38" name="Freeform 599">
                  <a:extLst>
                    <a:ext uri="{FF2B5EF4-FFF2-40B4-BE49-F238E27FC236}">
                      <a16:creationId xmlns:a16="http://schemas.microsoft.com/office/drawing/2014/main" id="{C37A9272-1E70-4BF5-91B3-EF8A4229477F}"/>
                    </a:ext>
                  </a:extLst>
                </p:cNvPr>
                <p:cNvSpPr>
                  <a:spLocks/>
                </p:cNvSpPr>
                <p:nvPr/>
              </p:nvSpPr>
              <p:spPr bwMode="auto">
                <a:xfrm>
                  <a:off x="4528" y="1993"/>
                  <a:ext cx="236" cy="363"/>
                </a:xfrm>
                <a:custGeom>
                  <a:avLst/>
                  <a:gdLst>
                    <a:gd name="T0" fmla="*/ 6 w 100"/>
                    <a:gd name="T1" fmla="*/ 154 h 154"/>
                    <a:gd name="T2" fmla="*/ 29 w 100"/>
                    <a:gd name="T3" fmla="*/ 153 h 154"/>
                    <a:gd name="T4" fmla="*/ 98 w 100"/>
                    <a:gd name="T5" fmla="*/ 77 h 154"/>
                    <a:gd name="T6" fmla="*/ 96 w 100"/>
                    <a:gd name="T7" fmla="*/ 47 h 154"/>
                    <a:gd name="T8" fmla="*/ 46 w 100"/>
                    <a:gd name="T9" fmla="*/ 1 h 154"/>
                    <a:gd name="T10" fmla="*/ 46 w 100"/>
                    <a:gd name="T11" fmla="*/ 1 h 154"/>
                    <a:gd name="T12" fmla="*/ 1 w 100"/>
                    <a:gd name="T13" fmla="*/ 51 h 154"/>
                    <a:gd name="T14" fmla="*/ 6 w 100"/>
                    <a:gd name="T15" fmla="*/ 154 h 1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 h="154">
                      <a:moveTo>
                        <a:pt x="6" y="154"/>
                      </a:moveTo>
                      <a:cubicBezTo>
                        <a:pt x="29" y="153"/>
                        <a:pt x="29" y="153"/>
                        <a:pt x="29" y="153"/>
                      </a:cubicBezTo>
                      <a:cubicBezTo>
                        <a:pt x="69" y="151"/>
                        <a:pt x="100" y="117"/>
                        <a:pt x="98" y="77"/>
                      </a:cubicBezTo>
                      <a:cubicBezTo>
                        <a:pt x="96" y="47"/>
                        <a:pt x="96" y="47"/>
                        <a:pt x="96" y="47"/>
                      </a:cubicBezTo>
                      <a:cubicBezTo>
                        <a:pt x="95" y="20"/>
                        <a:pt x="73" y="0"/>
                        <a:pt x="46" y="1"/>
                      </a:cubicBezTo>
                      <a:cubicBezTo>
                        <a:pt x="46" y="1"/>
                        <a:pt x="46" y="1"/>
                        <a:pt x="46" y="1"/>
                      </a:cubicBezTo>
                      <a:cubicBezTo>
                        <a:pt x="20" y="3"/>
                        <a:pt x="0" y="25"/>
                        <a:pt x="1" y="51"/>
                      </a:cubicBezTo>
                      <a:lnTo>
                        <a:pt x="6" y="154"/>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39" name="Freeform 600">
                  <a:extLst>
                    <a:ext uri="{FF2B5EF4-FFF2-40B4-BE49-F238E27FC236}">
                      <a16:creationId xmlns:a16="http://schemas.microsoft.com/office/drawing/2014/main" id="{E430C2A7-ED5A-49F7-BAB7-67265E97C36C}"/>
                    </a:ext>
                  </a:extLst>
                </p:cNvPr>
                <p:cNvSpPr>
                  <a:spLocks/>
                </p:cNvSpPr>
                <p:nvPr/>
              </p:nvSpPr>
              <p:spPr bwMode="auto">
                <a:xfrm>
                  <a:off x="3266" y="1257"/>
                  <a:ext cx="1326" cy="1632"/>
                </a:xfrm>
                <a:custGeom>
                  <a:avLst/>
                  <a:gdLst>
                    <a:gd name="T0" fmla="*/ 297 w 562"/>
                    <a:gd name="T1" fmla="*/ 685 h 692"/>
                    <a:gd name="T2" fmla="*/ 297 w 562"/>
                    <a:gd name="T3" fmla="*/ 685 h 692"/>
                    <a:gd name="T4" fmla="*/ 14 w 562"/>
                    <a:gd name="T5" fmla="*/ 427 h 692"/>
                    <a:gd name="T6" fmla="*/ 7 w 562"/>
                    <a:gd name="T7" fmla="*/ 290 h 692"/>
                    <a:gd name="T8" fmla="*/ 265 w 562"/>
                    <a:gd name="T9" fmla="*/ 7 h 692"/>
                    <a:gd name="T10" fmla="*/ 265 w 562"/>
                    <a:gd name="T11" fmla="*/ 7 h 692"/>
                    <a:gd name="T12" fmla="*/ 548 w 562"/>
                    <a:gd name="T13" fmla="*/ 264 h 692"/>
                    <a:gd name="T14" fmla="*/ 555 w 562"/>
                    <a:gd name="T15" fmla="*/ 402 h 692"/>
                    <a:gd name="T16" fmla="*/ 297 w 562"/>
                    <a:gd name="T17" fmla="*/ 685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2" h="692">
                      <a:moveTo>
                        <a:pt x="297" y="685"/>
                      </a:moveTo>
                      <a:cubicBezTo>
                        <a:pt x="297" y="685"/>
                        <a:pt x="297" y="685"/>
                        <a:pt x="297" y="685"/>
                      </a:cubicBezTo>
                      <a:cubicBezTo>
                        <a:pt x="148" y="692"/>
                        <a:pt x="21" y="577"/>
                        <a:pt x="14" y="427"/>
                      </a:cubicBezTo>
                      <a:cubicBezTo>
                        <a:pt x="7" y="290"/>
                        <a:pt x="7" y="290"/>
                        <a:pt x="7" y="290"/>
                      </a:cubicBezTo>
                      <a:cubicBezTo>
                        <a:pt x="0" y="141"/>
                        <a:pt x="115" y="14"/>
                        <a:pt x="265" y="7"/>
                      </a:cubicBezTo>
                      <a:cubicBezTo>
                        <a:pt x="265" y="7"/>
                        <a:pt x="265" y="7"/>
                        <a:pt x="265" y="7"/>
                      </a:cubicBezTo>
                      <a:cubicBezTo>
                        <a:pt x="414" y="0"/>
                        <a:pt x="541" y="115"/>
                        <a:pt x="548" y="264"/>
                      </a:cubicBezTo>
                      <a:cubicBezTo>
                        <a:pt x="555" y="402"/>
                        <a:pt x="555" y="402"/>
                        <a:pt x="555" y="402"/>
                      </a:cubicBezTo>
                      <a:cubicBezTo>
                        <a:pt x="562" y="551"/>
                        <a:pt x="446" y="678"/>
                        <a:pt x="297" y="685"/>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40" name="Freeform 601">
                  <a:extLst>
                    <a:ext uri="{FF2B5EF4-FFF2-40B4-BE49-F238E27FC236}">
                      <a16:creationId xmlns:a16="http://schemas.microsoft.com/office/drawing/2014/main" id="{49816109-A964-46B0-B803-4B205CA69765}"/>
                    </a:ext>
                  </a:extLst>
                </p:cNvPr>
                <p:cNvSpPr>
                  <a:spLocks/>
                </p:cNvSpPr>
                <p:nvPr/>
              </p:nvSpPr>
              <p:spPr bwMode="auto">
                <a:xfrm>
                  <a:off x="3266" y="1257"/>
                  <a:ext cx="1326" cy="1630"/>
                </a:xfrm>
                <a:custGeom>
                  <a:avLst/>
                  <a:gdLst>
                    <a:gd name="T0" fmla="*/ 265 w 562"/>
                    <a:gd name="T1" fmla="*/ 7 h 691"/>
                    <a:gd name="T2" fmla="*/ 7 w 562"/>
                    <a:gd name="T3" fmla="*/ 290 h 691"/>
                    <a:gd name="T4" fmla="*/ 8 w 562"/>
                    <a:gd name="T5" fmla="*/ 316 h 691"/>
                    <a:gd name="T6" fmla="*/ 17 w 562"/>
                    <a:gd name="T7" fmla="*/ 455 h 691"/>
                    <a:gd name="T8" fmla="*/ 297 w 562"/>
                    <a:gd name="T9" fmla="*/ 685 h 691"/>
                    <a:gd name="T10" fmla="*/ 555 w 562"/>
                    <a:gd name="T11" fmla="*/ 402 h 691"/>
                    <a:gd name="T12" fmla="*/ 548 w 562"/>
                    <a:gd name="T13" fmla="*/ 264 h 691"/>
                    <a:gd name="T14" fmla="*/ 265 w 562"/>
                    <a:gd name="T15" fmla="*/ 7 h 6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2" h="691">
                      <a:moveTo>
                        <a:pt x="265" y="7"/>
                      </a:moveTo>
                      <a:cubicBezTo>
                        <a:pt x="115" y="14"/>
                        <a:pt x="0" y="141"/>
                        <a:pt x="7" y="290"/>
                      </a:cubicBezTo>
                      <a:cubicBezTo>
                        <a:pt x="8" y="316"/>
                        <a:pt x="8" y="316"/>
                        <a:pt x="8" y="316"/>
                      </a:cubicBezTo>
                      <a:cubicBezTo>
                        <a:pt x="17" y="455"/>
                        <a:pt x="17" y="455"/>
                        <a:pt x="17" y="455"/>
                      </a:cubicBezTo>
                      <a:cubicBezTo>
                        <a:pt x="37" y="591"/>
                        <a:pt x="157" y="691"/>
                        <a:pt x="297" y="685"/>
                      </a:cubicBezTo>
                      <a:cubicBezTo>
                        <a:pt x="446" y="678"/>
                        <a:pt x="562" y="551"/>
                        <a:pt x="555" y="402"/>
                      </a:cubicBezTo>
                      <a:cubicBezTo>
                        <a:pt x="548" y="264"/>
                        <a:pt x="548" y="264"/>
                        <a:pt x="548" y="264"/>
                      </a:cubicBezTo>
                      <a:cubicBezTo>
                        <a:pt x="541" y="115"/>
                        <a:pt x="414" y="0"/>
                        <a:pt x="265" y="7"/>
                      </a:cubicBezTo>
                      <a:close/>
                    </a:path>
                  </a:pathLst>
                </a:custGeom>
                <a:solidFill>
                  <a:srgbClr val="D8B0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41" name="Freeform 602">
                  <a:extLst>
                    <a:ext uri="{FF2B5EF4-FFF2-40B4-BE49-F238E27FC236}">
                      <a16:creationId xmlns:a16="http://schemas.microsoft.com/office/drawing/2014/main" id="{EF08B6D0-9CDD-4EED-99D2-04BD02C20648}"/>
                    </a:ext>
                  </a:extLst>
                </p:cNvPr>
                <p:cNvSpPr>
                  <a:spLocks/>
                </p:cNvSpPr>
                <p:nvPr/>
              </p:nvSpPr>
              <p:spPr bwMode="auto">
                <a:xfrm>
                  <a:off x="3927" y="1967"/>
                  <a:ext cx="646" cy="932"/>
                </a:xfrm>
                <a:custGeom>
                  <a:avLst/>
                  <a:gdLst>
                    <a:gd name="T0" fmla="*/ 259 w 274"/>
                    <a:gd name="T1" fmla="*/ 55 h 395"/>
                    <a:gd name="T2" fmla="*/ 259 w 274"/>
                    <a:gd name="T3" fmla="*/ 55 h 395"/>
                    <a:gd name="T4" fmla="*/ 205 w 274"/>
                    <a:gd name="T5" fmla="*/ 11 h 395"/>
                    <a:gd name="T6" fmla="*/ 140 w 274"/>
                    <a:gd name="T7" fmla="*/ 0 h 395"/>
                    <a:gd name="T8" fmla="*/ 61 w 274"/>
                    <a:gd name="T9" fmla="*/ 80 h 395"/>
                    <a:gd name="T10" fmla="*/ 79 w 274"/>
                    <a:gd name="T11" fmla="*/ 151 h 395"/>
                    <a:gd name="T12" fmla="*/ 49 w 274"/>
                    <a:gd name="T13" fmla="*/ 191 h 395"/>
                    <a:gd name="T14" fmla="*/ 43 w 274"/>
                    <a:gd name="T15" fmla="*/ 191 h 395"/>
                    <a:gd name="T16" fmla="*/ 18 w 274"/>
                    <a:gd name="T17" fmla="*/ 219 h 395"/>
                    <a:gd name="T18" fmla="*/ 20 w 274"/>
                    <a:gd name="T19" fmla="*/ 279 h 395"/>
                    <a:gd name="T20" fmla="*/ 27 w 274"/>
                    <a:gd name="T21" fmla="*/ 279 h 395"/>
                    <a:gd name="T22" fmla="*/ 63 w 274"/>
                    <a:gd name="T23" fmla="*/ 312 h 395"/>
                    <a:gd name="T24" fmla="*/ 22 w 274"/>
                    <a:gd name="T25" fmla="*/ 314 h 395"/>
                    <a:gd name="T26" fmla="*/ 23 w 274"/>
                    <a:gd name="T27" fmla="*/ 325 h 395"/>
                    <a:gd name="T28" fmla="*/ 0 w 274"/>
                    <a:gd name="T29" fmla="*/ 395 h 395"/>
                    <a:gd name="T30" fmla="*/ 123 w 274"/>
                    <a:gd name="T31" fmla="*/ 369 h 395"/>
                    <a:gd name="T32" fmla="*/ 149 w 274"/>
                    <a:gd name="T33" fmla="*/ 342 h 395"/>
                    <a:gd name="T34" fmla="*/ 274 w 274"/>
                    <a:gd name="T35" fmla="*/ 129 h 395"/>
                    <a:gd name="T36" fmla="*/ 259 w 274"/>
                    <a:gd name="T37" fmla="*/ 55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 h="395">
                      <a:moveTo>
                        <a:pt x="259" y="55"/>
                      </a:moveTo>
                      <a:cubicBezTo>
                        <a:pt x="259" y="55"/>
                        <a:pt x="259" y="55"/>
                        <a:pt x="259" y="55"/>
                      </a:cubicBezTo>
                      <a:cubicBezTo>
                        <a:pt x="243" y="12"/>
                        <a:pt x="205" y="11"/>
                        <a:pt x="205" y="11"/>
                      </a:cubicBezTo>
                      <a:cubicBezTo>
                        <a:pt x="140" y="0"/>
                        <a:pt x="140" y="0"/>
                        <a:pt x="140" y="0"/>
                      </a:cubicBezTo>
                      <a:cubicBezTo>
                        <a:pt x="102" y="2"/>
                        <a:pt x="51" y="43"/>
                        <a:pt x="61" y="80"/>
                      </a:cubicBezTo>
                      <a:cubicBezTo>
                        <a:pt x="79" y="151"/>
                        <a:pt x="79" y="151"/>
                        <a:pt x="79" y="151"/>
                      </a:cubicBezTo>
                      <a:cubicBezTo>
                        <a:pt x="84" y="171"/>
                        <a:pt x="70" y="190"/>
                        <a:pt x="49" y="191"/>
                      </a:cubicBezTo>
                      <a:cubicBezTo>
                        <a:pt x="43" y="191"/>
                        <a:pt x="43" y="191"/>
                        <a:pt x="43" y="191"/>
                      </a:cubicBezTo>
                      <a:cubicBezTo>
                        <a:pt x="28" y="192"/>
                        <a:pt x="17" y="204"/>
                        <a:pt x="18" y="219"/>
                      </a:cubicBezTo>
                      <a:cubicBezTo>
                        <a:pt x="20" y="279"/>
                        <a:pt x="20" y="279"/>
                        <a:pt x="20" y="279"/>
                      </a:cubicBezTo>
                      <a:cubicBezTo>
                        <a:pt x="27" y="279"/>
                        <a:pt x="27" y="279"/>
                        <a:pt x="27" y="279"/>
                      </a:cubicBezTo>
                      <a:cubicBezTo>
                        <a:pt x="46" y="278"/>
                        <a:pt x="62" y="293"/>
                        <a:pt x="63" y="312"/>
                      </a:cubicBezTo>
                      <a:cubicBezTo>
                        <a:pt x="22" y="314"/>
                        <a:pt x="22" y="314"/>
                        <a:pt x="22" y="314"/>
                      </a:cubicBezTo>
                      <a:cubicBezTo>
                        <a:pt x="23" y="325"/>
                        <a:pt x="23" y="325"/>
                        <a:pt x="23" y="325"/>
                      </a:cubicBezTo>
                      <a:cubicBezTo>
                        <a:pt x="24" y="347"/>
                        <a:pt x="16" y="380"/>
                        <a:pt x="0" y="395"/>
                      </a:cubicBezTo>
                      <a:cubicBezTo>
                        <a:pt x="123" y="369"/>
                        <a:pt x="123" y="369"/>
                        <a:pt x="123" y="369"/>
                      </a:cubicBezTo>
                      <a:cubicBezTo>
                        <a:pt x="149" y="342"/>
                        <a:pt x="149" y="342"/>
                        <a:pt x="149" y="342"/>
                      </a:cubicBezTo>
                      <a:cubicBezTo>
                        <a:pt x="221" y="297"/>
                        <a:pt x="269" y="218"/>
                        <a:pt x="274" y="129"/>
                      </a:cubicBezTo>
                      <a:lnTo>
                        <a:pt x="259" y="55"/>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42" name="Freeform 603">
                  <a:extLst>
                    <a:ext uri="{FF2B5EF4-FFF2-40B4-BE49-F238E27FC236}">
                      <a16:creationId xmlns:a16="http://schemas.microsoft.com/office/drawing/2014/main" id="{E7A364B1-FE71-44FC-8180-5B29D43F0219}"/>
                    </a:ext>
                  </a:extLst>
                </p:cNvPr>
                <p:cNvSpPr>
                  <a:spLocks/>
                </p:cNvSpPr>
                <p:nvPr/>
              </p:nvSpPr>
              <p:spPr bwMode="auto">
                <a:xfrm>
                  <a:off x="3655" y="2418"/>
                  <a:ext cx="139" cy="120"/>
                </a:xfrm>
                <a:custGeom>
                  <a:avLst/>
                  <a:gdLst>
                    <a:gd name="T0" fmla="*/ 59 w 59"/>
                    <a:gd name="T1" fmla="*/ 6 h 51"/>
                    <a:gd name="T2" fmla="*/ 17 w 59"/>
                    <a:gd name="T3" fmla="*/ 51 h 51"/>
                    <a:gd name="T4" fmla="*/ 59 w 59"/>
                    <a:gd name="T5" fmla="*/ 6 h 51"/>
                  </a:gdLst>
                  <a:ahLst/>
                  <a:cxnLst>
                    <a:cxn ang="0">
                      <a:pos x="T0" y="T1"/>
                    </a:cxn>
                    <a:cxn ang="0">
                      <a:pos x="T2" y="T3"/>
                    </a:cxn>
                    <a:cxn ang="0">
                      <a:pos x="T4" y="T5"/>
                    </a:cxn>
                  </a:cxnLst>
                  <a:rect l="0" t="0" r="r" b="b"/>
                  <a:pathLst>
                    <a:path w="59" h="51">
                      <a:moveTo>
                        <a:pt x="59" y="6"/>
                      </a:moveTo>
                      <a:cubicBezTo>
                        <a:pt x="17" y="51"/>
                        <a:pt x="17" y="51"/>
                        <a:pt x="17" y="51"/>
                      </a:cubicBezTo>
                      <a:cubicBezTo>
                        <a:pt x="17" y="51"/>
                        <a:pt x="0" y="0"/>
                        <a:pt x="59" y="6"/>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43" name="Freeform 604">
                  <a:extLst>
                    <a:ext uri="{FF2B5EF4-FFF2-40B4-BE49-F238E27FC236}">
                      <a16:creationId xmlns:a16="http://schemas.microsoft.com/office/drawing/2014/main" id="{E7385C81-9353-452A-A592-24A11BA1578E}"/>
                    </a:ext>
                  </a:extLst>
                </p:cNvPr>
                <p:cNvSpPr>
                  <a:spLocks/>
                </p:cNvSpPr>
                <p:nvPr/>
              </p:nvSpPr>
              <p:spPr bwMode="auto">
                <a:xfrm>
                  <a:off x="2966" y="2833"/>
                  <a:ext cx="1930" cy="787"/>
                </a:xfrm>
                <a:custGeom>
                  <a:avLst/>
                  <a:gdLst>
                    <a:gd name="T0" fmla="*/ 402 w 818"/>
                    <a:gd name="T1" fmla="*/ 334 h 334"/>
                    <a:gd name="T2" fmla="*/ 818 w 818"/>
                    <a:gd name="T3" fmla="*/ 167 h 334"/>
                    <a:gd name="T4" fmla="*/ 589 w 818"/>
                    <a:gd name="T5" fmla="*/ 100 h 334"/>
                    <a:gd name="T6" fmla="*/ 567 w 818"/>
                    <a:gd name="T7" fmla="*/ 0 h 334"/>
                    <a:gd name="T8" fmla="*/ 501 w 818"/>
                    <a:gd name="T9" fmla="*/ 27 h 334"/>
                    <a:gd name="T10" fmla="*/ 418 w 818"/>
                    <a:gd name="T11" fmla="*/ 176 h 334"/>
                    <a:gd name="T12" fmla="*/ 349 w 818"/>
                    <a:gd name="T13" fmla="*/ 38 h 334"/>
                    <a:gd name="T14" fmla="*/ 282 w 818"/>
                    <a:gd name="T15" fmla="*/ 2 h 334"/>
                    <a:gd name="T16" fmla="*/ 247 w 818"/>
                    <a:gd name="T17" fmla="*/ 105 h 334"/>
                    <a:gd name="T18" fmla="*/ 3 w 818"/>
                    <a:gd name="T19" fmla="*/ 179 h 334"/>
                    <a:gd name="T20" fmla="*/ 0 w 818"/>
                    <a:gd name="T21" fmla="*/ 179 h 334"/>
                    <a:gd name="T22" fmla="*/ 402 w 818"/>
                    <a:gd name="T23"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8" h="334">
                      <a:moveTo>
                        <a:pt x="402" y="334"/>
                      </a:moveTo>
                      <a:cubicBezTo>
                        <a:pt x="563" y="334"/>
                        <a:pt x="710" y="270"/>
                        <a:pt x="818" y="167"/>
                      </a:cubicBezTo>
                      <a:cubicBezTo>
                        <a:pt x="589" y="100"/>
                        <a:pt x="589" y="100"/>
                        <a:pt x="589" y="100"/>
                      </a:cubicBezTo>
                      <a:cubicBezTo>
                        <a:pt x="567" y="0"/>
                        <a:pt x="567" y="0"/>
                        <a:pt x="567" y="0"/>
                      </a:cubicBezTo>
                      <a:cubicBezTo>
                        <a:pt x="501" y="27"/>
                        <a:pt x="501" y="27"/>
                        <a:pt x="501" y="27"/>
                      </a:cubicBezTo>
                      <a:cubicBezTo>
                        <a:pt x="418" y="176"/>
                        <a:pt x="418" y="176"/>
                        <a:pt x="418" y="176"/>
                      </a:cubicBezTo>
                      <a:cubicBezTo>
                        <a:pt x="349" y="38"/>
                        <a:pt x="349" y="38"/>
                        <a:pt x="349" y="38"/>
                      </a:cubicBezTo>
                      <a:cubicBezTo>
                        <a:pt x="282" y="2"/>
                        <a:pt x="282" y="2"/>
                        <a:pt x="282" y="2"/>
                      </a:cubicBezTo>
                      <a:cubicBezTo>
                        <a:pt x="247" y="105"/>
                        <a:pt x="247" y="105"/>
                        <a:pt x="247" y="105"/>
                      </a:cubicBezTo>
                      <a:cubicBezTo>
                        <a:pt x="3" y="179"/>
                        <a:pt x="3" y="179"/>
                        <a:pt x="3" y="179"/>
                      </a:cubicBezTo>
                      <a:cubicBezTo>
                        <a:pt x="2" y="179"/>
                        <a:pt x="1" y="179"/>
                        <a:pt x="0" y="179"/>
                      </a:cubicBezTo>
                      <a:cubicBezTo>
                        <a:pt x="106" y="275"/>
                        <a:pt x="247" y="334"/>
                        <a:pt x="402" y="33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44" name="Freeform 605">
                  <a:extLst>
                    <a:ext uri="{FF2B5EF4-FFF2-40B4-BE49-F238E27FC236}">
                      <a16:creationId xmlns:a16="http://schemas.microsoft.com/office/drawing/2014/main" id="{EFCC22CE-D60E-4484-BE3B-354BDFC19D84}"/>
                    </a:ext>
                  </a:extLst>
                </p:cNvPr>
                <p:cNvSpPr>
                  <a:spLocks/>
                </p:cNvSpPr>
                <p:nvPr/>
              </p:nvSpPr>
              <p:spPr bwMode="auto">
                <a:xfrm>
                  <a:off x="3223" y="1121"/>
                  <a:ext cx="1357" cy="1254"/>
                </a:xfrm>
                <a:custGeom>
                  <a:avLst/>
                  <a:gdLst>
                    <a:gd name="T0" fmla="*/ 399 w 575"/>
                    <a:gd name="T1" fmla="*/ 54 h 532"/>
                    <a:gd name="T2" fmla="*/ 121 w 575"/>
                    <a:gd name="T3" fmla="*/ 17 h 532"/>
                    <a:gd name="T4" fmla="*/ 140 w 575"/>
                    <a:gd name="T5" fmla="*/ 55 h 532"/>
                    <a:gd name="T6" fmla="*/ 41 w 575"/>
                    <a:gd name="T7" fmla="*/ 59 h 532"/>
                    <a:gd name="T8" fmla="*/ 86 w 575"/>
                    <a:gd name="T9" fmla="*/ 86 h 532"/>
                    <a:gd name="T10" fmla="*/ 5 w 575"/>
                    <a:gd name="T11" fmla="*/ 225 h 532"/>
                    <a:gd name="T12" fmla="*/ 10 w 575"/>
                    <a:gd name="T13" fmla="*/ 316 h 532"/>
                    <a:gd name="T14" fmla="*/ 26 w 575"/>
                    <a:gd name="T15" fmla="*/ 374 h 532"/>
                    <a:gd name="T16" fmla="*/ 32 w 575"/>
                    <a:gd name="T17" fmla="*/ 498 h 532"/>
                    <a:gd name="T18" fmla="*/ 69 w 575"/>
                    <a:gd name="T19" fmla="*/ 531 h 532"/>
                    <a:gd name="T20" fmla="*/ 76 w 575"/>
                    <a:gd name="T21" fmla="*/ 531 h 532"/>
                    <a:gd name="T22" fmla="*/ 67 w 575"/>
                    <a:gd name="T23" fmla="*/ 337 h 532"/>
                    <a:gd name="T24" fmla="*/ 149 w 575"/>
                    <a:gd name="T25" fmla="*/ 214 h 532"/>
                    <a:gd name="T26" fmla="*/ 161 w 575"/>
                    <a:gd name="T27" fmla="*/ 210 h 532"/>
                    <a:gd name="T28" fmla="*/ 418 w 575"/>
                    <a:gd name="T29" fmla="*/ 198 h 532"/>
                    <a:gd name="T30" fmla="*/ 430 w 575"/>
                    <a:gd name="T31" fmla="*/ 201 h 532"/>
                    <a:gd name="T32" fmla="*/ 523 w 575"/>
                    <a:gd name="T33" fmla="*/ 315 h 532"/>
                    <a:gd name="T34" fmla="*/ 532 w 575"/>
                    <a:gd name="T35" fmla="*/ 507 h 532"/>
                    <a:gd name="T36" fmla="*/ 541 w 575"/>
                    <a:gd name="T37" fmla="*/ 506 h 532"/>
                    <a:gd name="T38" fmla="*/ 574 w 575"/>
                    <a:gd name="T39" fmla="*/ 469 h 532"/>
                    <a:gd name="T40" fmla="*/ 562 w 575"/>
                    <a:gd name="T41" fmla="*/ 212 h 532"/>
                    <a:gd name="T42" fmla="*/ 399 w 575"/>
                    <a:gd name="T43" fmla="*/ 54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5" h="532">
                      <a:moveTo>
                        <a:pt x="399" y="54"/>
                      </a:moveTo>
                      <a:cubicBezTo>
                        <a:pt x="399" y="54"/>
                        <a:pt x="257" y="0"/>
                        <a:pt x="121" y="17"/>
                      </a:cubicBezTo>
                      <a:cubicBezTo>
                        <a:pt x="140" y="55"/>
                        <a:pt x="140" y="55"/>
                        <a:pt x="140" y="55"/>
                      </a:cubicBezTo>
                      <a:cubicBezTo>
                        <a:pt x="41" y="59"/>
                        <a:pt x="41" y="59"/>
                        <a:pt x="41" y="59"/>
                      </a:cubicBezTo>
                      <a:cubicBezTo>
                        <a:pt x="86" y="86"/>
                        <a:pt x="86" y="86"/>
                        <a:pt x="86" y="86"/>
                      </a:cubicBezTo>
                      <a:cubicBezTo>
                        <a:pt x="42" y="120"/>
                        <a:pt x="13" y="170"/>
                        <a:pt x="5" y="225"/>
                      </a:cubicBezTo>
                      <a:cubicBezTo>
                        <a:pt x="0" y="256"/>
                        <a:pt x="2" y="287"/>
                        <a:pt x="10" y="316"/>
                      </a:cubicBezTo>
                      <a:cubicBezTo>
                        <a:pt x="26" y="374"/>
                        <a:pt x="26" y="374"/>
                        <a:pt x="26" y="374"/>
                      </a:cubicBezTo>
                      <a:cubicBezTo>
                        <a:pt x="32" y="498"/>
                        <a:pt x="32" y="498"/>
                        <a:pt x="32" y="498"/>
                      </a:cubicBezTo>
                      <a:cubicBezTo>
                        <a:pt x="33" y="517"/>
                        <a:pt x="50" y="532"/>
                        <a:pt x="69" y="531"/>
                      </a:cubicBezTo>
                      <a:cubicBezTo>
                        <a:pt x="76" y="531"/>
                        <a:pt x="76" y="531"/>
                        <a:pt x="76" y="531"/>
                      </a:cubicBezTo>
                      <a:cubicBezTo>
                        <a:pt x="67" y="337"/>
                        <a:pt x="67" y="337"/>
                        <a:pt x="67" y="337"/>
                      </a:cubicBezTo>
                      <a:cubicBezTo>
                        <a:pt x="64" y="282"/>
                        <a:pt x="97" y="233"/>
                        <a:pt x="149" y="214"/>
                      </a:cubicBezTo>
                      <a:cubicBezTo>
                        <a:pt x="161" y="210"/>
                        <a:pt x="161" y="210"/>
                        <a:pt x="161" y="210"/>
                      </a:cubicBezTo>
                      <a:cubicBezTo>
                        <a:pt x="243" y="180"/>
                        <a:pt x="333" y="176"/>
                        <a:pt x="418" y="198"/>
                      </a:cubicBezTo>
                      <a:cubicBezTo>
                        <a:pt x="430" y="201"/>
                        <a:pt x="430" y="201"/>
                        <a:pt x="430" y="201"/>
                      </a:cubicBezTo>
                      <a:cubicBezTo>
                        <a:pt x="483" y="214"/>
                        <a:pt x="521" y="260"/>
                        <a:pt x="523" y="315"/>
                      </a:cubicBezTo>
                      <a:cubicBezTo>
                        <a:pt x="532" y="507"/>
                        <a:pt x="532" y="507"/>
                        <a:pt x="532" y="507"/>
                      </a:cubicBezTo>
                      <a:cubicBezTo>
                        <a:pt x="541" y="506"/>
                        <a:pt x="541" y="506"/>
                        <a:pt x="541" y="506"/>
                      </a:cubicBezTo>
                      <a:cubicBezTo>
                        <a:pt x="560" y="505"/>
                        <a:pt x="575" y="489"/>
                        <a:pt x="574" y="469"/>
                      </a:cubicBezTo>
                      <a:cubicBezTo>
                        <a:pt x="562" y="212"/>
                        <a:pt x="562" y="212"/>
                        <a:pt x="562" y="212"/>
                      </a:cubicBezTo>
                      <a:cubicBezTo>
                        <a:pt x="552" y="9"/>
                        <a:pt x="399" y="54"/>
                        <a:pt x="399" y="5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45" name="Freeform 606">
                  <a:extLst>
                    <a:ext uri="{FF2B5EF4-FFF2-40B4-BE49-F238E27FC236}">
                      <a16:creationId xmlns:a16="http://schemas.microsoft.com/office/drawing/2014/main" id="{B81B0E38-62C2-463B-8E4C-1EB65CC18C84}"/>
                    </a:ext>
                  </a:extLst>
                </p:cNvPr>
                <p:cNvSpPr>
                  <a:spLocks/>
                </p:cNvSpPr>
                <p:nvPr/>
              </p:nvSpPr>
              <p:spPr bwMode="auto">
                <a:xfrm>
                  <a:off x="3667" y="2922"/>
                  <a:ext cx="234" cy="279"/>
                </a:xfrm>
                <a:custGeom>
                  <a:avLst/>
                  <a:gdLst>
                    <a:gd name="T0" fmla="*/ 234 w 234"/>
                    <a:gd name="T1" fmla="*/ 224 h 279"/>
                    <a:gd name="T2" fmla="*/ 123 w 234"/>
                    <a:gd name="T3" fmla="*/ 0 h 279"/>
                    <a:gd name="T4" fmla="*/ 0 w 234"/>
                    <a:gd name="T5" fmla="*/ 279 h 279"/>
                    <a:gd name="T6" fmla="*/ 158 w 234"/>
                    <a:gd name="T7" fmla="*/ 175 h 279"/>
                    <a:gd name="T8" fmla="*/ 234 w 234"/>
                    <a:gd name="T9" fmla="*/ 224 h 279"/>
                  </a:gdLst>
                  <a:ahLst/>
                  <a:cxnLst>
                    <a:cxn ang="0">
                      <a:pos x="T0" y="T1"/>
                    </a:cxn>
                    <a:cxn ang="0">
                      <a:pos x="T2" y="T3"/>
                    </a:cxn>
                    <a:cxn ang="0">
                      <a:pos x="T4" y="T5"/>
                    </a:cxn>
                    <a:cxn ang="0">
                      <a:pos x="T6" y="T7"/>
                    </a:cxn>
                    <a:cxn ang="0">
                      <a:pos x="T8" y="T9"/>
                    </a:cxn>
                  </a:cxnLst>
                  <a:rect l="0" t="0" r="r" b="b"/>
                  <a:pathLst>
                    <a:path w="234" h="279">
                      <a:moveTo>
                        <a:pt x="234" y="224"/>
                      </a:moveTo>
                      <a:lnTo>
                        <a:pt x="123" y="0"/>
                      </a:lnTo>
                      <a:lnTo>
                        <a:pt x="0" y="279"/>
                      </a:lnTo>
                      <a:lnTo>
                        <a:pt x="158" y="175"/>
                      </a:lnTo>
                      <a:lnTo>
                        <a:pt x="234" y="224"/>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46" name="Freeform 607">
                  <a:extLst>
                    <a:ext uri="{FF2B5EF4-FFF2-40B4-BE49-F238E27FC236}">
                      <a16:creationId xmlns:a16="http://schemas.microsoft.com/office/drawing/2014/main" id="{A4DAF5D5-CC0F-48A5-9C68-4F7A8D42CE91}"/>
                    </a:ext>
                  </a:extLst>
                </p:cNvPr>
                <p:cNvSpPr>
                  <a:spLocks/>
                </p:cNvSpPr>
                <p:nvPr/>
              </p:nvSpPr>
              <p:spPr bwMode="auto">
                <a:xfrm>
                  <a:off x="4009" y="2896"/>
                  <a:ext cx="267" cy="305"/>
                </a:xfrm>
                <a:custGeom>
                  <a:avLst/>
                  <a:gdLst>
                    <a:gd name="T0" fmla="*/ 139 w 267"/>
                    <a:gd name="T1" fmla="*/ 0 h 305"/>
                    <a:gd name="T2" fmla="*/ 267 w 267"/>
                    <a:gd name="T3" fmla="*/ 305 h 305"/>
                    <a:gd name="T4" fmla="*/ 132 w 267"/>
                    <a:gd name="T5" fmla="*/ 187 h 305"/>
                    <a:gd name="T6" fmla="*/ 0 w 267"/>
                    <a:gd name="T7" fmla="*/ 250 h 305"/>
                    <a:gd name="T8" fmla="*/ 139 w 267"/>
                    <a:gd name="T9" fmla="*/ 0 h 305"/>
                  </a:gdLst>
                  <a:ahLst/>
                  <a:cxnLst>
                    <a:cxn ang="0">
                      <a:pos x="T0" y="T1"/>
                    </a:cxn>
                    <a:cxn ang="0">
                      <a:pos x="T2" y="T3"/>
                    </a:cxn>
                    <a:cxn ang="0">
                      <a:pos x="T4" y="T5"/>
                    </a:cxn>
                    <a:cxn ang="0">
                      <a:pos x="T6" y="T7"/>
                    </a:cxn>
                    <a:cxn ang="0">
                      <a:pos x="T8" y="T9"/>
                    </a:cxn>
                  </a:cxnLst>
                  <a:rect l="0" t="0" r="r" b="b"/>
                  <a:pathLst>
                    <a:path w="267" h="305">
                      <a:moveTo>
                        <a:pt x="139" y="0"/>
                      </a:moveTo>
                      <a:lnTo>
                        <a:pt x="267" y="305"/>
                      </a:lnTo>
                      <a:lnTo>
                        <a:pt x="132" y="187"/>
                      </a:lnTo>
                      <a:lnTo>
                        <a:pt x="0" y="250"/>
                      </a:lnTo>
                      <a:lnTo>
                        <a:pt x="139"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47" name="Oval 608">
                  <a:extLst>
                    <a:ext uri="{FF2B5EF4-FFF2-40B4-BE49-F238E27FC236}">
                      <a16:creationId xmlns:a16="http://schemas.microsoft.com/office/drawing/2014/main" id="{E0DD8046-EF04-484C-B7A5-7A8F7E74BC7C}"/>
                    </a:ext>
                  </a:extLst>
                </p:cNvPr>
                <p:cNvSpPr>
                  <a:spLocks noChangeArrowheads="1"/>
                </p:cNvSpPr>
                <p:nvPr/>
              </p:nvSpPr>
              <p:spPr bwMode="auto">
                <a:xfrm>
                  <a:off x="3952" y="3359"/>
                  <a:ext cx="90" cy="92"/>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48" name="Freeform 609">
                  <a:extLst>
                    <a:ext uri="{FF2B5EF4-FFF2-40B4-BE49-F238E27FC236}">
                      <a16:creationId xmlns:a16="http://schemas.microsoft.com/office/drawing/2014/main" id="{B91AB24E-AAA6-48C2-A980-FA562C6D005E}"/>
                    </a:ext>
                  </a:extLst>
                </p:cNvPr>
                <p:cNvSpPr>
                  <a:spLocks/>
                </p:cNvSpPr>
                <p:nvPr/>
              </p:nvSpPr>
              <p:spPr bwMode="auto">
                <a:xfrm>
                  <a:off x="3426" y="1920"/>
                  <a:ext cx="340" cy="151"/>
                </a:xfrm>
                <a:custGeom>
                  <a:avLst/>
                  <a:gdLst>
                    <a:gd name="T0" fmla="*/ 10 w 144"/>
                    <a:gd name="T1" fmla="*/ 64 h 64"/>
                    <a:gd name="T2" fmla="*/ 3 w 144"/>
                    <a:gd name="T3" fmla="*/ 61 h 64"/>
                    <a:gd name="T4" fmla="*/ 4 w 144"/>
                    <a:gd name="T5" fmla="*/ 47 h 64"/>
                    <a:gd name="T6" fmla="*/ 138 w 144"/>
                    <a:gd name="T7" fmla="*/ 40 h 64"/>
                    <a:gd name="T8" fmla="*/ 142 w 144"/>
                    <a:gd name="T9" fmla="*/ 53 h 64"/>
                    <a:gd name="T10" fmla="*/ 128 w 144"/>
                    <a:gd name="T11" fmla="*/ 57 h 64"/>
                    <a:gd name="T12" fmla="*/ 16 w 144"/>
                    <a:gd name="T13" fmla="*/ 62 h 64"/>
                    <a:gd name="T14" fmla="*/ 10 w 144"/>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64">
                      <a:moveTo>
                        <a:pt x="10" y="64"/>
                      </a:moveTo>
                      <a:cubicBezTo>
                        <a:pt x="8" y="64"/>
                        <a:pt x="5" y="63"/>
                        <a:pt x="3" y="61"/>
                      </a:cubicBezTo>
                      <a:cubicBezTo>
                        <a:pt x="0" y="56"/>
                        <a:pt x="0" y="50"/>
                        <a:pt x="4" y="47"/>
                      </a:cubicBezTo>
                      <a:cubicBezTo>
                        <a:pt x="7" y="45"/>
                        <a:pt x="62" y="0"/>
                        <a:pt x="138" y="40"/>
                      </a:cubicBezTo>
                      <a:cubicBezTo>
                        <a:pt x="142" y="43"/>
                        <a:pt x="144" y="48"/>
                        <a:pt x="142" y="53"/>
                      </a:cubicBezTo>
                      <a:cubicBezTo>
                        <a:pt x="139" y="58"/>
                        <a:pt x="133" y="60"/>
                        <a:pt x="128" y="57"/>
                      </a:cubicBezTo>
                      <a:cubicBezTo>
                        <a:pt x="65" y="23"/>
                        <a:pt x="18" y="60"/>
                        <a:pt x="16" y="62"/>
                      </a:cubicBezTo>
                      <a:cubicBezTo>
                        <a:pt x="15" y="63"/>
                        <a:pt x="13" y="64"/>
                        <a:pt x="10" y="6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49" name="Freeform 610">
                  <a:extLst>
                    <a:ext uri="{FF2B5EF4-FFF2-40B4-BE49-F238E27FC236}">
                      <a16:creationId xmlns:a16="http://schemas.microsoft.com/office/drawing/2014/main" id="{83F23308-97CA-460F-9F05-146B7FC2407B}"/>
                    </a:ext>
                  </a:extLst>
                </p:cNvPr>
                <p:cNvSpPr>
                  <a:spLocks/>
                </p:cNvSpPr>
                <p:nvPr/>
              </p:nvSpPr>
              <p:spPr bwMode="auto">
                <a:xfrm>
                  <a:off x="4078" y="1889"/>
                  <a:ext cx="342" cy="151"/>
                </a:xfrm>
                <a:custGeom>
                  <a:avLst/>
                  <a:gdLst>
                    <a:gd name="T0" fmla="*/ 11 w 145"/>
                    <a:gd name="T1" fmla="*/ 64 h 64"/>
                    <a:gd name="T2" fmla="*/ 4 w 145"/>
                    <a:gd name="T3" fmla="*/ 60 h 64"/>
                    <a:gd name="T4" fmla="*/ 5 w 145"/>
                    <a:gd name="T5" fmla="*/ 47 h 64"/>
                    <a:gd name="T6" fmla="*/ 138 w 145"/>
                    <a:gd name="T7" fmla="*/ 40 h 64"/>
                    <a:gd name="T8" fmla="*/ 142 w 145"/>
                    <a:gd name="T9" fmla="*/ 53 h 64"/>
                    <a:gd name="T10" fmla="*/ 129 w 145"/>
                    <a:gd name="T11" fmla="*/ 57 h 64"/>
                    <a:gd name="T12" fmla="*/ 17 w 145"/>
                    <a:gd name="T13" fmla="*/ 62 h 64"/>
                    <a:gd name="T14" fmla="*/ 11 w 145"/>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64">
                      <a:moveTo>
                        <a:pt x="11" y="64"/>
                      </a:moveTo>
                      <a:cubicBezTo>
                        <a:pt x="9" y="64"/>
                        <a:pt x="6" y="63"/>
                        <a:pt x="4" y="60"/>
                      </a:cubicBezTo>
                      <a:cubicBezTo>
                        <a:pt x="0" y="56"/>
                        <a:pt x="1" y="50"/>
                        <a:pt x="5" y="47"/>
                      </a:cubicBezTo>
                      <a:cubicBezTo>
                        <a:pt x="7" y="45"/>
                        <a:pt x="63" y="0"/>
                        <a:pt x="138" y="40"/>
                      </a:cubicBezTo>
                      <a:cubicBezTo>
                        <a:pt x="143" y="42"/>
                        <a:pt x="145" y="48"/>
                        <a:pt x="142" y="53"/>
                      </a:cubicBezTo>
                      <a:cubicBezTo>
                        <a:pt x="140" y="58"/>
                        <a:pt x="134" y="60"/>
                        <a:pt x="129" y="57"/>
                      </a:cubicBezTo>
                      <a:cubicBezTo>
                        <a:pt x="66" y="23"/>
                        <a:pt x="19" y="60"/>
                        <a:pt x="17" y="62"/>
                      </a:cubicBezTo>
                      <a:cubicBezTo>
                        <a:pt x="16" y="63"/>
                        <a:pt x="13" y="64"/>
                        <a:pt x="11" y="64"/>
                      </a:cubicBez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50" name="Freeform 611">
                  <a:extLst>
                    <a:ext uri="{FF2B5EF4-FFF2-40B4-BE49-F238E27FC236}">
                      <a16:creationId xmlns:a16="http://schemas.microsoft.com/office/drawing/2014/main" id="{9DF71142-D9CD-4AA1-8099-63AC7D823A5E}"/>
                    </a:ext>
                  </a:extLst>
                </p:cNvPr>
                <p:cNvSpPr>
                  <a:spLocks/>
                </p:cNvSpPr>
                <p:nvPr/>
              </p:nvSpPr>
              <p:spPr bwMode="auto">
                <a:xfrm>
                  <a:off x="3539" y="2083"/>
                  <a:ext cx="121" cy="80"/>
                </a:xfrm>
                <a:custGeom>
                  <a:avLst/>
                  <a:gdLst>
                    <a:gd name="T0" fmla="*/ 50 w 51"/>
                    <a:gd name="T1" fmla="*/ 32 h 34"/>
                    <a:gd name="T2" fmla="*/ 51 w 51"/>
                    <a:gd name="T3" fmla="*/ 25 h 34"/>
                    <a:gd name="T4" fmla="*/ 25 w 51"/>
                    <a:gd name="T5" fmla="*/ 1 h 34"/>
                    <a:gd name="T6" fmla="*/ 1 w 51"/>
                    <a:gd name="T7" fmla="*/ 27 h 34"/>
                    <a:gd name="T8" fmla="*/ 2 w 51"/>
                    <a:gd name="T9" fmla="*/ 34 h 34"/>
                    <a:gd name="T10" fmla="*/ 50 w 51"/>
                    <a:gd name="T11" fmla="*/ 32 h 34"/>
                  </a:gdLst>
                  <a:ahLst/>
                  <a:cxnLst>
                    <a:cxn ang="0">
                      <a:pos x="T0" y="T1"/>
                    </a:cxn>
                    <a:cxn ang="0">
                      <a:pos x="T2" y="T3"/>
                    </a:cxn>
                    <a:cxn ang="0">
                      <a:pos x="T4" y="T5"/>
                    </a:cxn>
                    <a:cxn ang="0">
                      <a:pos x="T6" y="T7"/>
                    </a:cxn>
                    <a:cxn ang="0">
                      <a:pos x="T8" y="T9"/>
                    </a:cxn>
                    <a:cxn ang="0">
                      <a:pos x="T10" y="T11"/>
                    </a:cxn>
                  </a:cxnLst>
                  <a:rect l="0" t="0" r="r" b="b"/>
                  <a:pathLst>
                    <a:path w="51" h="34">
                      <a:moveTo>
                        <a:pt x="50" y="32"/>
                      </a:moveTo>
                      <a:cubicBezTo>
                        <a:pt x="51" y="29"/>
                        <a:pt x="51" y="27"/>
                        <a:pt x="51" y="25"/>
                      </a:cubicBezTo>
                      <a:cubicBezTo>
                        <a:pt x="50" y="11"/>
                        <a:pt x="38" y="0"/>
                        <a:pt x="25" y="1"/>
                      </a:cubicBezTo>
                      <a:cubicBezTo>
                        <a:pt x="11" y="2"/>
                        <a:pt x="0" y="14"/>
                        <a:pt x="1" y="27"/>
                      </a:cubicBezTo>
                      <a:cubicBezTo>
                        <a:pt x="1" y="30"/>
                        <a:pt x="1" y="32"/>
                        <a:pt x="2" y="34"/>
                      </a:cubicBezTo>
                      <a:lnTo>
                        <a:pt x="50" y="32"/>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51" name="Freeform 612">
                  <a:extLst>
                    <a:ext uri="{FF2B5EF4-FFF2-40B4-BE49-F238E27FC236}">
                      <a16:creationId xmlns:a16="http://schemas.microsoft.com/office/drawing/2014/main" id="{E8741DC7-A220-4C6C-AEDD-B091CB57D9A5}"/>
                    </a:ext>
                  </a:extLst>
                </p:cNvPr>
                <p:cNvSpPr>
                  <a:spLocks/>
                </p:cNvSpPr>
                <p:nvPr/>
              </p:nvSpPr>
              <p:spPr bwMode="auto">
                <a:xfrm>
                  <a:off x="4181" y="2054"/>
                  <a:ext cx="121" cy="78"/>
                </a:xfrm>
                <a:custGeom>
                  <a:avLst/>
                  <a:gdLst>
                    <a:gd name="T0" fmla="*/ 51 w 51"/>
                    <a:gd name="T1" fmla="*/ 31 h 33"/>
                    <a:gd name="T2" fmla="*/ 51 w 51"/>
                    <a:gd name="T3" fmla="*/ 24 h 33"/>
                    <a:gd name="T4" fmla="*/ 25 w 51"/>
                    <a:gd name="T5" fmla="*/ 0 h 33"/>
                    <a:gd name="T6" fmla="*/ 1 w 51"/>
                    <a:gd name="T7" fmla="*/ 27 h 33"/>
                    <a:gd name="T8" fmla="*/ 2 w 51"/>
                    <a:gd name="T9" fmla="*/ 33 h 33"/>
                    <a:gd name="T10" fmla="*/ 51 w 51"/>
                    <a:gd name="T11" fmla="*/ 31 h 33"/>
                  </a:gdLst>
                  <a:ahLst/>
                  <a:cxnLst>
                    <a:cxn ang="0">
                      <a:pos x="T0" y="T1"/>
                    </a:cxn>
                    <a:cxn ang="0">
                      <a:pos x="T2" y="T3"/>
                    </a:cxn>
                    <a:cxn ang="0">
                      <a:pos x="T4" y="T5"/>
                    </a:cxn>
                    <a:cxn ang="0">
                      <a:pos x="T6" y="T7"/>
                    </a:cxn>
                    <a:cxn ang="0">
                      <a:pos x="T8" y="T9"/>
                    </a:cxn>
                    <a:cxn ang="0">
                      <a:pos x="T10" y="T11"/>
                    </a:cxn>
                  </a:cxnLst>
                  <a:rect l="0" t="0" r="r" b="b"/>
                  <a:pathLst>
                    <a:path w="51" h="33">
                      <a:moveTo>
                        <a:pt x="51" y="31"/>
                      </a:moveTo>
                      <a:cubicBezTo>
                        <a:pt x="51" y="29"/>
                        <a:pt x="51" y="26"/>
                        <a:pt x="51" y="24"/>
                      </a:cubicBezTo>
                      <a:cubicBezTo>
                        <a:pt x="51" y="10"/>
                        <a:pt x="39" y="0"/>
                        <a:pt x="25" y="0"/>
                      </a:cubicBezTo>
                      <a:cubicBezTo>
                        <a:pt x="11" y="1"/>
                        <a:pt x="0" y="13"/>
                        <a:pt x="1" y="27"/>
                      </a:cubicBezTo>
                      <a:cubicBezTo>
                        <a:pt x="1" y="29"/>
                        <a:pt x="1" y="31"/>
                        <a:pt x="2" y="33"/>
                      </a:cubicBezTo>
                      <a:lnTo>
                        <a:pt x="51" y="31"/>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52" name="Freeform 613">
                  <a:extLst>
                    <a:ext uri="{FF2B5EF4-FFF2-40B4-BE49-F238E27FC236}">
                      <a16:creationId xmlns:a16="http://schemas.microsoft.com/office/drawing/2014/main" id="{A7798CE4-0C73-4FC0-9505-9BA707D259E5}"/>
                    </a:ext>
                  </a:extLst>
                </p:cNvPr>
                <p:cNvSpPr>
                  <a:spLocks/>
                </p:cNvSpPr>
                <p:nvPr/>
              </p:nvSpPr>
              <p:spPr bwMode="auto">
                <a:xfrm>
                  <a:off x="3747" y="2486"/>
                  <a:ext cx="434" cy="116"/>
                </a:xfrm>
                <a:custGeom>
                  <a:avLst/>
                  <a:gdLst>
                    <a:gd name="T0" fmla="*/ 90 w 184"/>
                    <a:gd name="T1" fmla="*/ 37 h 49"/>
                    <a:gd name="T2" fmla="*/ 4 w 184"/>
                    <a:gd name="T3" fmla="*/ 20 h 49"/>
                    <a:gd name="T4" fmla="*/ 1 w 184"/>
                    <a:gd name="T5" fmla="*/ 12 h 49"/>
                    <a:gd name="T6" fmla="*/ 9 w 184"/>
                    <a:gd name="T7" fmla="*/ 9 h 49"/>
                    <a:gd name="T8" fmla="*/ 175 w 184"/>
                    <a:gd name="T9" fmla="*/ 2 h 49"/>
                    <a:gd name="T10" fmla="*/ 183 w 184"/>
                    <a:gd name="T11" fmla="*/ 3 h 49"/>
                    <a:gd name="T12" fmla="*/ 181 w 184"/>
                    <a:gd name="T13" fmla="*/ 11 h 49"/>
                    <a:gd name="T14" fmla="*/ 90 w 184"/>
                    <a:gd name="T15" fmla="*/ 37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4" h="49">
                      <a:moveTo>
                        <a:pt x="90" y="37"/>
                      </a:moveTo>
                      <a:cubicBezTo>
                        <a:pt x="43" y="37"/>
                        <a:pt x="7" y="21"/>
                        <a:pt x="4" y="20"/>
                      </a:cubicBezTo>
                      <a:cubicBezTo>
                        <a:pt x="1" y="19"/>
                        <a:pt x="0" y="15"/>
                        <a:pt x="1" y="12"/>
                      </a:cubicBezTo>
                      <a:cubicBezTo>
                        <a:pt x="3" y="9"/>
                        <a:pt x="6" y="8"/>
                        <a:pt x="9" y="9"/>
                      </a:cubicBezTo>
                      <a:cubicBezTo>
                        <a:pt x="10" y="10"/>
                        <a:pt x="101" y="49"/>
                        <a:pt x="175" y="2"/>
                      </a:cubicBezTo>
                      <a:cubicBezTo>
                        <a:pt x="177" y="0"/>
                        <a:pt x="181" y="1"/>
                        <a:pt x="183" y="3"/>
                      </a:cubicBezTo>
                      <a:cubicBezTo>
                        <a:pt x="184" y="6"/>
                        <a:pt x="184" y="10"/>
                        <a:pt x="181" y="11"/>
                      </a:cubicBezTo>
                      <a:cubicBezTo>
                        <a:pt x="151" y="31"/>
                        <a:pt x="118" y="37"/>
                        <a:pt x="90" y="37"/>
                      </a:cubicBez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53" name="Freeform 614">
                  <a:extLst>
                    <a:ext uri="{FF2B5EF4-FFF2-40B4-BE49-F238E27FC236}">
                      <a16:creationId xmlns:a16="http://schemas.microsoft.com/office/drawing/2014/main" id="{643EE3FF-FE1F-491A-B857-F67B11DF4002}"/>
                    </a:ext>
                  </a:extLst>
                </p:cNvPr>
                <p:cNvSpPr>
                  <a:spLocks/>
                </p:cNvSpPr>
                <p:nvPr/>
              </p:nvSpPr>
              <p:spPr bwMode="auto">
                <a:xfrm>
                  <a:off x="3370" y="1264"/>
                  <a:ext cx="1210" cy="1052"/>
                </a:xfrm>
                <a:custGeom>
                  <a:avLst/>
                  <a:gdLst>
                    <a:gd name="T0" fmla="*/ 87 w 513"/>
                    <a:gd name="T1" fmla="*/ 153 h 446"/>
                    <a:gd name="T2" fmla="*/ 99 w 513"/>
                    <a:gd name="T3" fmla="*/ 149 h 446"/>
                    <a:gd name="T4" fmla="*/ 356 w 513"/>
                    <a:gd name="T5" fmla="*/ 137 h 446"/>
                    <a:gd name="T6" fmla="*/ 368 w 513"/>
                    <a:gd name="T7" fmla="*/ 140 h 446"/>
                    <a:gd name="T8" fmla="*/ 461 w 513"/>
                    <a:gd name="T9" fmla="*/ 254 h 446"/>
                    <a:gd name="T10" fmla="*/ 470 w 513"/>
                    <a:gd name="T11" fmla="*/ 446 h 446"/>
                    <a:gd name="T12" fmla="*/ 479 w 513"/>
                    <a:gd name="T13" fmla="*/ 445 h 446"/>
                    <a:gd name="T14" fmla="*/ 512 w 513"/>
                    <a:gd name="T15" fmla="*/ 408 h 446"/>
                    <a:gd name="T16" fmla="*/ 502 w 513"/>
                    <a:gd name="T17" fmla="*/ 196 h 446"/>
                    <a:gd name="T18" fmla="*/ 330 w 513"/>
                    <a:gd name="T19" fmla="*/ 43 h 446"/>
                    <a:gd name="T20" fmla="*/ 134 w 513"/>
                    <a:gd name="T21" fmla="*/ 0 h 446"/>
                    <a:gd name="T22" fmla="*/ 172 w 513"/>
                    <a:gd name="T23" fmla="*/ 40 h 446"/>
                    <a:gd name="T24" fmla="*/ 24 w 513"/>
                    <a:gd name="T25" fmla="*/ 25 h 446"/>
                    <a:gd name="T26" fmla="*/ 24 w 513"/>
                    <a:gd name="T27" fmla="*/ 25 h 446"/>
                    <a:gd name="T28" fmla="*/ 24 w 513"/>
                    <a:gd name="T29" fmla="*/ 25 h 446"/>
                    <a:gd name="T30" fmla="*/ 24 w 513"/>
                    <a:gd name="T31" fmla="*/ 25 h 446"/>
                    <a:gd name="T32" fmla="*/ 83 w 513"/>
                    <a:gd name="T33" fmla="*/ 72 h 446"/>
                    <a:gd name="T34" fmla="*/ 7 w 513"/>
                    <a:gd name="T35" fmla="*/ 247 h 446"/>
                    <a:gd name="T36" fmla="*/ 7 w 513"/>
                    <a:gd name="T37" fmla="*/ 248 h 446"/>
                    <a:gd name="T38" fmla="*/ 87 w 513"/>
                    <a:gd name="T39" fmla="*/ 153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3" h="446">
                      <a:moveTo>
                        <a:pt x="87" y="153"/>
                      </a:moveTo>
                      <a:cubicBezTo>
                        <a:pt x="99" y="149"/>
                        <a:pt x="99" y="149"/>
                        <a:pt x="99" y="149"/>
                      </a:cubicBezTo>
                      <a:cubicBezTo>
                        <a:pt x="181" y="119"/>
                        <a:pt x="271" y="115"/>
                        <a:pt x="356" y="137"/>
                      </a:cubicBezTo>
                      <a:cubicBezTo>
                        <a:pt x="368" y="140"/>
                        <a:pt x="368" y="140"/>
                        <a:pt x="368" y="140"/>
                      </a:cubicBezTo>
                      <a:cubicBezTo>
                        <a:pt x="421" y="153"/>
                        <a:pt x="459" y="199"/>
                        <a:pt x="461" y="254"/>
                      </a:cubicBezTo>
                      <a:cubicBezTo>
                        <a:pt x="470" y="446"/>
                        <a:pt x="470" y="446"/>
                        <a:pt x="470" y="446"/>
                      </a:cubicBezTo>
                      <a:cubicBezTo>
                        <a:pt x="479" y="445"/>
                        <a:pt x="479" y="445"/>
                        <a:pt x="479" y="445"/>
                      </a:cubicBezTo>
                      <a:cubicBezTo>
                        <a:pt x="498" y="444"/>
                        <a:pt x="513" y="428"/>
                        <a:pt x="512" y="408"/>
                      </a:cubicBezTo>
                      <a:cubicBezTo>
                        <a:pt x="502" y="196"/>
                        <a:pt x="502" y="196"/>
                        <a:pt x="502" y="196"/>
                      </a:cubicBezTo>
                      <a:cubicBezTo>
                        <a:pt x="497" y="83"/>
                        <a:pt x="407" y="29"/>
                        <a:pt x="330" y="43"/>
                      </a:cubicBezTo>
                      <a:cubicBezTo>
                        <a:pt x="287" y="19"/>
                        <a:pt x="134" y="0"/>
                        <a:pt x="134" y="0"/>
                      </a:cubicBezTo>
                      <a:cubicBezTo>
                        <a:pt x="172" y="40"/>
                        <a:pt x="172" y="40"/>
                        <a:pt x="172" y="40"/>
                      </a:cubicBezTo>
                      <a:cubicBezTo>
                        <a:pt x="24" y="25"/>
                        <a:pt x="24" y="25"/>
                        <a:pt x="24" y="25"/>
                      </a:cubicBezTo>
                      <a:cubicBezTo>
                        <a:pt x="24" y="25"/>
                        <a:pt x="24" y="25"/>
                        <a:pt x="24" y="25"/>
                      </a:cubicBezTo>
                      <a:cubicBezTo>
                        <a:pt x="24" y="25"/>
                        <a:pt x="24" y="25"/>
                        <a:pt x="24" y="25"/>
                      </a:cubicBezTo>
                      <a:cubicBezTo>
                        <a:pt x="24" y="25"/>
                        <a:pt x="24" y="25"/>
                        <a:pt x="24" y="25"/>
                      </a:cubicBezTo>
                      <a:cubicBezTo>
                        <a:pt x="83" y="72"/>
                        <a:pt x="83" y="72"/>
                        <a:pt x="83" y="72"/>
                      </a:cubicBezTo>
                      <a:cubicBezTo>
                        <a:pt x="83" y="72"/>
                        <a:pt x="0" y="110"/>
                        <a:pt x="7" y="247"/>
                      </a:cubicBezTo>
                      <a:cubicBezTo>
                        <a:pt x="7" y="248"/>
                        <a:pt x="7" y="248"/>
                        <a:pt x="7" y="248"/>
                      </a:cubicBezTo>
                      <a:cubicBezTo>
                        <a:pt x="14" y="205"/>
                        <a:pt x="44" y="168"/>
                        <a:pt x="87" y="15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grpSp>
          <p:grpSp>
            <p:nvGrpSpPr>
              <p:cNvPr id="174" name="Group 925">
                <a:extLst>
                  <a:ext uri="{FF2B5EF4-FFF2-40B4-BE49-F238E27FC236}">
                    <a16:creationId xmlns:a16="http://schemas.microsoft.com/office/drawing/2014/main" id="{FB1AC2FD-8A24-4709-A4FD-4E0A89AEC4AF}"/>
                  </a:ext>
                </a:extLst>
              </p:cNvPr>
              <p:cNvGrpSpPr>
                <a:grpSpLocks noChangeAspect="1"/>
              </p:cNvGrpSpPr>
              <p:nvPr/>
            </p:nvGrpSpPr>
            <p:grpSpPr bwMode="auto">
              <a:xfrm>
                <a:off x="11109908" y="2667763"/>
                <a:ext cx="411515" cy="412150"/>
                <a:chOff x="2619" y="903"/>
                <a:chExt cx="2592" cy="2596"/>
              </a:xfrm>
            </p:grpSpPr>
            <p:sp>
              <p:nvSpPr>
                <p:cNvPr id="156" name="Oval 926">
                  <a:extLst>
                    <a:ext uri="{FF2B5EF4-FFF2-40B4-BE49-F238E27FC236}">
                      <a16:creationId xmlns:a16="http://schemas.microsoft.com/office/drawing/2014/main" id="{9553D6BA-B9B9-417F-B634-D811EEFBA558}"/>
                    </a:ext>
                  </a:extLst>
                </p:cNvPr>
                <p:cNvSpPr>
                  <a:spLocks noChangeArrowheads="1"/>
                </p:cNvSpPr>
                <p:nvPr/>
              </p:nvSpPr>
              <p:spPr bwMode="auto">
                <a:xfrm>
                  <a:off x="2619" y="903"/>
                  <a:ext cx="2592" cy="2596"/>
                </a:xfrm>
                <a:prstGeom prst="ellipse">
                  <a:avLst/>
                </a:prstGeom>
                <a:solidFill>
                  <a:srgbClr val="F250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57" name="Freeform 927">
                  <a:extLst>
                    <a:ext uri="{FF2B5EF4-FFF2-40B4-BE49-F238E27FC236}">
                      <a16:creationId xmlns:a16="http://schemas.microsoft.com/office/drawing/2014/main" id="{2ED14B93-6B8B-4DA4-BD99-3BD061C4E9B1}"/>
                    </a:ext>
                  </a:extLst>
                </p:cNvPr>
                <p:cNvSpPr>
                  <a:spLocks/>
                </p:cNvSpPr>
                <p:nvPr/>
              </p:nvSpPr>
              <p:spPr bwMode="auto">
                <a:xfrm>
                  <a:off x="3504" y="2666"/>
                  <a:ext cx="748" cy="609"/>
                </a:xfrm>
                <a:custGeom>
                  <a:avLst/>
                  <a:gdLst>
                    <a:gd name="T0" fmla="*/ 647 w 748"/>
                    <a:gd name="T1" fmla="*/ 0 h 609"/>
                    <a:gd name="T2" fmla="*/ 748 w 748"/>
                    <a:gd name="T3" fmla="*/ 609 h 609"/>
                    <a:gd name="T4" fmla="*/ 0 w 748"/>
                    <a:gd name="T5" fmla="*/ 609 h 609"/>
                    <a:gd name="T6" fmla="*/ 120 w 748"/>
                    <a:gd name="T7" fmla="*/ 0 h 609"/>
                    <a:gd name="T8" fmla="*/ 359 w 748"/>
                    <a:gd name="T9" fmla="*/ 19 h 609"/>
                    <a:gd name="T10" fmla="*/ 647 w 748"/>
                    <a:gd name="T11" fmla="*/ 0 h 609"/>
                    <a:gd name="T12" fmla="*/ 647 w 748"/>
                    <a:gd name="T13" fmla="*/ 0 h 609"/>
                    <a:gd name="T14" fmla="*/ 647 w 748"/>
                    <a:gd name="T15" fmla="*/ 0 h 6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8" h="609">
                      <a:moveTo>
                        <a:pt x="647" y="0"/>
                      </a:moveTo>
                      <a:lnTo>
                        <a:pt x="748" y="609"/>
                      </a:lnTo>
                      <a:lnTo>
                        <a:pt x="0" y="609"/>
                      </a:lnTo>
                      <a:lnTo>
                        <a:pt x="120" y="0"/>
                      </a:lnTo>
                      <a:lnTo>
                        <a:pt x="359" y="19"/>
                      </a:lnTo>
                      <a:lnTo>
                        <a:pt x="647" y="0"/>
                      </a:lnTo>
                      <a:lnTo>
                        <a:pt x="647" y="0"/>
                      </a:lnTo>
                      <a:lnTo>
                        <a:pt x="647" y="0"/>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58" name="Freeform 928">
                  <a:extLst>
                    <a:ext uri="{FF2B5EF4-FFF2-40B4-BE49-F238E27FC236}">
                      <a16:creationId xmlns:a16="http://schemas.microsoft.com/office/drawing/2014/main" id="{DA9563FE-0AD3-4535-B026-FED0515E1AF1}"/>
                    </a:ext>
                  </a:extLst>
                </p:cNvPr>
                <p:cNvSpPr>
                  <a:spLocks/>
                </p:cNvSpPr>
                <p:nvPr/>
              </p:nvSpPr>
              <p:spPr bwMode="auto">
                <a:xfrm>
                  <a:off x="3185" y="2008"/>
                  <a:ext cx="217" cy="326"/>
                </a:xfrm>
                <a:custGeom>
                  <a:avLst/>
                  <a:gdLst>
                    <a:gd name="T0" fmla="*/ 85 w 92"/>
                    <a:gd name="T1" fmla="*/ 138 h 138"/>
                    <a:gd name="T2" fmla="*/ 63 w 92"/>
                    <a:gd name="T3" fmla="*/ 136 h 138"/>
                    <a:gd name="T4" fmla="*/ 2 w 92"/>
                    <a:gd name="T5" fmla="*/ 69 h 138"/>
                    <a:gd name="T6" fmla="*/ 4 w 92"/>
                    <a:gd name="T7" fmla="*/ 41 h 138"/>
                    <a:gd name="T8" fmla="*/ 49 w 92"/>
                    <a:gd name="T9" fmla="*/ 2 h 138"/>
                    <a:gd name="T10" fmla="*/ 49 w 92"/>
                    <a:gd name="T11" fmla="*/ 2 h 138"/>
                    <a:gd name="T12" fmla="*/ 90 w 92"/>
                    <a:gd name="T13" fmla="*/ 47 h 138"/>
                    <a:gd name="T14" fmla="*/ 85 w 92"/>
                    <a:gd name="T15" fmla="*/ 138 h 138"/>
                    <a:gd name="T16" fmla="*/ 85 w 92"/>
                    <a:gd name="T17"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8">
                      <a:moveTo>
                        <a:pt x="85" y="138"/>
                      </a:moveTo>
                      <a:cubicBezTo>
                        <a:pt x="63" y="136"/>
                        <a:pt x="63" y="136"/>
                        <a:pt x="63" y="136"/>
                      </a:cubicBezTo>
                      <a:cubicBezTo>
                        <a:pt x="28" y="134"/>
                        <a:pt x="0" y="104"/>
                        <a:pt x="2" y="69"/>
                      </a:cubicBezTo>
                      <a:cubicBezTo>
                        <a:pt x="4" y="41"/>
                        <a:pt x="4" y="41"/>
                        <a:pt x="4" y="41"/>
                      </a:cubicBezTo>
                      <a:cubicBezTo>
                        <a:pt x="6" y="19"/>
                        <a:pt x="26" y="0"/>
                        <a:pt x="49" y="2"/>
                      </a:cubicBezTo>
                      <a:cubicBezTo>
                        <a:pt x="49" y="2"/>
                        <a:pt x="49" y="2"/>
                        <a:pt x="49" y="2"/>
                      </a:cubicBezTo>
                      <a:cubicBezTo>
                        <a:pt x="74" y="3"/>
                        <a:pt x="92" y="23"/>
                        <a:pt x="90" y="47"/>
                      </a:cubicBezTo>
                      <a:cubicBezTo>
                        <a:pt x="85" y="138"/>
                        <a:pt x="85" y="138"/>
                        <a:pt x="85" y="138"/>
                      </a:cubicBezTo>
                      <a:cubicBezTo>
                        <a:pt x="85" y="138"/>
                        <a:pt x="85" y="138"/>
                        <a:pt x="85" y="138"/>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59" name="Freeform 929">
                  <a:extLst>
                    <a:ext uri="{FF2B5EF4-FFF2-40B4-BE49-F238E27FC236}">
                      <a16:creationId xmlns:a16="http://schemas.microsoft.com/office/drawing/2014/main" id="{0DEF1D5A-C706-4E95-A796-418E63097A4E}"/>
                    </a:ext>
                  </a:extLst>
                </p:cNvPr>
                <p:cNvSpPr>
                  <a:spLocks/>
                </p:cNvSpPr>
                <p:nvPr/>
              </p:nvSpPr>
              <p:spPr bwMode="auto">
                <a:xfrm>
                  <a:off x="4453" y="2084"/>
                  <a:ext cx="217" cy="316"/>
                </a:xfrm>
                <a:custGeom>
                  <a:avLst/>
                  <a:gdLst>
                    <a:gd name="T0" fmla="*/ 0 w 92"/>
                    <a:gd name="T1" fmla="*/ 131 h 134"/>
                    <a:gd name="T2" fmla="*/ 20 w 92"/>
                    <a:gd name="T3" fmla="*/ 132 h 134"/>
                    <a:gd name="T4" fmla="*/ 89 w 92"/>
                    <a:gd name="T5" fmla="*/ 73 h 134"/>
                    <a:gd name="T6" fmla="*/ 90 w 92"/>
                    <a:gd name="T7" fmla="*/ 46 h 134"/>
                    <a:gd name="T8" fmla="*/ 51 w 92"/>
                    <a:gd name="T9" fmla="*/ 2 h 134"/>
                    <a:gd name="T10" fmla="*/ 51 w 92"/>
                    <a:gd name="T11" fmla="*/ 2 h 134"/>
                    <a:gd name="T12" fmla="*/ 6 w 92"/>
                    <a:gd name="T13" fmla="*/ 41 h 134"/>
                    <a:gd name="T14" fmla="*/ 0 w 92"/>
                    <a:gd name="T15" fmla="*/ 131 h 134"/>
                    <a:gd name="T16" fmla="*/ 0 w 92"/>
                    <a:gd name="T17" fmla="*/ 131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34">
                      <a:moveTo>
                        <a:pt x="0" y="131"/>
                      </a:moveTo>
                      <a:cubicBezTo>
                        <a:pt x="20" y="132"/>
                        <a:pt x="20" y="132"/>
                        <a:pt x="20" y="132"/>
                      </a:cubicBezTo>
                      <a:cubicBezTo>
                        <a:pt x="56" y="134"/>
                        <a:pt x="86" y="108"/>
                        <a:pt x="89" y="73"/>
                      </a:cubicBezTo>
                      <a:cubicBezTo>
                        <a:pt x="90" y="46"/>
                        <a:pt x="90" y="46"/>
                        <a:pt x="90" y="46"/>
                      </a:cubicBezTo>
                      <a:cubicBezTo>
                        <a:pt x="92" y="23"/>
                        <a:pt x="74" y="3"/>
                        <a:pt x="51" y="2"/>
                      </a:cubicBezTo>
                      <a:cubicBezTo>
                        <a:pt x="51" y="2"/>
                        <a:pt x="51" y="2"/>
                        <a:pt x="51" y="2"/>
                      </a:cubicBezTo>
                      <a:cubicBezTo>
                        <a:pt x="27" y="0"/>
                        <a:pt x="7" y="18"/>
                        <a:pt x="6" y="41"/>
                      </a:cubicBezTo>
                      <a:cubicBezTo>
                        <a:pt x="0" y="131"/>
                        <a:pt x="0" y="131"/>
                        <a:pt x="0" y="131"/>
                      </a:cubicBezTo>
                      <a:cubicBezTo>
                        <a:pt x="0" y="131"/>
                        <a:pt x="0" y="131"/>
                        <a:pt x="0" y="13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60" name="Freeform 930">
                  <a:extLst>
                    <a:ext uri="{FF2B5EF4-FFF2-40B4-BE49-F238E27FC236}">
                      <a16:creationId xmlns:a16="http://schemas.microsoft.com/office/drawing/2014/main" id="{67992C08-6D24-4BF4-AE79-1EF9F7C04442}"/>
                    </a:ext>
                  </a:extLst>
                </p:cNvPr>
                <p:cNvSpPr>
                  <a:spLocks/>
                </p:cNvSpPr>
                <p:nvPr/>
              </p:nvSpPr>
              <p:spPr bwMode="auto">
                <a:xfrm>
                  <a:off x="3336" y="1353"/>
                  <a:ext cx="1199" cy="1464"/>
                </a:xfrm>
                <a:custGeom>
                  <a:avLst/>
                  <a:gdLst>
                    <a:gd name="T0" fmla="*/ 236 w 508"/>
                    <a:gd name="T1" fmla="*/ 612 h 621"/>
                    <a:gd name="T2" fmla="*/ 236 w 508"/>
                    <a:gd name="T3" fmla="*/ 612 h 621"/>
                    <a:gd name="T4" fmla="*/ 7 w 508"/>
                    <a:gd name="T5" fmla="*/ 357 h 621"/>
                    <a:gd name="T6" fmla="*/ 15 w 508"/>
                    <a:gd name="T7" fmla="*/ 234 h 621"/>
                    <a:gd name="T8" fmla="*/ 273 w 508"/>
                    <a:gd name="T9" fmla="*/ 7 h 621"/>
                    <a:gd name="T10" fmla="*/ 273 w 508"/>
                    <a:gd name="T11" fmla="*/ 7 h 621"/>
                    <a:gd name="T12" fmla="*/ 501 w 508"/>
                    <a:gd name="T13" fmla="*/ 263 h 621"/>
                    <a:gd name="T14" fmla="*/ 494 w 508"/>
                    <a:gd name="T15" fmla="*/ 386 h 621"/>
                    <a:gd name="T16" fmla="*/ 236 w 508"/>
                    <a:gd name="T17" fmla="*/ 612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8" h="621">
                      <a:moveTo>
                        <a:pt x="236" y="612"/>
                      </a:moveTo>
                      <a:cubicBezTo>
                        <a:pt x="236" y="612"/>
                        <a:pt x="236" y="612"/>
                        <a:pt x="236" y="612"/>
                      </a:cubicBezTo>
                      <a:cubicBezTo>
                        <a:pt x="102" y="605"/>
                        <a:pt x="0" y="491"/>
                        <a:pt x="7" y="357"/>
                      </a:cubicBezTo>
                      <a:cubicBezTo>
                        <a:pt x="15" y="234"/>
                        <a:pt x="15" y="234"/>
                        <a:pt x="15" y="234"/>
                      </a:cubicBezTo>
                      <a:cubicBezTo>
                        <a:pt x="23" y="101"/>
                        <a:pt x="138" y="0"/>
                        <a:pt x="273" y="7"/>
                      </a:cubicBezTo>
                      <a:cubicBezTo>
                        <a:pt x="273" y="7"/>
                        <a:pt x="273" y="7"/>
                        <a:pt x="273" y="7"/>
                      </a:cubicBezTo>
                      <a:cubicBezTo>
                        <a:pt x="406" y="15"/>
                        <a:pt x="508" y="130"/>
                        <a:pt x="501" y="263"/>
                      </a:cubicBezTo>
                      <a:cubicBezTo>
                        <a:pt x="494" y="386"/>
                        <a:pt x="494" y="386"/>
                        <a:pt x="494" y="386"/>
                      </a:cubicBezTo>
                      <a:cubicBezTo>
                        <a:pt x="485" y="519"/>
                        <a:pt x="370" y="621"/>
                        <a:pt x="236" y="612"/>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61" name="Freeform 931">
                  <a:extLst>
                    <a:ext uri="{FF2B5EF4-FFF2-40B4-BE49-F238E27FC236}">
                      <a16:creationId xmlns:a16="http://schemas.microsoft.com/office/drawing/2014/main" id="{1C66D3E9-0F13-405C-917A-A586A4703C88}"/>
                    </a:ext>
                  </a:extLst>
                </p:cNvPr>
                <p:cNvSpPr>
                  <a:spLocks/>
                </p:cNvSpPr>
                <p:nvPr/>
              </p:nvSpPr>
              <p:spPr bwMode="auto">
                <a:xfrm>
                  <a:off x="3353" y="1353"/>
                  <a:ext cx="1182" cy="1464"/>
                </a:xfrm>
                <a:custGeom>
                  <a:avLst/>
                  <a:gdLst>
                    <a:gd name="T0" fmla="*/ 265 w 501"/>
                    <a:gd name="T1" fmla="*/ 7 h 621"/>
                    <a:gd name="T2" fmla="*/ 7 w 501"/>
                    <a:gd name="T3" fmla="*/ 234 h 621"/>
                    <a:gd name="T4" fmla="*/ 6 w 501"/>
                    <a:gd name="T5" fmla="*/ 257 h 621"/>
                    <a:gd name="T6" fmla="*/ 0 w 501"/>
                    <a:gd name="T7" fmla="*/ 382 h 621"/>
                    <a:gd name="T8" fmla="*/ 229 w 501"/>
                    <a:gd name="T9" fmla="*/ 612 h 621"/>
                    <a:gd name="T10" fmla="*/ 487 w 501"/>
                    <a:gd name="T11" fmla="*/ 386 h 621"/>
                    <a:gd name="T12" fmla="*/ 494 w 501"/>
                    <a:gd name="T13" fmla="*/ 263 h 621"/>
                    <a:gd name="T14" fmla="*/ 265 w 501"/>
                    <a:gd name="T15" fmla="*/ 7 h 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1" h="621">
                      <a:moveTo>
                        <a:pt x="265" y="7"/>
                      </a:moveTo>
                      <a:cubicBezTo>
                        <a:pt x="131" y="0"/>
                        <a:pt x="16" y="101"/>
                        <a:pt x="7" y="234"/>
                      </a:cubicBezTo>
                      <a:cubicBezTo>
                        <a:pt x="6" y="257"/>
                        <a:pt x="6" y="257"/>
                        <a:pt x="6" y="257"/>
                      </a:cubicBezTo>
                      <a:cubicBezTo>
                        <a:pt x="0" y="382"/>
                        <a:pt x="0" y="382"/>
                        <a:pt x="0" y="382"/>
                      </a:cubicBezTo>
                      <a:cubicBezTo>
                        <a:pt x="5" y="504"/>
                        <a:pt x="103" y="605"/>
                        <a:pt x="229" y="612"/>
                      </a:cubicBezTo>
                      <a:cubicBezTo>
                        <a:pt x="363" y="621"/>
                        <a:pt x="478" y="519"/>
                        <a:pt x="487" y="386"/>
                      </a:cubicBezTo>
                      <a:cubicBezTo>
                        <a:pt x="494" y="263"/>
                        <a:pt x="494" y="263"/>
                        <a:pt x="494" y="263"/>
                      </a:cubicBezTo>
                      <a:cubicBezTo>
                        <a:pt x="501" y="130"/>
                        <a:pt x="399" y="15"/>
                        <a:pt x="265" y="7"/>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62" name="Freeform 932">
                  <a:extLst>
                    <a:ext uri="{FF2B5EF4-FFF2-40B4-BE49-F238E27FC236}">
                      <a16:creationId xmlns:a16="http://schemas.microsoft.com/office/drawing/2014/main" id="{DA921C3F-51F4-4AF3-809B-F0D9BD6FCDBC}"/>
                    </a:ext>
                  </a:extLst>
                </p:cNvPr>
                <p:cNvSpPr>
                  <a:spLocks/>
                </p:cNvSpPr>
                <p:nvPr/>
              </p:nvSpPr>
              <p:spPr bwMode="auto">
                <a:xfrm>
                  <a:off x="3853" y="2018"/>
                  <a:ext cx="642" cy="799"/>
                </a:xfrm>
                <a:custGeom>
                  <a:avLst/>
                  <a:gdLst>
                    <a:gd name="T0" fmla="*/ 266 w 272"/>
                    <a:gd name="T1" fmla="*/ 62 h 339"/>
                    <a:gd name="T2" fmla="*/ 266 w 272"/>
                    <a:gd name="T3" fmla="*/ 62 h 339"/>
                    <a:gd name="T4" fmla="*/ 221 w 272"/>
                    <a:gd name="T5" fmla="*/ 18 h 339"/>
                    <a:gd name="T6" fmla="*/ 164 w 272"/>
                    <a:gd name="T7" fmla="*/ 2 h 339"/>
                    <a:gd name="T8" fmla="*/ 85 w 272"/>
                    <a:gd name="T9" fmla="*/ 65 h 339"/>
                    <a:gd name="T10" fmla="*/ 95 w 272"/>
                    <a:gd name="T11" fmla="*/ 130 h 339"/>
                    <a:gd name="T12" fmla="*/ 65 w 272"/>
                    <a:gd name="T13" fmla="*/ 163 h 339"/>
                    <a:gd name="T14" fmla="*/ 58 w 272"/>
                    <a:gd name="T15" fmla="*/ 162 h 339"/>
                    <a:gd name="T16" fmla="*/ 33 w 272"/>
                    <a:gd name="T17" fmla="*/ 184 h 339"/>
                    <a:gd name="T18" fmla="*/ 28 w 272"/>
                    <a:gd name="T19" fmla="*/ 269 h 339"/>
                    <a:gd name="T20" fmla="*/ 28 w 272"/>
                    <a:gd name="T21" fmla="*/ 279 h 339"/>
                    <a:gd name="T22" fmla="*/ 0 w 272"/>
                    <a:gd name="T23" fmla="*/ 339 h 339"/>
                    <a:gd name="T24" fmla="*/ 114 w 272"/>
                    <a:gd name="T25" fmla="*/ 328 h 339"/>
                    <a:gd name="T26" fmla="*/ 139 w 272"/>
                    <a:gd name="T27" fmla="*/ 307 h 339"/>
                    <a:gd name="T28" fmla="*/ 272 w 272"/>
                    <a:gd name="T29" fmla="*/ 129 h 339"/>
                    <a:gd name="T30" fmla="*/ 266 w 272"/>
                    <a:gd name="T31" fmla="*/ 62 h 339"/>
                    <a:gd name="T32" fmla="*/ 266 w 272"/>
                    <a:gd name="T33" fmla="*/ 62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2" h="339">
                      <a:moveTo>
                        <a:pt x="266" y="62"/>
                      </a:moveTo>
                      <a:cubicBezTo>
                        <a:pt x="266" y="62"/>
                        <a:pt x="266" y="62"/>
                        <a:pt x="266" y="62"/>
                      </a:cubicBezTo>
                      <a:cubicBezTo>
                        <a:pt x="256" y="22"/>
                        <a:pt x="221" y="18"/>
                        <a:pt x="221" y="18"/>
                      </a:cubicBezTo>
                      <a:cubicBezTo>
                        <a:pt x="164" y="2"/>
                        <a:pt x="164" y="2"/>
                        <a:pt x="164" y="2"/>
                      </a:cubicBezTo>
                      <a:cubicBezTo>
                        <a:pt x="129" y="0"/>
                        <a:pt x="80" y="32"/>
                        <a:pt x="85" y="65"/>
                      </a:cubicBezTo>
                      <a:cubicBezTo>
                        <a:pt x="95" y="130"/>
                        <a:pt x="95" y="130"/>
                        <a:pt x="95" y="130"/>
                      </a:cubicBezTo>
                      <a:cubicBezTo>
                        <a:pt x="97" y="148"/>
                        <a:pt x="83" y="164"/>
                        <a:pt x="65" y="163"/>
                      </a:cubicBezTo>
                      <a:cubicBezTo>
                        <a:pt x="58" y="162"/>
                        <a:pt x="58" y="162"/>
                        <a:pt x="58" y="162"/>
                      </a:cubicBezTo>
                      <a:cubicBezTo>
                        <a:pt x="45" y="161"/>
                        <a:pt x="34" y="171"/>
                        <a:pt x="33" y="184"/>
                      </a:cubicBezTo>
                      <a:cubicBezTo>
                        <a:pt x="28" y="269"/>
                        <a:pt x="28" y="269"/>
                        <a:pt x="28" y="269"/>
                      </a:cubicBezTo>
                      <a:cubicBezTo>
                        <a:pt x="28" y="279"/>
                        <a:pt x="28" y="279"/>
                        <a:pt x="28" y="279"/>
                      </a:cubicBezTo>
                      <a:cubicBezTo>
                        <a:pt x="26" y="298"/>
                        <a:pt x="16" y="328"/>
                        <a:pt x="0" y="339"/>
                      </a:cubicBezTo>
                      <a:cubicBezTo>
                        <a:pt x="114" y="328"/>
                        <a:pt x="114" y="328"/>
                        <a:pt x="114" y="328"/>
                      </a:cubicBezTo>
                      <a:cubicBezTo>
                        <a:pt x="139" y="307"/>
                        <a:pt x="139" y="307"/>
                        <a:pt x="139" y="307"/>
                      </a:cubicBezTo>
                      <a:cubicBezTo>
                        <a:pt x="208" y="273"/>
                        <a:pt x="259" y="208"/>
                        <a:pt x="272" y="129"/>
                      </a:cubicBezTo>
                      <a:cubicBezTo>
                        <a:pt x="266" y="62"/>
                        <a:pt x="266" y="62"/>
                        <a:pt x="266" y="62"/>
                      </a:cubicBezTo>
                      <a:cubicBezTo>
                        <a:pt x="266" y="62"/>
                        <a:pt x="266" y="62"/>
                        <a:pt x="266" y="6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63" name="Freeform 933">
                  <a:extLst>
                    <a:ext uri="{FF2B5EF4-FFF2-40B4-BE49-F238E27FC236}">
                      <a16:creationId xmlns:a16="http://schemas.microsoft.com/office/drawing/2014/main" id="{03709732-545E-4C34-B833-40240EDC321A}"/>
                    </a:ext>
                  </a:extLst>
                </p:cNvPr>
                <p:cNvSpPr>
                  <a:spLocks/>
                </p:cNvSpPr>
                <p:nvPr/>
              </p:nvSpPr>
              <p:spPr bwMode="auto">
                <a:xfrm>
                  <a:off x="3010" y="2758"/>
                  <a:ext cx="1792" cy="741"/>
                </a:xfrm>
                <a:custGeom>
                  <a:avLst/>
                  <a:gdLst>
                    <a:gd name="T0" fmla="*/ 384 w 759"/>
                    <a:gd name="T1" fmla="*/ 314 h 314"/>
                    <a:gd name="T2" fmla="*/ 759 w 759"/>
                    <a:gd name="T3" fmla="*/ 166 h 314"/>
                    <a:gd name="T4" fmla="*/ 733 w 759"/>
                    <a:gd name="T5" fmla="*/ 151 h 314"/>
                    <a:gd name="T6" fmla="*/ 521 w 759"/>
                    <a:gd name="T7" fmla="*/ 89 h 314"/>
                    <a:gd name="T8" fmla="*/ 502 w 759"/>
                    <a:gd name="T9" fmla="*/ 0 h 314"/>
                    <a:gd name="T10" fmla="*/ 443 w 759"/>
                    <a:gd name="T11" fmla="*/ 24 h 314"/>
                    <a:gd name="T12" fmla="*/ 367 w 759"/>
                    <a:gd name="T13" fmla="*/ 158 h 314"/>
                    <a:gd name="T14" fmla="*/ 306 w 759"/>
                    <a:gd name="T15" fmla="*/ 33 h 314"/>
                    <a:gd name="T16" fmla="*/ 246 w 759"/>
                    <a:gd name="T17" fmla="*/ 1 h 314"/>
                    <a:gd name="T18" fmla="*/ 214 w 759"/>
                    <a:gd name="T19" fmla="*/ 94 h 314"/>
                    <a:gd name="T20" fmla="*/ 0 w 759"/>
                    <a:gd name="T21" fmla="*/ 158 h 314"/>
                    <a:gd name="T22" fmla="*/ 384 w 759"/>
                    <a:gd name="T23"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9" h="314">
                      <a:moveTo>
                        <a:pt x="384" y="314"/>
                      </a:moveTo>
                      <a:cubicBezTo>
                        <a:pt x="529" y="314"/>
                        <a:pt x="661" y="257"/>
                        <a:pt x="759" y="166"/>
                      </a:cubicBezTo>
                      <a:cubicBezTo>
                        <a:pt x="752" y="160"/>
                        <a:pt x="743" y="154"/>
                        <a:pt x="733" y="151"/>
                      </a:cubicBezTo>
                      <a:cubicBezTo>
                        <a:pt x="521" y="89"/>
                        <a:pt x="521" y="89"/>
                        <a:pt x="521" y="89"/>
                      </a:cubicBezTo>
                      <a:cubicBezTo>
                        <a:pt x="502" y="0"/>
                        <a:pt x="502" y="0"/>
                        <a:pt x="502" y="0"/>
                      </a:cubicBezTo>
                      <a:cubicBezTo>
                        <a:pt x="443" y="24"/>
                        <a:pt x="443" y="24"/>
                        <a:pt x="443" y="24"/>
                      </a:cubicBezTo>
                      <a:cubicBezTo>
                        <a:pt x="367" y="158"/>
                        <a:pt x="367" y="158"/>
                        <a:pt x="367" y="158"/>
                      </a:cubicBezTo>
                      <a:cubicBezTo>
                        <a:pt x="306" y="33"/>
                        <a:pt x="306" y="33"/>
                        <a:pt x="306" y="33"/>
                      </a:cubicBezTo>
                      <a:cubicBezTo>
                        <a:pt x="246" y="1"/>
                        <a:pt x="246" y="1"/>
                        <a:pt x="246" y="1"/>
                      </a:cubicBezTo>
                      <a:cubicBezTo>
                        <a:pt x="214" y="94"/>
                        <a:pt x="214" y="94"/>
                        <a:pt x="214" y="94"/>
                      </a:cubicBezTo>
                      <a:cubicBezTo>
                        <a:pt x="0" y="158"/>
                        <a:pt x="0" y="158"/>
                        <a:pt x="0" y="158"/>
                      </a:cubicBezTo>
                      <a:cubicBezTo>
                        <a:pt x="100" y="255"/>
                        <a:pt x="235" y="314"/>
                        <a:pt x="384" y="314"/>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64" name="Freeform 934">
                  <a:extLst>
                    <a:ext uri="{FF2B5EF4-FFF2-40B4-BE49-F238E27FC236}">
                      <a16:creationId xmlns:a16="http://schemas.microsoft.com/office/drawing/2014/main" id="{598104E6-6623-4D59-8E4F-BFD611E7FCD8}"/>
                    </a:ext>
                  </a:extLst>
                </p:cNvPr>
                <p:cNvSpPr>
                  <a:spLocks/>
                </p:cNvSpPr>
                <p:nvPr/>
              </p:nvSpPr>
              <p:spPr bwMode="auto">
                <a:xfrm>
                  <a:off x="3620" y="2841"/>
                  <a:ext cx="217" cy="250"/>
                </a:xfrm>
                <a:custGeom>
                  <a:avLst/>
                  <a:gdLst>
                    <a:gd name="T0" fmla="*/ 217 w 217"/>
                    <a:gd name="T1" fmla="*/ 200 h 250"/>
                    <a:gd name="T2" fmla="*/ 113 w 217"/>
                    <a:gd name="T3" fmla="*/ 0 h 250"/>
                    <a:gd name="T4" fmla="*/ 0 w 217"/>
                    <a:gd name="T5" fmla="*/ 250 h 250"/>
                    <a:gd name="T6" fmla="*/ 148 w 217"/>
                    <a:gd name="T7" fmla="*/ 155 h 250"/>
                    <a:gd name="T8" fmla="*/ 217 w 217"/>
                    <a:gd name="T9" fmla="*/ 200 h 250"/>
                    <a:gd name="T10" fmla="*/ 217 w 217"/>
                    <a:gd name="T11" fmla="*/ 200 h 250"/>
                    <a:gd name="T12" fmla="*/ 217 w 217"/>
                    <a:gd name="T13" fmla="*/ 200 h 250"/>
                  </a:gdLst>
                  <a:ahLst/>
                  <a:cxnLst>
                    <a:cxn ang="0">
                      <a:pos x="T0" y="T1"/>
                    </a:cxn>
                    <a:cxn ang="0">
                      <a:pos x="T2" y="T3"/>
                    </a:cxn>
                    <a:cxn ang="0">
                      <a:pos x="T4" y="T5"/>
                    </a:cxn>
                    <a:cxn ang="0">
                      <a:pos x="T6" y="T7"/>
                    </a:cxn>
                    <a:cxn ang="0">
                      <a:pos x="T8" y="T9"/>
                    </a:cxn>
                    <a:cxn ang="0">
                      <a:pos x="T10" y="T11"/>
                    </a:cxn>
                    <a:cxn ang="0">
                      <a:pos x="T12" y="T13"/>
                    </a:cxn>
                  </a:cxnLst>
                  <a:rect l="0" t="0" r="r" b="b"/>
                  <a:pathLst>
                    <a:path w="217" h="250">
                      <a:moveTo>
                        <a:pt x="217" y="200"/>
                      </a:moveTo>
                      <a:lnTo>
                        <a:pt x="113" y="0"/>
                      </a:lnTo>
                      <a:lnTo>
                        <a:pt x="0" y="250"/>
                      </a:lnTo>
                      <a:lnTo>
                        <a:pt x="148" y="155"/>
                      </a:lnTo>
                      <a:lnTo>
                        <a:pt x="217" y="200"/>
                      </a:lnTo>
                      <a:lnTo>
                        <a:pt x="217" y="200"/>
                      </a:lnTo>
                      <a:lnTo>
                        <a:pt x="217" y="200"/>
                      </a:lnTo>
                      <a:close/>
                    </a:path>
                  </a:pathLst>
                </a:custGeom>
                <a:solidFill>
                  <a:srgbClr val="008C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65" name="Freeform 935">
                  <a:extLst>
                    <a:ext uri="{FF2B5EF4-FFF2-40B4-BE49-F238E27FC236}">
                      <a16:creationId xmlns:a16="http://schemas.microsoft.com/office/drawing/2014/main" id="{BA06B772-F6A3-40CE-AFEF-CADF2EA9C6EC}"/>
                    </a:ext>
                  </a:extLst>
                </p:cNvPr>
                <p:cNvSpPr>
                  <a:spLocks/>
                </p:cNvSpPr>
                <p:nvPr/>
              </p:nvSpPr>
              <p:spPr bwMode="auto">
                <a:xfrm>
                  <a:off x="3929" y="2817"/>
                  <a:ext cx="241" cy="274"/>
                </a:xfrm>
                <a:custGeom>
                  <a:avLst/>
                  <a:gdLst>
                    <a:gd name="T0" fmla="*/ 127 w 241"/>
                    <a:gd name="T1" fmla="*/ 0 h 274"/>
                    <a:gd name="T2" fmla="*/ 241 w 241"/>
                    <a:gd name="T3" fmla="*/ 274 h 274"/>
                    <a:gd name="T4" fmla="*/ 120 w 241"/>
                    <a:gd name="T5" fmla="*/ 168 h 274"/>
                    <a:gd name="T6" fmla="*/ 0 w 241"/>
                    <a:gd name="T7" fmla="*/ 224 h 274"/>
                    <a:gd name="T8" fmla="*/ 127 w 241"/>
                    <a:gd name="T9" fmla="*/ 0 h 274"/>
                    <a:gd name="T10" fmla="*/ 127 w 241"/>
                    <a:gd name="T11" fmla="*/ 0 h 274"/>
                    <a:gd name="T12" fmla="*/ 127 w 241"/>
                    <a:gd name="T13" fmla="*/ 0 h 274"/>
                  </a:gdLst>
                  <a:ahLst/>
                  <a:cxnLst>
                    <a:cxn ang="0">
                      <a:pos x="T0" y="T1"/>
                    </a:cxn>
                    <a:cxn ang="0">
                      <a:pos x="T2" y="T3"/>
                    </a:cxn>
                    <a:cxn ang="0">
                      <a:pos x="T4" y="T5"/>
                    </a:cxn>
                    <a:cxn ang="0">
                      <a:pos x="T6" y="T7"/>
                    </a:cxn>
                    <a:cxn ang="0">
                      <a:pos x="T8" y="T9"/>
                    </a:cxn>
                    <a:cxn ang="0">
                      <a:pos x="T10" y="T11"/>
                    </a:cxn>
                    <a:cxn ang="0">
                      <a:pos x="T12" y="T13"/>
                    </a:cxn>
                  </a:cxnLst>
                  <a:rect l="0" t="0" r="r" b="b"/>
                  <a:pathLst>
                    <a:path w="241" h="274">
                      <a:moveTo>
                        <a:pt x="127" y="0"/>
                      </a:moveTo>
                      <a:lnTo>
                        <a:pt x="241" y="274"/>
                      </a:lnTo>
                      <a:lnTo>
                        <a:pt x="120" y="168"/>
                      </a:lnTo>
                      <a:lnTo>
                        <a:pt x="0" y="224"/>
                      </a:lnTo>
                      <a:lnTo>
                        <a:pt x="127" y="0"/>
                      </a:lnTo>
                      <a:lnTo>
                        <a:pt x="127" y="0"/>
                      </a:lnTo>
                      <a:lnTo>
                        <a:pt x="127" y="0"/>
                      </a:lnTo>
                      <a:close/>
                    </a:path>
                  </a:pathLst>
                </a:custGeom>
                <a:solidFill>
                  <a:srgbClr val="008C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66" name="Freeform 936">
                  <a:extLst>
                    <a:ext uri="{FF2B5EF4-FFF2-40B4-BE49-F238E27FC236}">
                      <a16:creationId xmlns:a16="http://schemas.microsoft.com/office/drawing/2014/main" id="{AEA2151C-DB4F-4EF3-97ED-0084CB1EBC84}"/>
                    </a:ext>
                  </a:extLst>
                </p:cNvPr>
                <p:cNvSpPr>
                  <a:spLocks/>
                </p:cNvSpPr>
                <p:nvPr/>
              </p:nvSpPr>
              <p:spPr bwMode="auto">
                <a:xfrm>
                  <a:off x="3473" y="1905"/>
                  <a:ext cx="335" cy="162"/>
                </a:xfrm>
                <a:custGeom>
                  <a:avLst/>
                  <a:gdLst>
                    <a:gd name="T0" fmla="*/ 126 w 142"/>
                    <a:gd name="T1" fmla="*/ 69 h 69"/>
                    <a:gd name="T2" fmla="*/ 118 w 142"/>
                    <a:gd name="T3" fmla="*/ 67 h 69"/>
                    <a:gd name="T4" fmla="*/ 24 w 142"/>
                    <a:gd name="T5" fmla="*/ 61 h 69"/>
                    <a:gd name="T6" fmla="*/ 4 w 142"/>
                    <a:gd name="T7" fmla="*/ 56 h 69"/>
                    <a:gd name="T8" fmla="*/ 8 w 142"/>
                    <a:gd name="T9" fmla="*/ 37 h 69"/>
                    <a:gd name="T10" fmla="*/ 133 w 142"/>
                    <a:gd name="T11" fmla="*/ 43 h 69"/>
                    <a:gd name="T12" fmla="*/ 137 w 142"/>
                    <a:gd name="T13" fmla="*/ 63 h 69"/>
                    <a:gd name="T14" fmla="*/ 126 w 142"/>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9">
                      <a:moveTo>
                        <a:pt x="126" y="69"/>
                      </a:moveTo>
                      <a:cubicBezTo>
                        <a:pt x="123" y="69"/>
                        <a:pt x="120" y="68"/>
                        <a:pt x="118" y="67"/>
                      </a:cubicBezTo>
                      <a:cubicBezTo>
                        <a:pt x="67" y="33"/>
                        <a:pt x="24" y="60"/>
                        <a:pt x="24" y="61"/>
                      </a:cubicBezTo>
                      <a:cubicBezTo>
                        <a:pt x="17" y="65"/>
                        <a:pt x="8" y="63"/>
                        <a:pt x="4" y="56"/>
                      </a:cubicBezTo>
                      <a:cubicBezTo>
                        <a:pt x="0" y="50"/>
                        <a:pt x="2" y="41"/>
                        <a:pt x="8" y="37"/>
                      </a:cubicBezTo>
                      <a:cubicBezTo>
                        <a:pt x="11" y="35"/>
                        <a:pt x="67" y="0"/>
                        <a:pt x="133" y="43"/>
                      </a:cubicBezTo>
                      <a:cubicBezTo>
                        <a:pt x="140" y="47"/>
                        <a:pt x="142" y="56"/>
                        <a:pt x="137" y="63"/>
                      </a:cubicBezTo>
                      <a:cubicBezTo>
                        <a:pt x="135" y="67"/>
                        <a:pt x="130" y="69"/>
                        <a:pt x="126" y="69"/>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67" name="Freeform 937">
                  <a:extLst>
                    <a:ext uri="{FF2B5EF4-FFF2-40B4-BE49-F238E27FC236}">
                      <a16:creationId xmlns:a16="http://schemas.microsoft.com/office/drawing/2014/main" id="{631718AD-A45B-4F56-BA57-C4184FDCDC76}"/>
                    </a:ext>
                  </a:extLst>
                </p:cNvPr>
                <p:cNvSpPr>
                  <a:spLocks/>
                </p:cNvSpPr>
                <p:nvPr/>
              </p:nvSpPr>
              <p:spPr bwMode="auto">
                <a:xfrm>
                  <a:off x="4066" y="1938"/>
                  <a:ext cx="325" cy="162"/>
                </a:xfrm>
                <a:custGeom>
                  <a:avLst/>
                  <a:gdLst>
                    <a:gd name="T0" fmla="*/ 122 w 138"/>
                    <a:gd name="T1" fmla="*/ 69 h 69"/>
                    <a:gd name="T2" fmla="*/ 114 w 138"/>
                    <a:gd name="T3" fmla="*/ 67 h 69"/>
                    <a:gd name="T4" fmla="*/ 24 w 138"/>
                    <a:gd name="T5" fmla="*/ 61 h 69"/>
                    <a:gd name="T6" fmla="*/ 4 w 138"/>
                    <a:gd name="T7" fmla="*/ 56 h 69"/>
                    <a:gd name="T8" fmla="*/ 8 w 138"/>
                    <a:gd name="T9" fmla="*/ 37 h 69"/>
                    <a:gd name="T10" fmla="*/ 130 w 138"/>
                    <a:gd name="T11" fmla="*/ 43 h 69"/>
                    <a:gd name="T12" fmla="*/ 133 w 138"/>
                    <a:gd name="T13" fmla="*/ 63 h 69"/>
                    <a:gd name="T14" fmla="*/ 122 w 138"/>
                    <a:gd name="T15" fmla="*/ 69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69">
                      <a:moveTo>
                        <a:pt x="122" y="69"/>
                      </a:moveTo>
                      <a:cubicBezTo>
                        <a:pt x="119" y="69"/>
                        <a:pt x="116" y="68"/>
                        <a:pt x="114" y="67"/>
                      </a:cubicBezTo>
                      <a:cubicBezTo>
                        <a:pt x="66" y="34"/>
                        <a:pt x="25" y="59"/>
                        <a:pt x="24" y="61"/>
                      </a:cubicBezTo>
                      <a:cubicBezTo>
                        <a:pt x="17" y="65"/>
                        <a:pt x="8" y="63"/>
                        <a:pt x="4" y="56"/>
                      </a:cubicBezTo>
                      <a:cubicBezTo>
                        <a:pt x="0" y="50"/>
                        <a:pt x="2" y="41"/>
                        <a:pt x="8" y="37"/>
                      </a:cubicBezTo>
                      <a:cubicBezTo>
                        <a:pt x="10" y="35"/>
                        <a:pt x="66" y="0"/>
                        <a:pt x="130" y="43"/>
                      </a:cubicBezTo>
                      <a:cubicBezTo>
                        <a:pt x="136" y="48"/>
                        <a:pt x="138" y="57"/>
                        <a:pt x="133" y="63"/>
                      </a:cubicBezTo>
                      <a:cubicBezTo>
                        <a:pt x="131" y="67"/>
                        <a:pt x="126" y="69"/>
                        <a:pt x="122" y="69"/>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68" name="Freeform 938">
                  <a:extLst>
                    <a:ext uri="{FF2B5EF4-FFF2-40B4-BE49-F238E27FC236}">
                      <a16:creationId xmlns:a16="http://schemas.microsoft.com/office/drawing/2014/main" id="{EA191A87-193D-44E3-9DF4-87271C40E142}"/>
                    </a:ext>
                  </a:extLst>
                </p:cNvPr>
                <p:cNvSpPr>
                  <a:spLocks/>
                </p:cNvSpPr>
                <p:nvPr/>
              </p:nvSpPr>
              <p:spPr bwMode="auto">
                <a:xfrm>
                  <a:off x="3379" y="1202"/>
                  <a:ext cx="1173" cy="1158"/>
                </a:xfrm>
                <a:custGeom>
                  <a:avLst/>
                  <a:gdLst>
                    <a:gd name="T0" fmla="*/ 268 w 497"/>
                    <a:gd name="T1" fmla="*/ 30 h 491"/>
                    <a:gd name="T2" fmla="*/ 273 w 497"/>
                    <a:gd name="T3" fmla="*/ 0 h 491"/>
                    <a:gd name="T4" fmla="*/ 208 w 497"/>
                    <a:gd name="T5" fmla="*/ 31 h 491"/>
                    <a:gd name="T6" fmla="*/ 12 w 497"/>
                    <a:gd name="T7" fmla="*/ 193 h 491"/>
                    <a:gd name="T8" fmla="*/ 5 w 497"/>
                    <a:gd name="T9" fmla="*/ 353 h 491"/>
                    <a:gd name="T10" fmla="*/ 0 w 497"/>
                    <a:gd name="T11" fmla="*/ 426 h 491"/>
                    <a:gd name="T12" fmla="*/ 17 w 497"/>
                    <a:gd name="T13" fmla="*/ 437 h 491"/>
                    <a:gd name="T14" fmla="*/ 31 w 497"/>
                    <a:gd name="T15" fmla="*/ 280 h 491"/>
                    <a:gd name="T16" fmla="*/ 120 w 497"/>
                    <a:gd name="T17" fmla="*/ 192 h 491"/>
                    <a:gd name="T18" fmla="*/ 131 w 497"/>
                    <a:gd name="T19" fmla="*/ 190 h 491"/>
                    <a:gd name="T20" fmla="*/ 252 w 497"/>
                    <a:gd name="T21" fmla="*/ 214 h 491"/>
                    <a:gd name="T22" fmla="*/ 362 w 497"/>
                    <a:gd name="T23" fmla="*/ 204 h 491"/>
                    <a:gd name="T24" fmla="*/ 372 w 497"/>
                    <a:gd name="T25" fmla="*/ 208 h 491"/>
                    <a:gd name="T26" fmla="*/ 445 w 497"/>
                    <a:gd name="T27" fmla="*/ 318 h 491"/>
                    <a:gd name="T28" fmla="*/ 435 w 497"/>
                    <a:gd name="T29" fmla="*/ 489 h 491"/>
                    <a:gd name="T30" fmla="*/ 442 w 497"/>
                    <a:gd name="T31" fmla="*/ 490 h 491"/>
                    <a:gd name="T32" fmla="*/ 475 w 497"/>
                    <a:gd name="T33" fmla="*/ 459 h 491"/>
                    <a:gd name="T34" fmla="*/ 489 w 497"/>
                    <a:gd name="T35" fmla="*/ 231 h 491"/>
                    <a:gd name="T36" fmla="*/ 268 w 497"/>
                    <a:gd name="T37" fmla="*/ 30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7" h="491">
                      <a:moveTo>
                        <a:pt x="268" y="30"/>
                      </a:moveTo>
                      <a:cubicBezTo>
                        <a:pt x="276" y="5"/>
                        <a:pt x="273" y="0"/>
                        <a:pt x="273" y="0"/>
                      </a:cubicBezTo>
                      <a:cubicBezTo>
                        <a:pt x="273" y="0"/>
                        <a:pt x="260" y="25"/>
                        <a:pt x="208" y="31"/>
                      </a:cubicBezTo>
                      <a:cubicBezTo>
                        <a:pt x="155" y="38"/>
                        <a:pt x="58" y="67"/>
                        <a:pt x="12" y="193"/>
                      </a:cubicBezTo>
                      <a:cubicBezTo>
                        <a:pt x="4" y="219"/>
                        <a:pt x="5" y="353"/>
                        <a:pt x="5" y="353"/>
                      </a:cubicBezTo>
                      <a:cubicBezTo>
                        <a:pt x="0" y="426"/>
                        <a:pt x="0" y="426"/>
                        <a:pt x="0" y="426"/>
                      </a:cubicBezTo>
                      <a:cubicBezTo>
                        <a:pt x="0" y="443"/>
                        <a:pt x="17" y="437"/>
                        <a:pt x="17" y="437"/>
                      </a:cubicBezTo>
                      <a:cubicBezTo>
                        <a:pt x="31" y="280"/>
                        <a:pt x="31" y="280"/>
                        <a:pt x="31" y="280"/>
                      </a:cubicBezTo>
                      <a:cubicBezTo>
                        <a:pt x="34" y="232"/>
                        <a:pt x="72" y="204"/>
                        <a:pt x="120" y="192"/>
                      </a:cubicBezTo>
                      <a:cubicBezTo>
                        <a:pt x="131" y="190"/>
                        <a:pt x="131" y="190"/>
                        <a:pt x="131" y="190"/>
                      </a:cubicBezTo>
                      <a:cubicBezTo>
                        <a:pt x="171" y="180"/>
                        <a:pt x="212" y="212"/>
                        <a:pt x="252" y="214"/>
                      </a:cubicBezTo>
                      <a:cubicBezTo>
                        <a:pt x="289" y="217"/>
                        <a:pt x="326" y="190"/>
                        <a:pt x="362" y="204"/>
                      </a:cubicBezTo>
                      <a:cubicBezTo>
                        <a:pt x="372" y="208"/>
                        <a:pt x="372" y="208"/>
                        <a:pt x="372" y="208"/>
                      </a:cubicBezTo>
                      <a:cubicBezTo>
                        <a:pt x="418" y="224"/>
                        <a:pt x="448" y="269"/>
                        <a:pt x="445" y="318"/>
                      </a:cubicBezTo>
                      <a:cubicBezTo>
                        <a:pt x="435" y="489"/>
                        <a:pt x="435" y="489"/>
                        <a:pt x="435" y="489"/>
                      </a:cubicBezTo>
                      <a:cubicBezTo>
                        <a:pt x="442" y="490"/>
                        <a:pt x="442" y="490"/>
                        <a:pt x="442" y="490"/>
                      </a:cubicBezTo>
                      <a:cubicBezTo>
                        <a:pt x="460" y="491"/>
                        <a:pt x="474" y="477"/>
                        <a:pt x="475" y="459"/>
                      </a:cubicBezTo>
                      <a:cubicBezTo>
                        <a:pt x="489" y="231"/>
                        <a:pt x="489" y="231"/>
                        <a:pt x="489" y="231"/>
                      </a:cubicBezTo>
                      <a:cubicBezTo>
                        <a:pt x="497" y="104"/>
                        <a:pt x="353" y="51"/>
                        <a:pt x="268" y="30"/>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69" name="Oval 939">
                  <a:extLst>
                    <a:ext uri="{FF2B5EF4-FFF2-40B4-BE49-F238E27FC236}">
                      <a16:creationId xmlns:a16="http://schemas.microsoft.com/office/drawing/2014/main" id="{AB123EA0-3C72-4D5A-A817-0F94D8C18436}"/>
                    </a:ext>
                  </a:extLst>
                </p:cNvPr>
                <p:cNvSpPr>
                  <a:spLocks noChangeArrowheads="1"/>
                </p:cNvSpPr>
                <p:nvPr/>
              </p:nvSpPr>
              <p:spPr bwMode="auto">
                <a:xfrm>
                  <a:off x="3586" y="2067"/>
                  <a:ext cx="100" cy="99"/>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70" name="Oval 940">
                  <a:extLst>
                    <a:ext uri="{FF2B5EF4-FFF2-40B4-BE49-F238E27FC236}">
                      <a16:creationId xmlns:a16="http://schemas.microsoft.com/office/drawing/2014/main" id="{302EFB5A-9DE2-48E8-AA51-E210DD37DCE1}"/>
                    </a:ext>
                  </a:extLst>
                </p:cNvPr>
                <p:cNvSpPr>
                  <a:spLocks noChangeArrowheads="1"/>
                </p:cNvSpPr>
                <p:nvPr/>
              </p:nvSpPr>
              <p:spPr bwMode="auto">
                <a:xfrm>
                  <a:off x="4170" y="2100"/>
                  <a:ext cx="99" cy="102"/>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71" name="Freeform 941">
                  <a:extLst>
                    <a:ext uri="{FF2B5EF4-FFF2-40B4-BE49-F238E27FC236}">
                      <a16:creationId xmlns:a16="http://schemas.microsoft.com/office/drawing/2014/main" id="{85F2F673-1C7B-4FF4-A466-980CC5D2D487}"/>
                    </a:ext>
                  </a:extLst>
                </p:cNvPr>
                <p:cNvSpPr>
                  <a:spLocks/>
                </p:cNvSpPr>
                <p:nvPr/>
              </p:nvSpPr>
              <p:spPr bwMode="auto">
                <a:xfrm>
                  <a:off x="3811" y="2591"/>
                  <a:ext cx="207" cy="118"/>
                </a:xfrm>
                <a:custGeom>
                  <a:avLst/>
                  <a:gdLst>
                    <a:gd name="T0" fmla="*/ 79 w 88"/>
                    <a:gd name="T1" fmla="*/ 2 h 50"/>
                    <a:gd name="T2" fmla="*/ 88 w 88"/>
                    <a:gd name="T3" fmla="*/ 42 h 50"/>
                    <a:gd name="T4" fmla="*/ 88 w 88"/>
                    <a:gd name="T5" fmla="*/ 42 h 50"/>
                    <a:gd name="T6" fmla="*/ 2 w 88"/>
                    <a:gd name="T7" fmla="*/ 35 h 50"/>
                    <a:gd name="T8" fmla="*/ 0 w 88"/>
                    <a:gd name="T9" fmla="*/ 34 h 50"/>
                    <a:gd name="T10" fmla="*/ 15 w 88"/>
                    <a:gd name="T11" fmla="*/ 0 h 50"/>
                    <a:gd name="T12" fmla="*/ 15 w 88"/>
                    <a:gd name="T13" fmla="*/ 0 h 50"/>
                    <a:gd name="T14" fmla="*/ 76 w 88"/>
                    <a:gd name="T15" fmla="*/ 3 h 50"/>
                    <a:gd name="T16" fmla="*/ 79 w 88"/>
                    <a:gd name="T17" fmla="*/ 2 h 50"/>
                    <a:gd name="T18" fmla="*/ 79 w 88"/>
                    <a:gd name="T19"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50">
                      <a:moveTo>
                        <a:pt x="79" y="2"/>
                      </a:moveTo>
                      <a:cubicBezTo>
                        <a:pt x="88" y="42"/>
                        <a:pt x="88" y="42"/>
                        <a:pt x="88" y="42"/>
                      </a:cubicBezTo>
                      <a:cubicBezTo>
                        <a:pt x="88" y="42"/>
                        <a:pt x="88" y="42"/>
                        <a:pt x="88" y="42"/>
                      </a:cubicBezTo>
                      <a:cubicBezTo>
                        <a:pt x="60" y="50"/>
                        <a:pt x="29" y="47"/>
                        <a:pt x="2" y="35"/>
                      </a:cubicBezTo>
                      <a:cubicBezTo>
                        <a:pt x="0" y="34"/>
                        <a:pt x="0" y="34"/>
                        <a:pt x="0" y="34"/>
                      </a:cubicBezTo>
                      <a:cubicBezTo>
                        <a:pt x="15" y="0"/>
                        <a:pt x="15" y="0"/>
                        <a:pt x="15" y="0"/>
                      </a:cubicBezTo>
                      <a:cubicBezTo>
                        <a:pt x="15" y="0"/>
                        <a:pt x="15" y="0"/>
                        <a:pt x="15" y="0"/>
                      </a:cubicBezTo>
                      <a:cubicBezTo>
                        <a:pt x="34" y="6"/>
                        <a:pt x="55" y="7"/>
                        <a:pt x="76" y="3"/>
                      </a:cubicBezTo>
                      <a:cubicBezTo>
                        <a:pt x="79" y="2"/>
                        <a:pt x="79" y="2"/>
                        <a:pt x="79" y="2"/>
                      </a:cubicBezTo>
                      <a:cubicBezTo>
                        <a:pt x="79" y="2"/>
                        <a:pt x="79" y="2"/>
                        <a:pt x="79" y="2"/>
                      </a:cubicBezTo>
                      <a:close/>
                    </a:path>
                  </a:pathLst>
                </a:custGeom>
                <a:solidFill>
                  <a:srgbClr val="8E7A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72" name="Freeform 942">
                  <a:extLst>
                    <a:ext uri="{FF2B5EF4-FFF2-40B4-BE49-F238E27FC236}">
                      <a16:creationId xmlns:a16="http://schemas.microsoft.com/office/drawing/2014/main" id="{55574189-86CC-43D8-BD13-D778FB284D7C}"/>
                    </a:ext>
                  </a:extLst>
                </p:cNvPr>
                <p:cNvSpPr>
                  <a:spLocks/>
                </p:cNvSpPr>
                <p:nvPr/>
              </p:nvSpPr>
              <p:spPr bwMode="auto">
                <a:xfrm>
                  <a:off x="3761" y="2475"/>
                  <a:ext cx="333" cy="92"/>
                </a:xfrm>
                <a:custGeom>
                  <a:avLst/>
                  <a:gdLst>
                    <a:gd name="T0" fmla="*/ 0 w 141"/>
                    <a:gd name="T1" fmla="*/ 0 h 39"/>
                    <a:gd name="T2" fmla="*/ 69 w 141"/>
                    <a:gd name="T3" fmla="*/ 38 h 39"/>
                    <a:gd name="T4" fmla="*/ 141 w 141"/>
                    <a:gd name="T5" fmla="*/ 6 h 39"/>
                    <a:gd name="T6" fmla="*/ 0 w 141"/>
                    <a:gd name="T7" fmla="*/ 0 h 39"/>
                    <a:gd name="T8" fmla="*/ 0 w 141"/>
                    <a:gd name="T9" fmla="*/ 0 h 39"/>
                  </a:gdLst>
                  <a:ahLst/>
                  <a:cxnLst>
                    <a:cxn ang="0">
                      <a:pos x="T0" y="T1"/>
                    </a:cxn>
                    <a:cxn ang="0">
                      <a:pos x="T2" y="T3"/>
                    </a:cxn>
                    <a:cxn ang="0">
                      <a:pos x="T4" y="T5"/>
                    </a:cxn>
                    <a:cxn ang="0">
                      <a:pos x="T6" y="T7"/>
                    </a:cxn>
                    <a:cxn ang="0">
                      <a:pos x="T8" y="T9"/>
                    </a:cxn>
                  </a:cxnLst>
                  <a:rect l="0" t="0" r="r" b="b"/>
                  <a:pathLst>
                    <a:path w="141" h="39">
                      <a:moveTo>
                        <a:pt x="0" y="0"/>
                      </a:moveTo>
                      <a:cubicBezTo>
                        <a:pt x="15" y="22"/>
                        <a:pt x="40" y="36"/>
                        <a:pt x="69" y="38"/>
                      </a:cubicBezTo>
                      <a:cubicBezTo>
                        <a:pt x="98" y="39"/>
                        <a:pt x="124" y="27"/>
                        <a:pt x="141" y="6"/>
                      </a:cubicBez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73" name="Freeform 943">
                  <a:extLst>
                    <a:ext uri="{FF2B5EF4-FFF2-40B4-BE49-F238E27FC236}">
                      <a16:creationId xmlns:a16="http://schemas.microsoft.com/office/drawing/2014/main" id="{3293727B-E210-467F-B76F-6B53B6028C88}"/>
                    </a:ext>
                  </a:extLst>
                </p:cNvPr>
                <p:cNvSpPr>
                  <a:spLocks/>
                </p:cNvSpPr>
                <p:nvPr/>
              </p:nvSpPr>
              <p:spPr bwMode="auto">
                <a:xfrm>
                  <a:off x="3353" y="1153"/>
                  <a:ext cx="783" cy="1148"/>
                </a:xfrm>
                <a:custGeom>
                  <a:avLst/>
                  <a:gdLst>
                    <a:gd name="T0" fmla="*/ 332 w 332"/>
                    <a:gd name="T1" fmla="*/ 64 h 487"/>
                    <a:gd name="T2" fmla="*/ 287 w 332"/>
                    <a:gd name="T3" fmla="*/ 51 h 487"/>
                    <a:gd name="T4" fmla="*/ 289 w 332"/>
                    <a:gd name="T5" fmla="*/ 0 h 487"/>
                    <a:gd name="T6" fmla="*/ 219 w 332"/>
                    <a:gd name="T7" fmla="*/ 40 h 487"/>
                    <a:gd name="T8" fmla="*/ 12 w 332"/>
                    <a:gd name="T9" fmla="*/ 203 h 487"/>
                    <a:gd name="T10" fmla="*/ 7 w 332"/>
                    <a:gd name="T11" fmla="*/ 343 h 487"/>
                    <a:gd name="T12" fmla="*/ 1 w 332"/>
                    <a:gd name="T13" fmla="*/ 453 h 487"/>
                    <a:gd name="T14" fmla="*/ 30 w 332"/>
                    <a:gd name="T15" fmla="*/ 486 h 487"/>
                    <a:gd name="T16" fmla="*/ 36 w 332"/>
                    <a:gd name="T17" fmla="*/ 487 h 487"/>
                    <a:gd name="T18" fmla="*/ 47 w 332"/>
                    <a:gd name="T19" fmla="*/ 313 h 487"/>
                    <a:gd name="T20" fmla="*/ 119 w 332"/>
                    <a:gd name="T21" fmla="*/ 217 h 487"/>
                    <a:gd name="T22" fmla="*/ 151 w 332"/>
                    <a:gd name="T23" fmla="*/ 163 h 487"/>
                    <a:gd name="T24" fmla="*/ 317 w 332"/>
                    <a:gd name="T25" fmla="*/ 139 h 487"/>
                    <a:gd name="T26" fmla="*/ 260 w 332"/>
                    <a:gd name="T27" fmla="*/ 103 h 487"/>
                    <a:gd name="T28" fmla="*/ 332 w 332"/>
                    <a:gd name="T29" fmla="*/ 64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2" h="487">
                      <a:moveTo>
                        <a:pt x="332" y="64"/>
                      </a:moveTo>
                      <a:cubicBezTo>
                        <a:pt x="316" y="58"/>
                        <a:pt x="301" y="55"/>
                        <a:pt x="287" y="51"/>
                      </a:cubicBezTo>
                      <a:cubicBezTo>
                        <a:pt x="295" y="25"/>
                        <a:pt x="289" y="0"/>
                        <a:pt x="289" y="0"/>
                      </a:cubicBezTo>
                      <a:cubicBezTo>
                        <a:pt x="289" y="0"/>
                        <a:pt x="272" y="33"/>
                        <a:pt x="219" y="40"/>
                      </a:cubicBezTo>
                      <a:cubicBezTo>
                        <a:pt x="167" y="47"/>
                        <a:pt x="56" y="77"/>
                        <a:pt x="12" y="203"/>
                      </a:cubicBezTo>
                      <a:cubicBezTo>
                        <a:pt x="3" y="228"/>
                        <a:pt x="7" y="343"/>
                        <a:pt x="7" y="343"/>
                      </a:cubicBezTo>
                      <a:cubicBezTo>
                        <a:pt x="1" y="453"/>
                        <a:pt x="1" y="453"/>
                        <a:pt x="1" y="453"/>
                      </a:cubicBezTo>
                      <a:cubicBezTo>
                        <a:pt x="0" y="470"/>
                        <a:pt x="13" y="485"/>
                        <a:pt x="30" y="486"/>
                      </a:cubicBezTo>
                      <a:cubicBezTo>
                        <a:pt x="36" y="487"/>
                        <a:pt x="36" y="487"/>
                        <a:pt x="36" y="487"/>
                      </a:cubicBezTo>
                      <a:cubicBezTo>
                        <a:pt x="47" y="313"/>
                        <a:pt x="47" y="313"/>
                        <a:pt x="47" y="313"/>
                      </a:cubicBezTo>
                      <a:cubicBezTo>
                        <a:pt x="50" y="269"/>
                        <a:pt x="78" y="232"/>
                        <a:pt x="119" y="217"/>
                      </a:cubicBezTo>
                      <a:cubicBezTo>
                        <a:pt x="129" y="194"/>
                        <a:pt x="140" y="174"/>
                        <a:pt x="151" y="163"/>
                      </a:cubicBezTo>
                      <a:cubicBezTo>
                        <a:pt x="206" y="103"/>
                        <a:pt x="223" y="177"/>
                        <a:pt x="317" y="139"/>
                      </a:cubicBezTo>
                      <a:cubicBezTo>
                        <a:pt x="272" y="127"/>
                        <a:pt x="260" y="103"/>
                        <a:pt x="260" y="103"/>
                      </a:cubicBezTo>
                      <a:cubicBezTo>
                        <a:pt x="260" y="103"/>
                        <a:pt x="305" y="102"/>
                        <a:pt x="332" y="64"/>
                      </a:cubicBezTo>
                      <a:close/>
                    </a:path>
                  </a:pathLst>
                </a:custGeom>
                <a:solidFill>
                  <a:srgbClr val="8E7A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grpSp>
          <p:sp>
            <p:nvSpPr>
              <p:cNvPr id="180" name="Right Brace 179">
                <a:extLst>
                  <a:ext uri="{FF2B5EF4-FFF2-40B4-BE49-F238E27FC236}">
                    <a16:creationId xmlns:a16="http://schemas.microsoft.com/office/drawing/2014/main" id="{8DE3BB89-D7A6-4CAB-B165-6DA834A1650A}"/>
                  </a:ext>
                </a:extLst>
              </p:cNvPr>
              <p:cNvSpPr/>
              <p:nvPr/>
            </p:nvSpPr>
            <p:spPr>
              <a:xfrm rot="5400000">
                <a:off x="5820139" y="2920938"/>
                <a:ext cx="183947" cy="583689"/>
              </a:xfrm>
              <a:prstGeom prst="rightBrace">
                <a:avLst>
                  <a:gd name="adj1" fmla="val 0"/>
                  <a:gd name="adj2" fmla="val 50000"/>
                </a:avLst>
              </a:prstGeom>
              <a:ln w="1270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000000"/>
                  </a:solidFill>
                  <a:latin typeface="Segoe UI"/>
                </a:endParaRPr>
              </a:p>
            </p:txBody>
          </p:sp>
          <p:sp>
            <p:nvSpPr>
              <p:cNvPr id="182" name="Right Brace 181">
                <a:extLst>
                  <a:ext uri="{FF2B5EF4-FFF2-40B4-BE49-F238E27FC236}">
                    <a16:creationId xmlns:a16="http://schemas.microsoft.com/office/drawing/2014/main" id="{1FFE49A6-2A03-4E31-BE92-7C081C65A1B7}"/>
                  </a:ext>
                </a:extLst>
              </p:cNvPr>
              <p:cNvSpPr/>
              <p:nvPr/>
            </p:nvSpPr>
            <p:spPr>
              <a:xfrm rot="5400000">
                <a:off x="6760754" y="2920938"/>
                <a:ext cx="183947" cy="583689"/>
              </a:xfrm>
              <a:prstGeom prst="rightBrace">
                <a:avLst>
                  <a:gd name="adj1" fmla="val 0"/>
                  <a:gd name="adj2" fmla="val 50000"/>
                </a:avLst>
              </a:prstGeom>
              <a:ln w="1270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000000"/>
                  </a:solidFill>
                  <a:latin typeface="Segoe UI"/>
                </a:endParaRPr>
              </a:p>
            </p:txBody>
          </p:sp>
          <p:sp>
            <p:nvSpPr>
              <p:cNvPr id="184" name="Right Brace 183">
                <a:extLst>
                  <a:ext uri="{FF2B5EF4-FFF2-40B4-BE49-F238E27FC236}">
                    <a16:creationId xmlns:a16="http://schemas.microsoft.com/office/drawing/2014/main" id="{3A8699D5-030F-4D16-894C-D6DACDB46E14}"/>
                  </a:ext>
                </a:extLst>
              </p:cNvPr>
              <p:cNvSpPr/>
              <p:nvPr/>
            </p:nvSpPr>
            <p:spPr>
              <a:xfrm rot="5400000">
                <a:off x="7701368" y="2920938"/>
                <a:ext cx="183947" cy="583689"/>
              </a:xfrm>
              <a:prstGeom prst="rightBrace">
                <a:avLst>
                  <a:gd name="adj1" fmla="val 0"/>
                  <a:gd name="adj2" fmla="val 50000"/>
                </a:avLst>
              </a:prstGeom>
              <a:ln w="1270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000000"/>
                  </a:solidFill>
                  <a:latin typeface="Segoe UI"/>
                </a:endParaRPr>
              </a:p>
            </p:txBody>
          </p:sp>
          <p:sp>
            <p:nvSpPr>
              <p:cNvPr id="186" name="Right Brace 185">
                <a:extLst>
                  <a:ext uri="{FF2B5EF4-FFF2-40B4-BE49-F238E27FC236}">
                    <a16:creationId xmlns:a16="http://schemas.microsoft.com/office/drawing/2014/main" id="{B7E5CABC-0233-4A64-B53C-1BCA2F974A08}"/>
                  </a:ext>
                </a:extLst>
              </p:cNvPr>
              <p:cNvSpPr/>
              <p:nvPr/>
            </p:nvSpPr>
            <p:spPr>
              <a:xfrm rot="5400000">
                <a:off x="10282419" y="2065752"/>
                <a:ext cx="183947" cy="2294060"/>
              </a:xfrm>
              <a:prstGeom prst="rightBrace">
                <a:avLst>
                  <a:gd name="adj1" fmla="val 0"/>
                  <a:gd name="adj2" fmla="val 50000"/>
                </a:avLst>
              </a:prstGeom>
              <a:ln w="1270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000000"/>
                  </a:solidFill>
                  <a:latin typeface="Segoe UI"/>
                </a:endParaRPr>
              </a:p>
            </p:txBody>
          </p:sp>
          <p:sp>
            <p:nvSpPr>
              <p:cNvPr id="188" name="Rectangle 187">
                <a:extLst>
                  <a:ext uri="{FF2B5EF4-FFF2-40B4-BE49-F238E27FC236}">
                    <a16:creationId xmlns:a16="http://schemas.microsoft.com/office/drawing/2014/main" id="{B4BCD82D-890A-4BFD-B51F-31625DF6556B}"/>
                  </a:ext>
                </a:extLst>
              </p:cNvPr>
              <p:cNvSpPr/>
              <p:nvPr/>
            </p:nvSpPr>
            <p:spPr bwMode="auto">
              <a:xfrm>
                <a:off x="5570934" y="4883597"/>
                <a:ext cx="131568" cy="88450"/>
              </a:xfrm>
              <a:prstGeom prst="rect">
                <a:avLst/>
              </a:prstGeom>
              <a:solidFill>
                <a:schemeClr val="accent4">
                  <a:lumMod val="60000"/>
                  <a:lumOff val="4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68927" tIns="0" rIns="0" bIns="0" numCol="1" spcCol="0" rtlCol="0" fromWordArt="0" anchor="ctr" anchorCtr="0" forceAA="0" compatLnSpc="1">
                <a:prstTxWarp prst="textNoShape">
                  <a:avLst/>
                </a:prstTxWarp>
                <a:noAutofit/>
              </a:bodyPr>
              <a:lstStyle/>
              <a:p>
                <a:pPr defTabSz="914102" fontAlgn="base">
                  <a:spcBef>
                    <a:spcPct val="0"/>
                  </a:spcBef>
                  <a:spcAft>
                    <a:spcPct val="0"/>
                  </a:spcAft>
                </a:pPr>
                <a:r>
                  <a:rPr lang="en-US" sz="882">
                    <a:solidFill>
                      <a:srgbClr val="000000"/>
                    </a:solidFill>
                    <a:latin typeface="Segoe UI"/>
                    <a:ea typeface="Segoe UI" pitchFamily="34" charset="0"/>
                    <a:cs typeface="Segoe UI" pitchFamily="34" charset="0"/>
                  </a:rPr>
                  <a:t>Utilization</a:t>
                </a:r>
              </a:p>
            </p:txBody>
          </p:sp>
          <p:grpSp>
            <p:nvGrpSpPr>
              <p:cNvPr id="199" name="Group 198">
                <a:extLst>
                  <a:ext uri="{FF2B5EF4-FFF2-40B4-BE49-F238E27FC236}">
                    <a16:creationId xmlns:a16="http://schemas.microsoft.com/office/drawing/2014/main" id="{E59B13A5-77E1-456F-BF86-B863AB6F191F}"/>
                  </a:ext>
                </a:extLst>
              </p:cNvPr>
              <p:cNvGrpSpPr/>
              <p:nvPr/>
            </p:nvGrpSpPr>
            <p:grpSpPr>
              <a:xfrm>
                <a:off x="10033086" y="3593350"/>
                <a:ext cx="731797" cy="914896"/>
                <a:chOff x="5997806" y="4552950"/>
                <a:chExt cx="330020" cy="815480"/>
              </a:xfrm>
            </p:grpSpPr>
            <p:pic>
              <p:nvPicPr>
                <p:cNvPr id="190" name="Picture 189">
                  <a:extLst>
                    <a:ext uri="{FF2B5EF4-FFF2-40B4-BE49-F238E27FC236}">
                      <a16:creationId xmlns:a16="http://schemas.microsoft.com/office/drawing/2014/main" id="{F9AA8233-E860-456E-ACF2-4C81D9886AAD}"/>
                    </a:ext>
                  </a:extLst>
                </p:cNvPr>
                <p:cNvPicPr>
                  <a:picLocks noChangeAspect="1"/>
                </p:cNvPicPr>
                <p:nvPr/>
              </p:nvPicPr>
              <p:blipFill>
                <a:blip r:embed="rId3"/>
                <a:stretch>
                  <a:fillRect/>
                </a:stretch>
              </p:blipFill>
              <p:spPr>
                <a:xfrm>
                  <a:off x="5997806" y="4552950"/>
                  <a:ext cx="330020" cy="815480"/>
                </a:xfrm>
                <a:prstGeom prst="rect">
                  <a:avLst/>
                </a:prstGeom>
              </p:spPr>
            </p:pic>
            <p:sp>
              <p:nvSpPr>
                <p:cNvPr id="191" name="Rectangle 190">
                  <a:extLst>
                    <a:ext uri="{FF2B5EF4-FFF2-40B4-BE49-F238E27FC236}">
                      <a16:creationId xmlns:a16="http://schemas.microsoft.com/office/drawing/2014/main" id="{E4558F4C-E509-4B5E-AFEA-FCE846DBE1D3}"/>
                    </a:ext>
                  </a:extLst>
                </p:cNvPr>
                <p:cNvSpPr/>
                <p:nvPr/>
              </p:nvSpPr>
              <p:spPr bwMode="auto">
                <a:xfrm>
                  <a:off x="6101306" y="5293989"/>
                  <a:ext cx="121634" cy="74441"/>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2" name="Rectangle 191">
                  <a:extLst>
                    <a:ext uri="{FF2B5EF4-FFF2-40B4-BE49-F238E27FC236}">
                      <a16:creationId xmlns:a16="http://schemas.microsoft.com/office/drawing/2014/main" id="{811997A0-F977-4942-9798-03E09A66D22E}"/>
                    </a:ext>
                  </a:extLst>
                </p:cNvPr>
                <p:cNvSpPr/>
                <p:nvPr/>
              </p:nvSpPr>
              <p:spPr bwMode="auto">
                <a:xfrm>
                  <a:off x="6101306" y="5204670"/>
                  <a:ext cx="121634" cy="74441"/>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3" name="Rectangle 192">
                  <a:extLst>
                    <a:ext uri="{FF2B5EF4-FFF2-40B4-BE49-F238E27FC236}">
                      <a16:creationId xmlns:a16="http://schemas.microsoft.com/office/drawing/2014/main" id="{0DDF9D55-BA96-4D9F-9D99-5F08F799A56C}"/>
                    </a:ext>
                  </a:extLst>
                </p:cNvPr>
                <p:cNvSpPr/>
                <p:nvPr/>
              </p:nvSpPr>
              <p:spPr bwMode="auto">
                <a:xfrm>
                  <a:off x="6101306" y="5115353"/>
                  <a:ext cx="121634" cy="74441"/>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Rectangle 193">
                  <a:extLst>
                    <a:ext uri="{FF2B5EF4-FFF2-40B4-BE49-F238E27FC236}">
                      <a16:creationId xmlns:a16="http://schemas.microsoft.com/office/drawing/2014/main" id="{E666451F-D9E6-467A-B22E-4FE50260C6BF}"/>
                    </a:ext>
                  </a:extLst>
                </p:cNvPr>
                <p:cNvSpPr/>
                <p:nvPr/>
              </p:nvSpPr>
              <p:spPr bwMode="auto">
                <a:xfrm>
                  <a:off x="6101306" y="5026036"/>
                  <a:ext cx="121634" cy="74441"/>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5" name="Rectangle 194">
                  <a:extLst>
                    <a:ext uri="{FF2B5EF4-FFF2-40B4-BE49-F238E27FC236}">
                      <a16:creationId xmlns:a16="http://schemas.microsoft.com/office/drawing/2014/main" id="{B1BD6469-D1E4-4D73-A3EA-5B6B5EFF35A4}"/>
                    </a:ext>
                  </a:extLst>
                </p:cNvPr>
                <p:cNvSpPr/>
                <p:nvPr/>
              </p:nvSpPr>
              <p:spPr bwMode="auto">
                <a:xfrm>
                  <a:off x="6101306" y="4936719"/>
                  <a:ext cx="121634" cy="74441"/>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6" name="Rectangle 195">
                  <a:extLst>
                    <a:ext uri="{FF2B5EF4-FFF2-40B4-BE49-F238E27FC236}">
                      <a16:creationId xmlns:a16="http://schemas.microsoft.com/office/drawing/2014/main" id="{6F8ADA03-21DD-4013-866D-B078E3CB7935}"/>
                    </a:ext>
                  </a:extLst>
                </p:cNvPr>
                <p:cNvSpPr/>
                <p:nvPr/>
              </p:nvSpPr>
              <p:spPr bwMode="auto">
                <a:xfrm>
                  <a:off x="6101306" y="4847402"/>
                  <a:ext cx="121634" cy="74441"/>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7" name="Rectangle 196">
                  <a:extLst>
                    <a:ext uri="{FF2B5EF4-FFF2-40B4-BE49-F238E27FC236}">
                      <a16:creationId xmlns:a16="http://schemas.microsoft.com/office/drawing/2014/main" id="{0C9A63EE-1072-49D3-A9FE-F0626156B204}"/>
                    </a:ext>
                  </a:extLst>
                </p:cNvPr>
                <p:cNvSpPr/>
                <p:nvPr/>
              </p:nvSpPr>
              <p:spPr bwMode="auto">
                <a:xfrm>
                  <a:off x="6101306" y="4758085"/>
                  <a:ext cx="121634" cy="74441"/>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8" name="Rectangle 197">
                  <a:extLst>
                    <a:ext uri="{FF2B5EF4-FFF2-40B4-BE49-F238E27FC236}">
                      <a16:creationId xmlns:a16="http://schemas.microsoft.com/office/drawing/2014/main" id="{FA397C7C-E0D7-42BE-BC96-B5B06A6AB056}"/>
                    </a:ext>
                  </a:extLst>
                </p:cNvPr>
                <p:cNvSpPr/>
                <p:nvPr/>
              </p:nvSpPr>
              <p:spPr bwMode="auto">
                <a:xfrm>
                  <a:off x="6101306" y="4668768"/>
                  <a:ext cx="121634" cy="74441"/>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16" name="Group 215">
                <a:extLst>
                  <a:ext uri="{FF2B5EF4-FFF2-40B4-BE49-F238E27FC236}">
                    <a16:creationId xmlns:a16="http://schemas.microsoft.com/office/drawing/2014/main" id="{553CC655-C079-426A-819C-C2022AB174B8}"/>
                  </a:ext>
                </a:extLst>
              </p:cNvPr>
              <p:cNvGrpSpPr/>
              <p:nvPr/>
            </p:nvGrpSpPr>
            <p:grpSpPr>
              <a:xfrm>
                <a:off x="5782804" y="3682418"/>
                <a:ext cx="2149381" cy="660139"/>
                <a:chOff x="977168" y="4552950"/>
                <a:chExt cx="2655165" cy="815480"/>
              </a:xfrm>
            </p:grpSpPr>
            <p:pic>
              <p:nvPicPr>
                <p:cNvPr id="201" name="Picture 200">
                  <a:extLst>
                    <a:ext uri="{FF2B5EF4-FFF2-40B4-BE49-F238E27FC236}">
                      <a16:creationId xmlns:a16="http://schemas.microsoft.com/office/drawing/2014/main" id="{C177E402-A2E8-48CC-A9E1-A381766A3837}"/>
                    </a:ext>
                  </a:extLst>
                </p:cNvPr>
                <p:cNvPicPr>
                  <a:picLocks noChangeAspect="1"/>
                </p:cNvPicPr>
                <p:nvPr/>
              </p:nvPicPr>
              <p:blipFill>
                <a:blip r:embed="rId3"/>
                <a:stretch>
                  <a:fillRect/>
                </a:stretch>
              </p:blipFill>
              <p:spPr>
                <a:xfrm>
                  <a:off x="977168" y="4552950"/>
                  <a:ext cx="330020" cy="815480"/>
                </a:xfrm>
                <a:prstGeom prst="rect">
                  <a:avLst/>
                </a:prstGeom>
              </p:spPr>
            </p:pic>
            <p:grpSp>
              <p:nvGrpSpPr>
                <p:cNvPr id="202" name="Group 201">
                  <a:extLst>
                    <a:ext uri="{FF2B5EF4-FFF2-40B4-BE49-F238E27FC236}">
                      <a16:creationId xmlns:a16="http://schemas.microsoft.com/office/drawing/2014/main" id="{9FE15286-099D-4693-9BC7-398D7406B1A3}"/>
                    </a:ext>
                  </a:extLst>
                </p:cNvPr>
                <p:cNvGrpSpPr/>
                <p:nvPr/>
              </p:nvGrpSpPr>
              <p:grpSpPr>
                <a:xfrm>
                  <a:off x="1075762" y="5079655"/>
                  <a:ext cx="121634" cy="272841"/>
                  <a:chOff x="8615966" y="345865"/>
                  <a:chExt cx="121634" cy="272841"/>
                </a:xfrm>
              </p:grpSpPr>
              <p:sp>
                <p:nvSpPr>
                  <p:cNvPr id="213" name="Rectangle 212">
                    <a:extLst>
                      <a:ext uri="{FF2B5EF4-FFF2-40B4-BE49-F238E27FC236}">
                        <a16:creationId xmlns:a16="http://schemas.microsoft.com/office/drawing/2014/main" id="{3406A4CD-8E8E-4947-A4D8-38A4B73FC800}"/>
                      </a:ext>
                    </a:extLst>
                  </p:cNvPr>
                  <p:cNvSpPr/>
                  <p:nvPr/>
                </p:nvSpPr>
                <p:spPr bwMode="auto">
                  <a:xfrm>
                    <a:off x="8615966" y="536934"/>
                    <a:ext cx="121634" cy="81772"/>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4" name="Rectangle 213">
                    <a:extLst>
                      <a:ext uri="{FF2B5EF4-FFF2-40B4-BE49-F238E27FC236}">
                        <a16:creationId xmlns:a16="http://schemas.microsoft.com/office/drawing/2014/main" id="{9F1AD6BD-49D1-460E-B6AD-549CA0CC451C}"/>
                      </a:ext>
                    </a:extLst>
                  </p:cNvPr>
                  <p:cNvSpPr/>
                  <p:nvPr/>
                </p:nvSpPr>
                <p:spPr bwMode="auto">
                  <a:xfrm>
                    <a:off x="8615966" y="439757"/>
                    <a:ext cx="121634" cy="81772"/>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5" name="Rectangle 214">
                    <a:extLst>
                      <a:ext uri="{FF2B5EF4-FFF2-40B4-BE49-F238E27FC236}">
                        <a16:creationId xmlns:a16="http://schemas.microsoft.com/office/drawing/2014/main" id="{1916D7E3-23FC-4F27-B7DB-E37B19BA1398}"/>
                      </a:ext>
                    </a:extLst>
                  </p:cNvPr>
                  <p:cNvSpPr/>
                  <p:nvPr/>
                </p:nvSpPr>
                <p:spPr bwMode="auto">
                  <a:xfrm>
                    <a:off x="8615966" y="345865"/>
                    <a:ext cx="121634" cy="81772"/>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203" name="Picture 202">
                  <a:extLst>
                    <a:ext uri="{FF2B5EF4-FFF2-40B4-BE49-F238E27FC236}">
                      <a16:creationId xmlns:a16="http://schemas.microsoft.com/office/drawing/2014/main" id="{408C92BF-542C-40EE-A222-2C13ECD50AC7}"/>
                    </a:ext>
                  </a:extLst>
                </p:cNvPr>
                <p:cNvPicPr>
                  <a:picLocks noChangeAspect="1"/>
                </p:cNvPicPr>
                <p:nvPr/>
              </p:nvPicPr>
              <p:blipFill>
                <a:blip r:embed="rId3"/>
                <a:stretch>
                  <a:fillRect/>
                </a:stretch>
              </p:blipFill>
              <p:spPr>
                <a:xfrm>
                  <a:off x="2140598" y="4552950"/>
                  <a:ext cx="330020" cy="815480"/>
                </a:xfrm>
                <a:prstGeom prst="rect">
                  <a:avLst/>
                </a:prstGeom>
              </p:spPr>
            </p:pic>
            <p:grpSp>
              <p:nvGrpSpPr>
                <p:cNvPr id="204" name="Group 203">
                  <a:extLst>
                    <a:ext uri="{FF2B5EF4-FFF2-40B4-BE49-F238E27FC236}">
                      <a16:creationId xmlns:a16="http://schemas.microsoft.com/office/drawing/2014/main" id="{541B1F90-48AF-40FD-95A1-8E9DE590BB55}"/>
                    </a:ext>
                  </a:extLst>
                </p:cNvPr>
                <p:cNvGrpSpPr/>
                <p:nvPr/>
              </p:nvGrpSpPr>
              <p:grpSpPr>
                <a:xfrm>
                  <a:off x="2237718" y="5079655"/>
                  <a:ext cx="121634" cy="272841"/>
                  <a:chOff x="8615966" y="345865"/>
                  <a:chExt cx="121634" cy="272841"/>
                </a:xfrm>
              </p:grpSpPr>
              <p:sp>
                <p:nvSpPr>
                  <p:cNvPr id="210" name="Rectangle 209">
                    <a:extLst>
                      <a:ext uri="{FF2B5EF4-FFF2-40B4-BE49-F238E27FC236}">
                        <a16:creationId xmlns:a16="http://schemas.microsoft.com/office/drawing/2014/main" id="{15698CA4-9F26-42A7-8FB0-F3446127FE8B}"/>
                      </a:ext>
                    </a:extLst>
                  </p:cNvPr>
                  <p:cNvSpPr/>
                  <p:nvPr/>
                </p:nvSpPr>
                <p:spPr bwMode="auto">
                  <a:xfrm>
                    <a:off x="8615966" y="536934"/>
                    <a:ext cx="121634" cy="81772"/>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1" name="Rectangle 210">
                    <a:extLst>
                      <a:ext uri="{FF2B5EF4-FFF2-40B4-BE49-F238E27FC236}">
                        <a16:creationId xmlns:a16="http://schemas.microsoft.com/office/drawing/2014/main" id="{AECED8A8-1EE6-48B8-9833-195D7DC51080}"/>
                      </a:ext>
                    </a:extLst>
                  </p:cNvPr>
                  <p:cNvSpPr/>
                  <p:nvPr/>
                </p:nvSpPr>
                <p:spPr bwMode="auto">
                  <a:xfrm>
                    <a:off x="8615966" y="439757"/>
                    <a:ext cx="121634" cy="81772"/>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2" name="Rectangle 211">
                    <a:extLst>
                      <a:ext uri="{FF2B5EF4-FFF2-40B4-BE49-F238E27FC236}">
                        <a16:creationId xmlns:a16="http://schemas.microsoft.com/office/drawing/2014/main" id="{D943724D-A525-466F-9DBC-9A9BA37162F9}"/>
                      </a:ext>
                    </a:extLst>
                  </p:cNvPr>
                  <p:cNvSpPr/>
                  <p:nvPr/>
                </p:nvSpPr>
                <p:spPr bwMode="auto">
                  <a:xfrm>
                    <a:off x="8615966" y="345865"/>
                    <a:ext cx="121634" cy="81772"/>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205" name="Picture 204">
                  <a:extLst>
                    <a:ext uri="{FF2B5EF4-FFF2-40B4-BE49-F238E27FC236}">
                      <a16:creationId xmlns:a16="http://schemas.microsoft.com/office/drawing/2014/main" id="{AC6A6158-880B-46BE-B961-79A81A356025}"/>
                    </a:ext>
                  </a:extLst>
                </p:cNvPr>
                <p:cNvPicPr>
                  <a:picLocks noChangeAspect="1"/>
                </p:cNvPicPr>
                <p:nvPr/>
              </p:nvPicPr>
              <p:blipFill>
                <a:blip r:embed="rId3"/>
                <a:stretch>
                  <a:fillRect/>
                </a:stretch>
              </p:blipFill>
              <p:spPr>
                <a:xfrm>
                  <a:off x="3302313" y="4552950"/>
                  <a:ext cx="330020" cy="815480"/>
                </a:xfrm>
                <a:prstGeom prst="rect">
                  <a:avLst/>
                </a:prstGeom>
              </p:spPr>
            </p:pic>
            <p:grpSp>
              <p:nvGrpSpPr>
                <p:cNvPr id="206" name="Group 205">
                  <a:extLst>
                    <a:ext uri="{FF2B5EF4-FFF2-40B4-BE49-F238E27FC236}">
                      <a16:creationId xmlns:a16="http://schemas.microsoft.com/office/drawing/2014/main" id="{A3AC2641-8189-4155-8BB6-151C1A1D47E3}"/>
                    </a:ext>
                  </a:extLst>
                </p:cNvPr>
                <p:cNvGrpSpPr/>
                <p:nvPr/>
              </p:nvGrpSpPr>
              <p:grpSpPr>
                <a:xfrm>
                  <a:off x="3404704" y="5079655"/>
                  <a:ext cx="121634" cy="272841"/>
                  <a:chOff x="8615966" y="345865"/>
                  <a:chExt cx="121634" cy="272841"/>
                </a:xfrm>
              </p:grpSpPr>
              <p:sp>
                <p:nvSpPr>
                  <p:cNvPr id="207" name="Rectangle 206">
                    <a:extLst>
                      <a:ext uri="{FF2B5EF4-FFF2-40B4-BE49-F238E27FC236}">
                        <a16:creationId xmlns:a16="http://schemas.microsoft.com/office/drawing/2014/main" id="{EFE0F686-443E-4000-9875-050189FC86C8}"/>
                      </a:ext>
                    </a:extLst>
                  </p:cNvPr>
                  <p:cNvSpPr/>
                  <p:nvPr/>
                </p:nvSpPr>
                <p:spPr bwMode="auto">
                  <a:xfrm>
                    <a:off x="8615966" y="536934"/>
                    <a:ext cx="121634" cy="81772"/>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8" name="Rectangle 207">
                    <a:extLst>
                      <a:ext uri="{FF2B5EF4-FFF2-40B4-BE49-F238E27FC236}">
                        <a16:creationId xmlns:a16="http://schemas.microsoft.com/office/drawing/2014/main" id="{33EB9640-17A9-419B-BB0C-BAC71C8102FE}"/>
                      </a:ext>
                    </a:extLst>
                  </p:cNvPr>
                  <p:cNvSpPr/>
                  <p:nvPr/>
                </p:nvSpPr>
                <p:spPr bwMode="auto">
                  <a:xfrm>
                    <a:off x="8615966" y="439757"/>
                    <a:ext cx="121634" cy="81772"/>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Rectangle 208">
                    <a:extLst>
                      <a:ext uri="{FF2B5EF4-FFF2-40B4-BE49-F238E27FC236}">
                        <a16:creationId xmlns:a16="http://schemas.microsoft.com/office/drawing/2014/main" id="{D59B0E47-7A42-4D6B-87A9-6A358AB03F50}"/>
                      </a:ext>
                    </a:extLst>
                  </p:cNvPr>
                  <p:cNvSpPr/>
                  <p:nvPr/>
                </p:nvSpPr>
                <p:spPr bwMode="auto">
                  <a:xfrm>
                    <a:off x="8615966" y="345865"/>
                    <a:ext cx="121634" cy="81772"/>
                  </a:xfrm>
                  <a:prstGeom prst="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218" name="Rectangle 217">
                <a:extLst>
                  <a:ext uri="{FF2B5EF4-FFF2-40B4-BE49-F238E27FC236}">
                    <a16:creationId xmlns:a16="http://schemas.microsoft.com/office/drawing/2014/main" id="{3CF987B0-2818-487B-89CF-B92D3C1B4A5C}"/>
                  </a:ext>
                </a:extLst>
              </p:cNvPr>
              <p:cNvSpPr/>
              <p:nvPr/>
            </p:nvSpPr>
            <p:spPr bwMode="auto">
              <a:xfrm>
                <a:off x="9095794" y="4883597"/>
                <a:ext cx="131568" cy="88450"/>
              </a:xfrm>
              <a:prstGeom prst="rect">
                <a:avLst/>
              </a:prstGeom>
              <a:solidFill>
                <a:schemeClr val="accent4">
                  <a:lumMod val="60000"/>
                  <a:lumOff val="4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268927" tIns="0" rIns="0" bIns="0" numCol="1" spcCol="0" rtlCol="0" fromWordArt="0" anchor="ctr" anchorCtr="0" forceAA="0" compatLnSpc="1">
                <a:prstTxWarp prst="textNoShape">
                  <a:avLst/>
                </a:prstTxWarp>
                <a:noAutofit/>
              </a:bodyPr>
              <a:lstStyle/>
              <a:p>
                <a:pPr defTabSz="914102" fontAlgn="base">
                  <a:spcBef>
                    <a:spcPct val="0"/>
                  </a:spcBef>
                  <a:spcAft>
                    <a:spcPct val="0"/>
                  </a:spcAft>
                </a:pPr>
                <a:r>
                  <a:rPr lang="en-US" sz="882">
                    <a:solidFill>
                      <a:srgbClr val="000000"/>
                    </a:solidFill>
                    <a:latin typeface="Segoe UI"/>
                    <a:ea typeface="Segoe UI" pitchFamily="34" charset="0"/>
                    <a:cs typeface="Segoe UI" pitchFamily="34" charset="0"/>
                  </a:rPr>
                  <a:t>Utilization</a:t>
                </a:r>
              </a:p>
            </p:txBody>
          </p:sp>
          <p:sp>
            <p:nvSpPr>
              <p:cNvPr id="220" name="TextBox 219">
                <a:extLst>
                  <a:ext uri="{FF2B5EF4-FFF2-40B4-BE49-F238E27FC236}">
                    <a16:creationId xmlns:a16="http://schemas.microsoft.com/office/drawing/2014/main" id="{44C0C41C-9B43-4470-92A8-0D88493A0C5B}"/>
                  </a:ext>
                </a:extLst>
              </p:cNvPr>
              <p:cNvSpPr txBox="1"/>
              <p:nvPr/>
            </p:nvSpPr>
            <p:spPr>
              <a:xfrm>
                <a:off x="9051838" y="2181141"/>
                <a:ext cx="2677120" cy="384912"/>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wrap="square" lIns="89642" tIns="44821" rIns="89642" bIns="44821" rtlCol="0" anchor="ctr">
                <a:noAutofit/>
              </a:bodyPr>
              <a:lstStyle/>
              <a:p>
                <a:pPr algn="ctr" defTabSz="914367">
                  <a:lnSpc>
                    <a:spcPct val="90000"/>
                  </a:lnSpc>
                </a:pPr>
                <a:r>
                  <a:rPr lang="en-US" sz="1372" b="1">
                    <a:solidFill>
                      <a:schemeClr val="accent4"/>
                    </a:solidFill>
                    <a:latin typeface="Segoe UI"/>
                  </a:rPr>
                  <a:t>Pooled desktops</a:t>
                </a:r>
              </a:p>
            </p:txBody>
          </p:sp>
          <p:sp>
            <p:nvSpPr>
              <p:cNvPr id="222" name="TextBox 221">
                <a:extLst>
                  <a:ext uri="{FF2B5EF4-FFF2-40B4-BE49-F238E27FC236}">
                    <a16:creationId xmlns:a16="http://schemas.microsoft.com/office/drawing/2014/main" id="{21984D12-52C8-4C87-9AAB-ECC8C5A4BB92}"/>
                  </a:ext>
                </a:extLst>
              </p:cNvPr>
              <p:cNvSpPr txBox="1"/>
              <p:nvPr/>
            </p:nvSpPr>
            <p:spPr>
              <a:xfrm>
                <a:off x="5519167" y="2181141"/>
                <a:ext cx="2677120" cy="384912"/>
              </a:xfrm>
              <a:prstGeom prst="rect">
                <a:avLst/>
              </a:prstGeom>
              <a:solidFill>
                <a:schemeClr val="accent4"/>
              </a:solidFill>
              <a:ln w="6350">
                <a:solidFill>
                  <a:schemeClr val="accent4"/>
                </a:solidFill>
              </a:ln>
            </p:spPr>
            <p:txBody>
              <a:bodyPr wrap="square" lIns="89642" tIns="44821" rIns="89642" bIns="44821" rtlCol="0" anchor="ctr">
                <a:noAutofit/>
              </a:bodyPr>
              <a:lstStyle/>
              <a:p>
                <a:pPr algn="ctr" defTabSz="914367">
                  <a:lnSpc>
                    <a:spcPct val="90000"/>
                  </a:lnSpc>
                </a:pPr>
                <a:r>
                  <a:rPr lang="en-US" sz="1372" b="1">
                    <a:solidFill>
                      <a:srgbClr val="FFFFFF"/>
                    </a:solidFill>
                    <a:latin typeface="Segoe UI"/>
                  </a:rPr>
                  <a:t>Personal desktops</a:t>
                </a:r>
              </a:p>
            </p:txBody>
          </p:sp>
        </p:grpSp>
      </p:grpSp>
      <p:sp>
        <p:nvSpPr>
          <p:cNvPr id="176" name="Rectangle 175">
            <a:extLst>
              <a:ext uri="{FF2B5EF4-FFF2-40B4-BE49-F238E27FC236}">
                <a16:creationId xmlns:a16="http://schemas.microsoft.com/office/drawing/2014/main" id="{FF3AAACF-3A9B-4F78-8994-E51D53A25C91}"/>
              </a:ext>
              <a:ext uri="{C183D7F6-B498-43B3-948B-1728B52AA6E4}">
                <adec:decorative xmlns:adec="http://schemas.microsoft.com/office/drawing/2017/decorative" val="1"/>
              </a:ext>
            </a:extLst>
          </p:cNvPr>
          <p:cNvSpPr/>
          <p:nvPr/>
        </p:nvSpPr>
        <p:spPr>
          <a:xfrm>
            <a:off x="1046183" y="1155415"/>
            <a:ext cx="9110133" cy="5307299"/>
          </a:xfrm>
          <a:prstGeom prst="rect">
            <a:avLst/>
          </a:prstGeom>
          <a:ln w="6350">
            <a:solidFill>
              <a:schemeClr val="bg1">
                <a:lumMod val="85000"/>
              </a:schemeClr>
            </a:solidFill>
          </a:ln>
        </p:spPr>
        <p:txBody>
          <a:bodyPr wrap="square" lIns="134464" tIns="89642" rIns="134464" bIns="89642" anchor="t">
            <a:noAutofit/>
          </a:bodyPr>
          <a:lstStyle/>
          <a:p>
            <a:pPr defTabSz="914102" fontAlgn="base">
              <a:spcBef>
                <a:spcPts val="1176"/>
              </a:spcBef>
            </a:pPr>
            <a:endParaRPr lang="en-US" sz="1961">
              <a:solidFill>
                <a:srgbClr val="282828"/>
              </a:solidFill>
              <a:latin typeface="Segoe UI"/>
              <a:cs typeface="Segoe UI"/>
            </a:endParaRPr>
          </a:p>
        </p:txBody>
      </p:sp>
      <p:sp>
        <p:nvSpPr>
          <p:cNvPr id="179" name="Rectangle 178">
            <a:extLst>
              <a:ext uri="{FF2B5EF4-FFF2-40B4-BE49-F238E27FC236}">
                <a16:creationId xmlns:a16="http://schemas.microsoft.com/office/drawing/2014/main" id="{6553BD57-68CC-4BB6-AA0E-D6DD0D323BFC}"/>
              </a:ext>
            </a:extLst>
          </p:cNvPr>
          <p:cNvSpPr/>
          <p:nvPr/>
        </p:nvSpPr>
        <p:spPr>
          <a:xfrm>
            <a:off x="5797121" y="4322683"/>
            <a:ext cx="4209281" cy="1169551"/>
          </a:xfrm>
          <a:prstGeom prst="rect">
            <a:avLst/>
          </a:prstGeom>
        </p:spPr>
        <p:txBody>
          <a:bodyPr wrap="square">
            <a:spAutoFit/>
          </a:bodyPr>
          <a:lstStyle/>
          <a:p>
            <a:pPr marL="285750" indent="-285750" defTabSz="914367">
              <a:buFont typeface="Arial" panose="020B0604020202020204" pitchFamily="34" charset="0"/>
              <a:buChar char="•"/>
            </a:pPr>
            <a:r>
              <a:rPr lang="en-US" sz="1400">
                <a:solidFill>
                  <a:srgbClr val="000000"/>
                </a:solidFill>
                <a:latin typeface="Segoe UI"/>
              </a:rPr>
              <a:t>Ideal for </a:t>
            </a:r>
            <a:r>
              <a:rPr lang="en-US" sz="1400" b="1">
                <a:solidFill>
                  <a:srgbClr val="000000"/>
                </a:solidFill>
                <a:latin typeface="Segoe UI"/>
              </a:rPr>
              <a:t>multi-session</a:t>
            </a:r>
            <a:r>
              <a:rPr lang="en-US" sz="1400">
                <a:solidFill>
                  <a:srgbClr val="000000"/>
                </a:solidFill>
                <a:latin typeface="Segoe UI"/>
              </a:rPr>
              <a:t> users and certain </a:t>
            </a:r>
            <a:r>
              <a:rPr lang="en-US" sz="1400" b="1">
                <a:solidFill>
                  <a:srgbClr val="000000"/>
                </a:solidFill>
                <a:latin typeface="Segoe UI"/>
              </a:rPr>
              <a:t>single-session</a:t>
            </a:r>
            <a:r>
              <a:rPr lang="en-US" sz="1400">
                <a:solidFill>
                  <a:srgbClr val="000000"/>
                </a:solidFill>
                <a:latin typeface="Segoe UI"/>
              </a:rPr>
              <a:t> with </a:t>
            </a:r>
            <a:r>
              <a:rPr lang="en-US" sz="1400" b="1">
                <a:solidFill>
                  <a:srgbClr val="000000"/>
                </a:solidFill>
              </a:rPr>
              <a:t>light – medium </a:t>
            </a:r>
            <a:r>
              <a:rPr lang="en-US" sz="1400">
                <a:solidFill>
                  <a:srgbClr val="000000"/>
                </a:solidFill>
              </a:rPr>
              <a:t>workloads with basic business requirements</a:t>
            </a:r>
          </a:p>
          <a:p>
            <a:pPr marL="285750" indent="-285750" defTabSz="914367">
              <a:buFont typeface="Arial" panose="020B0604020202020204" pitchFamily="34" charset="0"/>
              <a:buChar char="•"/>
            </a:pPr>
            <a:r>
              <a:rPr lang="en-US" sz="1400">
                <a:solidFill>
                  <a:srgbClr val="000000"/>
                </a:solidFill>
              </a:rPr>
              <a:t>Choose the right VM to run most business apps</a:t>
            </a:r>
          </a:p>
        </p:txBody>
      </p:sp>
      <p:sp>
        <p:nvSpPr>
          <p:cNvPr id="4" name="TextBox 3">
            <a:extLst>
              <a:ext uri="{FF2B5EF4-FFF2-40B4-BE49-F238E27FC236}">
                <a16:creationId xmlns:a16="http://schemas.microsoft.com/office/drawing/2014/main" id="{E916A339-E236-471B-895A-496CDAC15A39}"/>
              </a:ext>
            </a:extLst>
          </p:cNvPr>
          <p:cNvSpPr txBox="1"/>
          <p:nvPr/>
        </p:nvSpPr>
        <p:spPr>
          <a:xfrm>
            <a:off x="1095711" y="5793546"/>
            <a:ext cx="9011075" cy="584775"/>
          </a:xfrm>
          <a:prstGeom prst="rect">
            <a:avLst/>
          </a:prstGeom>
          <a:noFill/>
          <a:ln>
            <a:solidFill>
              <a:schemeClr val="bg1">
                <a:lumMod val="85000"/>
              </a:schemeClr>
            </a:solidFill>
          </a:ln>
        </p:spPr>
        <p:txBody>
          <a:bodyPr wrap="square" lIns="0" tIns="0" rIns="0" bIns="0" rtlCol="0">
            <a:spAutoFit/>
          </a:bodyPr>
          <a:lstStyle/>
          <a:p>
            <a:r>
              <a:rPr lang="en-US" sz="1600" b="1">
                <a:gradFill>
                  <a:gsLst>
                    <a:gs pos="2917">
                      <a:schemeClr val="tx1"/>
                    </a:gs>
                    <a:gs pos="30000">
                      <a:schemeClr val="tx1"/>
                    </a:gs>
                  </a:gsLst>
                  <a:lin ang="5400000" scaled="0"/>
                </a:gradFill>
              </a:rPr>
              <a:t> Azure automation </a:t>
            </a:r>
            <a:r>
              <a:rPr lang="en-US">
                <a:gradFill>
                  <a:gsLst>
                    <a:gs pos="2917">
                      <a:schemeClr val="tx1"/>
                    </a:gs>
                    <a:gs pos="30000">
                      <a:schemeClr val="tx1"/>
                    </a:gs>
                  </a:gsLst>
                  <a:lin ang="5400000" scaled="0"/>
                </a:gradFill>
              </a:rPr>
              <a:t>- </a:t>
            </a:r>
            <a:r>
              <a:rPr lang="en-US" sz="1400"/>
              <a:t>automate your Azure management tasks and orchestrate actions across external systems from right within Azure</a:t>
            </a:r>
            <a:r>
              <a:rPr lang="en-US" sz="2000">
                <a:gradFill>
                  <a:gsLst>
                    <a:gs pos="2917">
                      <a:schemeClr val="tx1"/>
                    </a:gs>
                    <a:gs pos="30000">
                      <a:schemeClr val="tx1"/>
                    </a:gs>
                  </a:gsLst>
                  <a:lin ang="5400000" scaled="0"/>
                </a:gradFill>
              </a:rPr>
              <a:t> </a:t>
            </a:r>
          </a:p>
        </p:txBody>
      </p:sp>
      <p:sp>
        <p:nvSpPr>
          <p:cNvPr id="187" name="Rectangle 186">
            <a:extLst>
              <a:ext uri="{FF2B5EF4-FFF2-40B4-BE49-F238E27FC236}">
                <a16:creationId xmlns:a16="http://schemas.microsoft.com/office/drawing/2014/main" id="{D5E0256D-C750-46B1-AE59-F69C7261F15C}"/>
              </a:ext>
            </a:extLst>
          </p:cNvPr>
          <p:cNvSpPr/>
          <p:nvPr/>
        </p:nvSpPr>
        <p:spPr>
          <a:xfrm>
            <a:off x="1139863" y="6543777"/>
            <a:ext cx="10989206" cy="215444"/>
          </a:xfrm>
          <a:prstGeom prst="rect">
            <a:avLst/>
          </a:prstGeom>
          <a:noFill/>
          <a:ln w="10795" cap="flat" cmpd="sng" algn="ctr">
            <a:noFill/>
            <a:prstDash val="solid"/>
          </a:ln>
          <a:effectLst/>
        </p:spPr>
        <p:txBody>
          <a:bodyPr spcFirstLastPara="0" vert="horz" wrap="square" lIns="0" tIns="0" rIns="0" bIns="0" numCol="1" spcCol="1270" anchor="ctr" anchorCtr="0">
            <a:spAutoFit/>
          </a:bodyPr>
          <a:lstStyle/>
          <a:p>
            <a:pPr defTabSz="1243883">
              <a:spcBef>
                <a:spcPct val="0"/>
              </a:spcBef>
              <a:defRPr/>
            </a:pPr>
            <a:r>
              <a:rPr lang="en-US" sz="1400" b="1">
                <a:solidFill>
                  <a:schemeClr val="accent4"/>
                </a:solidFill>
                <a:latin typeface="Segoe UI"/>
              </a:rPr>
              <a:t>Pay only for the virtual machines (VMs), storage, and networking consumed when the service is in use. </a:t>
            </a:r>
            <a:endParaRPr lang="en-US" sz="1400" b="1">
              <a:solidFill>
                <a:schemeClr val="accent4"/>
              </a:solidFill>
              <a:latin typeface="Segoe UI"/>
              <a:cs typeface="Segoe UI" pitchFamily="34" charset="0"/>
            </a:endParaRPr>
          </a:p>
        </p:txBody>
      </p:sp>
    </p:spTree>
    <p:extLst>
      <p:ext uri="{BB962C8B-B14F-4D97-AF65-F5344CB8AC3E}">
        <p14:creationId xmlns:p14="http://schemas.microsoft.com/office/powerpoint/2010/main" val="35028090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
            <a:extLst>
              <a:ext uri="{FF2B5EF4-FFF2-40B4-BE49-F238E27FC236}">
                <a16:creationId xmlns:a16="http://schemas.microsoft.com/office/drawing/2014/main" id="{212D97F8-F53B-45D6-AEDD-056A3C847654}"/>
              </a:ext>
            </a:extLst>
          </p:cNvPr>
          <p:cNvSpPr txBox="1">
            <a:spLocks noGrp="1"/>
          </p:cNvSpPr>
          <p:nvPr>
            <p:ph type="title" idx="4294967295"/>
          </p:nvPr>
        </p:nvSpPr>
        <p:spPr>
          <a:xfrm>
            <a:off x="375501" y="652607"/>
            <a:ext cx="11352208" cy="482761"/>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40" kern="1200" spc="0" baseline="0">
                <a:solidFill>
                  <a:srgbClr val="000000"/>
                </a:solidFill>
                <a:latin typeface="+mn-lt"/>
                <a:ea typeface="+mn-ea"/>
                <a:cs typeface="+mn-cs"/>
              </a:defRPr>
            </a:lvl1pPr>
            <a:lvl2pPr marL="233149"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66298"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5162"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72691"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48193" marR="0" lvl="1" indent="0" algn="l" defTabSz="914102" rtl="0" eaLnBrk="1" fontAlgn="base" latinLnBrk="0" hangingPunct="1">
              <a:lnSpc>
                <a:spcPct val="100000"/>
              </a:lnSpc>
              <a:spcBef>
                <a:spcPts val="0"/>
              </a:spcBef>
              <a:spcAft>
                <a:spcPts val="588"/>
              </a:spcAft>
              <a:buClrTx/>
              <a:buSzPct val="90000"/>
              <a:buFont typeface="Wingdings" panose="05000000000000000000" pitchFamily="2" charset="2"/>
              <a:buNone/>
              <a:tabLst>
                <a:tab pos="669177" algn="l"/>
              </a:tabLst>
              <a:defRPr/>
            </a:pPr>
            <a:r>
              <a:rPr kumimoji="0" lang="en-US" sz="3137" b="0" i="0" u="none" strike="noStrike" kern="1200" cap="none" spc="0" normalizeH="0" baseline="0" noProof="0">
                <a:ln>
                  <a:noFill/>
                </a:ln>
                <a:solidFill>
                  <a:schemeClr val="tx1"/>
                </a:solidFill>
                <a:effectLst/>
                <a:uLnTx/>
                <a:uFillTx/>
                <a:latin typeface="Segoe UI Semibold"/>
                <a:ea typeface="+mn-ea"/>
                <a:cs typeface="Segoe UI" pitchFamily="34" charset="0"/>
              </a:rPr>
              <a:t>User profile management with </a:t>
            </a:r>
            <a:r>
              <a:rPr kumimoji="0" lang="en-US" sz="3137" b="0" i="0" u="none" strike="noStrike" kern="1200" cap="none" spc="0" normalizeH="0" baseline="0" noProof="0" err="1">
                <a:ln>
                  <a:noFill/>
                </a:ln>
                <a:solidFill>
                  <a:schemeClr val="tx1"/>
                </a:solidFill>
                <a:effectLst/>
                <a:uLnTx/>
                <a:uFillTx/>
                <a:latin typeface="Segoe UI Semibold"/>
                <a:ea typeface="+mn-ea"/>
                <a:cs typeface="Segoe UI" pitchFamily="34" charset="0"/>
              </a:rPr>
              <a:t>FSLogix</a:t>
            </a:r>
            <a:endParaRPr kumimoji="0" lang="en-US" sz="3137" b="0" i="0" u="none" strike="noStrike" kern="1200" cap="none" spc="0" normalizeH="0" baseline="0" noProof="0">
              <a:ln>
                <a:noFill/>
              </a:ln>
              <a:solidFill>
                <a:srgbClr val="282828"/>
              </a:solidFill>
              <a:effectLst/>
              <a:uLnTx/>
              <a:uFillTx/>
              <a:latin typeface="Segoe UI Semibold"/>
              <a:ea typeface="+mn-ea"/>
              <a:cs typeface="Segoe UI" pitchFamily="34" charset="0"/>
            </a:endParaRPr>
          </a:p>
        </p:txBody>
      </p:sp>
      <p:sp>
        <p:nvSpPr>
          <p:cNvPr id="161" name="Oval 160">
            <a:extLst>
              <a:ext uri="{FF2B5EF4-FFF2-40B4-BE49-F238E27FC236}">
                <a16:creationId xmlns:a16="http://schemas.microsoft.com/office/drawing/2014/main" id="{1D591659-68F9-4C51-9EA6-322CF0F93C08}"/>
              </a:ext>
              <a:ext uri="{C183D7F6-B498-43B3-948B-1728B52AA6E4}">
                <adec:decorative xmlns:adec="http://schemas.microsoft.com/office/drawing/2017/decorative" val="1"/>
              </a:ext>
            </a:extLst>
          </p:cNvPr>
          <p:cNvSpPr/>
          <p:nvPr/>
        </p:nvSpPr>
        <p:spPr bwMode="auto">
          <a:xfrm>
            <a:off x="382168" y="1902093"/>
            <a:ext cx="698824" cy="698822"/>
          </a:xfrm>
          <a:prstGeom prst="ellipse">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7" name="globe_6">
            <a:extLst>
              <a:ext uri="{FF2B5EF4-FFF2-40B4-BE49-F238E27FC236}">
                <a16:creationId xmlns:a16="http://schemas.microsoft.com/office/drawing/2014/main" id="{83EE7146-01AB-45E2-AC09-DCBF62ABEBD8}"/>
              </a:ext>
              <a:ext uri="{C183D7F6-B498-43B3-948B-1728B52AA6E4}">
                <adec:decorative xmlns:adec="http://schemas.microsoft.com/office/drawing/2017/decorative" val="1"/>
              </a:ext>
            </a:extLst>
          </p:cNvPr>
          <p:cNvSpPr>
            <a:spLocks noChangeAspect="1" noEditPoints="1"/>
          </p:cNvSpPr>
          <p:nvPr/>
        </p:nvSpPr>
        <p:spPr bwMode="auto">
          <a:xfrm>
            <a:off x="519709" y="2028576"/>
            <a:ext cx="423743" cy="453935"/>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9050" cap="flat">
            <a:solidFill>
              <a:schemeClr val="accent4"/>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64" name="Rectangle 163">
            <a:extLst>
              <a:ext uri="{FF2B5EF4-FFF2-40B4-BE49-F238E27FC236}">
                <a16:creationId xmlns:a16="http://schemas.microsoft.com/office/drawing/2014/main" id="{50437C4D-6163-48CF-9F0B-77960E220A7A}"/>
              </a:ext>
            </a:extLst>
          </p:cNvPr>
          <p:cNvSpPr/>
          <p:nvPr/>
        </p:nvSpPr>
        <p:spPr>
          <a:xfrm>
            <a:off x="1292881" y="1902093"/>
            <a:ext cx="10357628" cy="543034"/>
          </a:xfrm>
          <a:prstGeom prst="rect">
            <a:avLst/>
          </a:prstGeom>
        </p:spPr>
        <p:txBody>
          <a:bodyPr wrap="square" lIns="0" tIns="0" rIns="0" bIns="0" anchor="t">
            <a:spAutoFit/>
          </a:bodyPr>
          <a:lstStyle/>
          <a:p>
            <a:pPr lvl="0" defTabSz="896181">
              <a:defRPr/>
            </a:pPr>
            <a:r>
              <a:rPr kumimoji="0" lang="en-US" sz="1961" b="0" i="0" u="none" strike="noStrike" kern="1200" cap="none" spc="0" normalizeH="0" baseline="0" noProof="0">
                <a:ln>
                  <a:noFill/>
                </a:ln>
                <a:solidFill>
                  <a:schemeClr val="accent4"/>
                </a:solidFill>
                <a:effectLst/>
                <a:uLnTx/>
                <a:uFillTx/>
                <a:latin typeface="Segoe UI Semibold"/>
                <a:ea typeface="+mn-ea"/>
                <a:cs typeface="Times New Roman"/>
              </a:rPr>
              <a:t>Optimize profile containers</a:t>
            </a:r>
            <a:br>
              <a:rPr kumimoji="0" lang="en-US" sz="1961" b="0" i="0" u="none" strike="noStrike" kern="1200" cap="none" spc="0" normalizeH="0" baseline="0" noProof="0">
                <a:ln>
                  <a:noFill/>
                </a:ln>
                <a:solidFill>
                  <a:srgbClr val="282828"/>
                </a:solidFill>
                <a:effectLst/>
                <a:uLnTx/>
                <a:uFillTx/>
                <a:latin typeface="Segoe UI"/>
                <a:ea typeface="+mn-ea"/>
                <a:cs typeface="Times New Roman"/>
              </a:rPr>
            </a:br>
            <a:r>
              <a:rPr kumimoji="0" lang="en-US" sz="1568" b="0" i="0" u="none" strike="noStrike" kern="1200" cap="none" spc="0" normalizeH="0" baseline="0" noProof="0">
                <a:ln>
                  <a:noFill/>
                </a:ln>
                <a:solidFill>
                  <a:srgbClr val="353535"/>
                </a:solidFill>
                <a:effectLst/>
                <a:uLnTx/>
                <a:uFillTx/>
                <a:latin typeface="Segoe UI"/>
                <a:ea typeface="+mn-ea"/>
                <a:cs typeface="Times New Roman"/>
              </a:rPr>
              <a:t>Faster login and application launch times than </a:t>
            </a:r>
            <a:r>
              <a:rPr lang="en-US" sz="1568">
                <a:solidFill>
                  <a:srgbClr val="353535"/>
                </a:solidFill>
                <a:cs typeface="Times New Roman"/>
              </a:rPr>
              <a:t>roaming profiles and folder redirection. </a:t>
            </a:r>
            <a:endParaRPr kumimoji="0" lang="en-US" sz="1568" b="0" i="0" u="none" strike="noStrike" kern="1200" cap="none" spc="0" normalizeH="0" baseline="0" noProof="0">
              <a:ln>
                <a:noFill/>
              </a:ln>
              <a:solidFill>
                <a:srgbClr val="282828"/>
              </a:solidFill>
              <a:effectLst/>
              <a:uLnTx/>
              <a:uFillTx/>
              <a:latin typeface="Segoe UI"/>
              <a:ea typeface="+mn-ea"/>
              <a:cs typeface="+mn-cs"/>
            </a:endParaRPr>
          </a:p>
        </p:txBody>
      </p:sp>
      <p:sp>
        <p:nvSpPr>
          <p:cNvPr id="11" name="Oval 10">
            <a:extLst>
              <a:ext uri="{FF2B5EF4-FFF2-40B4-BE49-F238E27FC236}">
                <a16:creationId xmlns:a16="http://schemas.microsoft.com/office/drawing/2014/main" id="{A27991AE-388D-4A61-8558-A80C21F9188C}"/>
              </a:ext>
              <a:ext uri="{C183D7F6-B498-43B3-948B-1728B52AA6E4}">
                <adec:decorative xmlns:adec="http://schemas.microsoft.com/office/drawing/2017/decorative" val="1"/>
              </a:ext>
            </a:extLst>
          </p:cNvPr>
          <p:cNvSpPr/>
          <p:nvPr/>
        </p:nvSpPr>
        <p:spPr bwMode="auto">
          <a:xfrm>
            <a:off x="382168" y="3558264"/>
            <a:ext cx="698824" cy="698822"/>
          </a:xfrm>
          <a:prstGeom prst="ellipse">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 name="Graphic 3">
            <a:extLst>
              <a:ext uri="{FF2B5EF4-FFF2-40B4-BE49-F238E27FC236}">
                <a16:creationId xmlns:a16="http://schemas.microsoft.com/office/drawing/2014/main" id="{8657DACB-0AB0-4D75-B828-E54B05FDBB5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0063" y="3619624"/>
            <a:ext cx="543034" cy="543034"/>
          </a:xfrm>
          <a:prstGeom prst="rect">
            <a:avLst/>
          </a:prstGeom>
        </p:spPr>
      </p:pic>
      <p:sp>
        <p:nvSpPr>
          <p:cNvPr id="12" name="Rectangle 11">
            <a:extLst>
              <a:ext uri="{FF2B5EF4-FFF2-40B4-BE49-F238E27FC236}">
                <a16:creationId xmlns:a16="http://schemas.microsoft.com/office/drawing/2014/main" id="{FBC01EFD-C2AF-4341-9239-35AFCAB60184}"/>
              </a:ext>
            </a:extLst>
          </p:cNvPr>
          <p:cNvSpPr/>
          <p:nvPr/>
        </p:nvSpPr>
        <p:spPr>
          <a:xfrm>
            <a:off x="1305449" y="3523372"/>
            <a:ext cx="10357628" cy="543034"/>
          </a:xfrm>
          <a:prstGeom prst="rect">
            <a:avLst/>
          </a:prstGeom>
        </p:spPr>
        <p:txBody>
          <a:bodyPr wrap="square" lIns="0" tIns="0" rIns="0" bIns="0" anchor="t">
            <a:spAutoFit/>
          </a:bodyPr>
          <a:lstStyle/>
          <a:p>
            <a:pPr lvl="0" defTabSz="896181">
              <a:defRPr/>
            </a:pPr>
            <a:r>
              <a:rPr lang="en-US" sz="1961">
                <a:solidFill>
                  <a:schemeClr val="accent4"/>
                </a:solidFill>
                <a:latin typeface="Segoe UI Semibold"/>
                <a:cs typeface="Times New Roman"/>
              </a:rPr>
              <a:t>Pick from multiple storage options</a:t>
            </a:r>
            <a:br>
              <a:rPr kumimoji="0" lang="en-US" sz="1961" b="0" i="0" u="none" strike="noStrike" kern="1200" cap="none" spc="0" normalizeH="0" baseline="0" noProof="0">
                <a:ln>
                  <a:noFill/>
                </a:ln>
                <a:solidFill>
                  <a:srgbClr val="282828"/>
                </a:solidFill>
                <a:effectLst/>
                <a:uLnTx/>
                <a:uFillTx/>
                <a:latin typeface="Segoe UI"/>
                <a:ea typeface="+mn-ea"/>
                <a:cs typeface="Times New Roman"/>
              </a:rPr>
            </a:br>
            <a:r>
              <a:rPr kumimoji="0" lang="en-US" sz="1568" b="0" i="0" u="none" strike="noStrike" kern="1200" cap="none" spc="0" normalizeH="0" baseline="0" noProof="0">
                <a:ln>
                  <a:noFill/>
                </a:ln>
                <a:solidFill>
                  <a:srgbClr val="353535"/>
                </a:solidFill>
                <a:effectLst/>
                <a:uLnTx/>
                <a:uFillTx/>
                <a:latin typeface="Segoe UI"/>
                <a:ea typeface="+mn-ea"/>
                <a:cs typeface="Times New Roman"/>
              </a:rPr>
              <a:t>Store </a:t>
            </a:r>
            <a:r>
              <a:rPr lang="en-US" sz="1568">
                <a:solidFill>
                  <a:srgbClr val="353535"/>
                </a:solidFill>
                <a:cs typeface="Times New Roman"/>
              </a:rPr>
              <a:t>profile containers in </a:t>
            </a:r>
            <a:r>
              <a:rPr lang="en-US" sz="1568">
                <a:cs typeface="Times New Roman"/>
              </a:rPr>
              <a:t>Azure files/NetApp Files/File server clusters </a:t>
            </a:r>
            <a:endParaRPr lang="en-US" sz="1568">
              <a:solidFill>
                <a:srgbClr val="353535"/>
              </a:solidFill>
              <a:cs typeface="Times New Roman"/>
            </a:endParaRPr>
          </a:p>
        </p:txBody>
      </p:sp>
      <p:sp>
        <p:nvSpPr>
          <p:cNvPr id="163" name="Oval 162">
            <a:extLst>
              <a:ext uri="{FF2B5EF4-FFF2-40B4-BE49-F238E27FC236}">
                <a16:creationId xmlns:a16="http://schemas.microsoft.com/office/drawing/2014/main" id="{01A81351-5ABD-4CA9-91F6-0CED509DDA87}"/>
              </a:ext>
              <a:ext uri="{C183D7F6-B498-43B3-948B-1728B52AA6E4}">
                <adec:decorative xmlns:adec="http://schemas.microsoft.com/office/drawing/2017/decorative" val="1"/>
              </a:ext>
            </a:extLst>
          </p:cNvPr>
          <p:cNvSpPr/>
          <p:nvPr/>
        </p:nvSpPr>
        <p:spPr bwMode="auto">
          <a:xfrm>
            <a:off x="382168" y="5153075"/>
            <a:ext cx="698824" cy="698822"/>
          </a:xfrm>
          <a:prstGeom prst="ellipse">
            <a:avLst/>
          </a:prstGeom>
          <a:solidFill>
            <a:schemeClr val="bg1"/>
          </a:solid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Semilight"/>
              <a:cs typeface="Segoe UI" pitchFamily="34" charset="0"/>
            </a:endParaRPr>
          </a:p>
        </p:txBody>
      </p:sp>
      <p:sp>
        <p:nvSpPr>
          <p:cNvPr id="168" name="Browser">
            <a:extLst>
              <a:ext uri="{FF2B5EF4-FFF2-40B4-BE49-F238E27FC236}">
                <a16:creationId xmlns:a16="http://schemas.microsoft.com/office/drawing/2014/main" id="{5930744D-BBC4-450A-9B0F-F383C9FCE119}"/>
              </a:ext>
              <a:ext uri="{C183D7F6-B498-43B3-948B-1728B52AA6E4}">
                <adec:decorative xmlns:adec="http://schemas.microsoft.com/office/drawing/2017/decorative" val="1"/>
              </a:ext>
            </a:extLst>
          </p:cNvPr>
          <p:cNvSpPr>
            <a:spLocks noChangeAspect="1" noEditPoints="1"/>
          </p:cNvSpPr>
          <p:nvPr/>
        </p:nvSpPr>
        <p:spPr bwMode="auto">
          <a:xfrm>
            <a:off x="523268" y="5335770"/>
            <a:ext cx="416625" cy="333431"/>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9050" cap="flat">
            <a:solidFill>
              <a:schemeClr val="accent4"/>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endParaRPr lang="en-US" dirty="0">
              <a:solidFill>
                <a:srgbClr val="353535"/>
              </a:solidFill>
              <a:latin typeface="Segoe UI Semilight"/>
            </a:endParaRPr>
          </a:p>
        </p:txBody>
      </p:sp>
      <p:sp>
        <p:nvSpPr>
          <p:cNvPr id="10" name="Rectangle 9">
            <a:extLst>
              <a:ext uri="{FF2B5EF4-FFF2-40B4-BE49-F238E27FC236}">
                <a16:creationId xmlns:a16="http://schemas.microsoft.com/office/drawing/2014/main" id="{7FEF37C5-0F7F-4EEF-986B-36FBD6DDF0A4}"/>
              </a:ext>
            </a:extLst>
          </p:cNvPr>
          <p:cNvSpPr/>
          <p:nvPr/>
        </p:nvSpPr>
        <p:spPr>
          <a:xfrm>
            <a:off x="1318783" y="5214435"/>
            <a:ext cx="10357628" cy="784317"/>
          </a:xfrm>
          <a:prstGeom prst="rect">
            <a:avLst/>
          </a:prstGeom>
        </p:spPr>
        <p:txBody>
          <a:bodyPr wrap="square" lIns="0" tIns="0" rIns="0" bIns="0" anchor="t">
            <a:spAutoFit/>
          </a:bodyPr>
          <a:lstStyle/>
          <a:p>
            <a:pPr lvl="0" defTabSz="896181">
              <a:defRPr/>
            </a:pPr>
            <a:r>
              <a:rPr kumimoji="0" lang="en-US" sz="1961" b="0" i="0" u="none" strike="noStrike" kern="1200" cap="none" spc="0" normalizeH="0" baseline="0" noProof="0">
                <a:ln>
                  <a:noFill/>
                </a:ln>
                <a:solidFill>
                  <a:schemeClr val="accent4"/>
                </a:solidFill>
                <a:effectLst/>
                <a:uLnTx/>
                <a:uFillTx/>
                <a:latin typeface="Segoe UI Semibold"/>
                <a:ea typeface="+mn-ea"/>
                <a:cs typeface="Times New Roman"/>
              </a:rPr>
              <a:t>Migrate existing user profiles</a:t>
            </a:r>
            <a:br>
              <a:rPr kumimoji="0" lang="en-US" sz="1961" b="0" i="0" u="none" strike="noStrike" kern="1200" cap="none" spc="0" normalizeH="0" baseline="0" noProof="0">
                <a:ln>
                  <a:noFill/>
                </a:ln>
                <a:solidFill>
                  <a:srgbClr val="282828"/>
                </a:solidFill>
                <a:effectLst/>
                <a:uLnTx/>
                <a:uFillTx/>
                <a:latin typeface="Segoe UI"/>
                <a:ea typeface="+mn-ea"/>
                <a:cs typeface="Times New Roman"/>
              </a:rPr>
            </a:br>
            <a:r>
              <a:rPr lang="en-US" sz="1568">
                <a:solidFill>
                  <a:srgbClr val="353535"/>
                </a:solidFill>
                <a:cs typeface="Times New Roman"/>
              </a:rPr>
              <a:t>Perform mass conversions of user profiles from various types to FSLogix based profile containers at scale</a:t>
            </a:r>
          </a:p>
          <a:p>
            <a:pPr lvl="0" defTabSz="896181">
              <a:defRPr/>
            </a:pPr>
            <a:endParaRPr kumimoji="0" lang="en-US" sz="1568" b="0" i="0" u="none" strike="noStrike" kern="1200" cap="none" spc="0" normalizeH="0" baseline="0" noProof="0">
              <a:ln>
                <a:noFill/>
              </a:ln>
              <a:solidFill>
                <a:srgbClr val="353535"/>
              </a:solidFill>
              <a:effectLst/>
              <a:uLnTx/>
              <a:uFillTx/>
              <a:latin typeface="Segoe UI"/>
              <a:ea typeface="+mn-ea"/>
              <a:cs typeface="Times New Roman"/>
            </a:endParaRPr>
          </a:p>
        </p:txBody>
      </p:sp>
    </p:spTree>
    <p:extLst>
      <p:ext uri="{BB962C8B-B14F-4D97-AF65-F5344CB8AC3E}">
        <p14:creationId xmlns:p14="http://schemas.microsoft.com/office/powerpoint/2010/main" val="297316403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A1EC46E-F10D-45F1-B9B7-88EDC95C8BD7}"/>
              </a:ext>
              <a:ext uri="{C183D7F6-B498-43B3-948B-1728B52AA6E4}">
                <adec:decorative xmlns:adec="http://schemas.microsoft.com/office/drawing/2017/decorative" val="1"/>
              </a:ext>
            </a:extLst>
          </p:cNvPr>
          <p:cNvGraphicFramePr>
            <a:graphicFrameLocks noChangeAspect="1"/>
          </p:cNvGraphicFramePr>
          <p:nvPr>
            <p:custDataLst>
              <p:tags r:id="rId1"/>
            </p:custDataLst>
            <p:extLst>
              <p:ext uri="{D42A27DB-BD31-4B8C-83A1-F6EECF244321}">
                <p14:modId xmlns:p14="http://schemas.microsoft.com/office/powerpoint/2010/main" val="3148269172"/>
              </p:ext>
            </p:extLst>
          </p:nvPr>
        </p:nvGraphicFramePr>
        <p:xfrm>
          <a:off x="1557" y="2044"/>
          <a:ext cx="1557" cy="1557"/>
        </p:xfrm>
        <a:graphic>
          <a:graphicData uri="http://schemas.openxmlformats.org/presentationml/2006/ole">
            <mc:AlternateContent xmlns:mc="http://schemas.openxmlformats.org/markup-compatibility/2006">
              <mc:Choice xmlns:v="urn:schemas-microsoft-com:vml" Requires="v">
                <p:oleObj name="think-cell Slide" r:id="rId5" imgW="425" imgH="424" progId="TCLayout.ActiveDocument.1">
                  <p:embed/>
                </p:oleObj>
              </mc:Choice>
              <mc:Fallback>
                <p:oleObj name="think-cell Slide" r:id="rId5" imgW="425" imgH="424" progId="TCLayout.ActiveDocument.1">
                  <p:embed/>
                  <p:pic>
                    <p:nvPicPr>
                      <p:cNvPr id="5" name="Object 4" hidden="1">
                        <a:extLst>
                          <a:ext uri="{FF2B5EF4-FFF2-40B4-BE49-F238E27FC236}">
                            <a16:creationId xmlns:a16="http://schemas.microsoft.com/office/drawing/2014/main" id="{EA1EC46E-F10D-45F1-B9B7-88EDC95C8BD7}"/>
                          </a:ext>
                          <a:ext uri="{C183D7F6-B498-43B3-948B-1728B52AA6E4}">
                            <adec:decorative xmlns:adec="http://schemas.microsoft.com/office/drawing/2017/decorative" val="1"/>
                          </a:ext>
                        </a:extLst>
                      </p:cNvPr>
                      <p:cNvPicPr/>
                      <p:nvPr/>
                    </p:nvPicPr>
                    <p:blipFill>
                      <a:blip r:embed="rId6"/>
                      <a:stretch>
                        <a:fillRect/>
                      </a:stretch>
                    </p:blipFill>
                    <p:spPr>
                      <a:xfrm>
                        <a:off x="1557" y="2044"/>
                        <a:ext cx="1557" cy="155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FD17139-B241-41E4-BAA2-E3408AEF168B}"/>
              </a:ext>
              <a:ext uri="{C183D7F6-B498-43B3-948B-1728B52AA6E4}">
                <adec:decorative xmlns:adec="http://schemas.microsoft.com/office/drawing/2017/decorative" val="1"/>
              </a:ext>
            </a:extLst>
          </p:cNvPr>
          <p:cNvSpPr/>
          <p:nvPr>
            <p:custDataLst>
              <p:tags r:id="rId2"/>
            </p:custDataLst>
          </p:nvPr>
        </p:nvSpPr>
        <p:spPr bwMode="auto">
          <a:xfrm>
            <a:off x="1" y="487"/>
            <a:ext cx="155629" cy="1556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136"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30" name="Title 1">
            <a:extLst>
              <a:ext uri="{FF2B5EF4-FFF2-40B4-BE49-F238E27FC236}">
                <a16:creationId xmlns:a16="http://schemas.microsoft.com/office/drawing/2014/main" id="{9C24828E-2F1B-4707-9435-79A54E1EF282}"/>
              </a:ext>
            </a:extLst>
          </p:cNvPr>
          <p:cNvSpPr>
            <a:spLocks noGrp="1"/>
          </p:cNvSpPr>
          <p:nvPr>
            <p:ph type="title"/>
          </p:nvPr>
        </p:nvSpPr>
        <p:spPr>
          <a:xfrm>
            <a:off x="855962" y="509515"/>
            <a:ext cx="5737344" cy="558883"/>
          </a:xfrm>
        </p:spPr>
        <p:txBody>
          <a:bodyPr/>
          <a:lstStyle/>
          <a:p>
            <a:pPr defTabSz="914192">
              <a:lnSpc>
                <a:spcPct val="90000"/>
              </a:lnSpc>
            </a:pPr>
            <a:r>
              <a:rPr lang="en-US" sz="3136" spc="-147"/>
              <a:t>Apps with </a:t>
            </a:r>
            <a:r>
              <a:rPr lang="en-US" sz="3136" spc="-147" err="1"/>
              <a:t>FSLogix</a:t>
            </a:r>
            <a:r>
              <a:rPr lang="en-US" sz="3136" spc="-147"/>
              <a:t> and MSIX</a:t>
            </a:r>
          </a:p>
        </p:txBody>
      </p:sp>
      <p:sp>
        <p:nvSpPr>
          <p:cNvPr id="36" name="Rectangle 35">
            <a:extLst>
              <a:ext uri="{FF2B5EF4-FFF2-40B4-BE49-F238E27FC236}">
                <a16:creationId xmlns:a16="http://schemas.microsoft.com/office/drawing/2014/main" id="{B6A8A153-5054-4AE2-85FF-4C6A5C5C8987}"/>
              </a:ext>
            </a:extLst>
          </p:cNvPr>
          <p:cNvSpPr/>
          <p:nvPr/>
        </p:nvSpPr>
        <p:spPr>
          <a:xfrm>
            <a:off x="409256" y="1297891"/>
            <a:ext cx="10456410" cy="307777"/>
          </a:xfrm>
          <a:prstGeom prst="rect">
            <a:avLst/>
          </a:prstGeom>
          <a:noFill/>
        </p:spPr>
        <p:txBody>
          <a:bodyPr wrap="square" lIns="0" tIns="0" rIns="0" bIns="0" anchor="t">
            <a:spAutoFit/>
          </a:bodyPr>
          <a:lstStyle/>
          <a:p>
            <a:pPr marL="448193" lvl="1" defTabSz="914102" fontAlgn="base">
              <a:spcAft>
                <a:spcPts val="588"/>
              </a:spcAft>
              <a:tabLst>
                <a:tab pos="669177" algn="l"/>
              </a:tabLst>
              <a:defRPr/>
            </a:pPr>
            <a:r>
              <a:rPr lang="en-US" sz="2000">
                <a:solidFill>
                  <a:schemeClr val="accent4"/>
                </a:solidFill>
                <a:cs typeface="Times New Roman" panose="02020603050405020304" pitchFamily="18" charset="0"/>
              </a:rPr>
              <a:t>Minimize number of master images by creating a single image with all applications</a:t>
            </a:r>
          </a:p>
        </p:txBody>
      </p:sp>
      <p:sp>
        <p:nvSpPr>
          <p:cNvPr id="47" name="Rectangle 46">
            <a:extLst>
              <a:ext uri="{FF2B5EF4-FFF2-40B4-BE49-F238E27FC236}">
                <a16:creationId xmlns:a16="http://schemas.microsoft.com/office/drawing/2014/main" id="{5E6F5D9F-603D-4ADC-9BA4-2BD8F0F7217E}"/>
              </a:ext>
            </a:extLst>
          </p:cNvPr>
          <p:cNvSpPr/>
          <p:nvPr/>
        </p:nvSpPr>
        <p:spPr>
          <a:xfrm>
            <a:off x="409512" y="2212796"/>
            <a:ext cx="3600000" cy="4023816"/>
          </a:xfrm>
          <a:prstGeom prst="rect">
            <a:avLst/>
          </a:prstGeom>
          <a:ln w="6350">
            <a:solidFill>
              <a:schemeClr val="bg1">
                <a:lumMod val="85000"/>
              </a:schemeClr>
            </a:solidFill>
          </a:ln>
        </p:spPr>
        <p:txBody>
          <a:bodyPr wrap="square" lIns="134464" tIns="89642" rIns="134464" bIns="89642" anchor="t">
            <a:noAutofit/>
          </a:bodyPr>
          <a:lstStyle/>
          <a:p>
            <a:pPr lvl="0" defTabSz="914102" fontAlgn="base">
              <a:spcBef>
                <a:spcPts val="1176"/>
              </a:spcBef>
              <a:defRPr/>
            </a:pPr>
            <a:r>
              <a:rPr lang="en-US" sz="2000" b="1">
                <a:solidFill>
                  <a:schemeClr val="accent4"/>
                </a:solidFill>
                <a:cs typeface="Times New Roman" panose="02020603050405020304" pitchFamily="18" charset="0"/>
              </a:rPr>
              <a:t>Why App Masking with </a:t>
            </a:r>
            <a:r>
              <a:rPr lang="en-US" sz="2000" b="1" err="1">
                <a:solidFill>
                  <a:schemeClr val="accent4"/>
                </a:solidFill>
                <a:cs typeface="Times New Roman" panose="02020603050405020304" pitchFamily="18" charset="0"/>
              </a:rPr>
              <a:t>FSLogix</a:t>
            </a:r>
            <a:r>
              <a:rPr lang="en-US" sz="2000" b="1">
                <a:solidFill>
                  <a:schemeClr val="accent4"/>
                </a:solidFill>
                <a:cs typeface="Segoe UI"/>
              </a:rPr>
              <a:t>?</a:t>
            </a:r>
            <a:endParaRPr lang="en-US" sz="2000" b="1">
              <a:solidFill>
                <a:srgbClr val="0078D7"/>
              </a:solidFill>
              <a:cs typeface="Times New Roman" panose="02020603050405020304" pitchFamily="18" charset="0"/>
            </a:endParaRPr>
          </a:p>
          <a:p>
            <a:pPr marL="784338" lvl="1" indent="-336145" defTabSz="914102" fontAlgn="base">
              <a:spcAft>
                <a:spcPts val="588"/>
              </a:spcAft>
              <a:buFont typeface="Segoe UI" panose="020B0502040204020203" pitchFamily="34" charset="0"/>
              <a:buChar char="–"/>
              <a:tabLst>
                <a:tab pos="669177" algn="l"/>
              </a:tabLst>
              <a:defRPr/>
            </a:pPr>
            <a:r>
              <a:rPr lang="en-US">
                <a:solidFill>
                  <a:srgbClr val="353535"/>
                </a:solidFill>
                <a:cs typeface="Times New Roman" panose="02020603050405020304" pitchFamily="18" charset="0"/>
              </a:rPr>
              <a:t>Excellent app compatibility with no packaging, sequencing, backend infrastructure, or virtualization. </a:t>
            </a:r>
          </a:p>
          <a:p>
            <a:pPr marL="784338" lvl="1" indent="-336145" defTabSz="914102" fontAlgn="base">
              <a:spcAft>
                <a:spcPts val="588"/>
              </a:spcAft>
              <a:buFont typeface="Segoe UI" panose="020B0502040204020203" pitchFamily="34" charset="0"/>
              <a:buChar char="–"/>
              <a:tabLst>
                <a:tab pos="669177" algn="l"/>
              </a:tabLst>
              <a:defRPr/>
            </a:pPr>
            <a:r>
              <a:rPr lang="en-US">
                <a:solidFill>
                  <a:srgbClr val="353535"/>
                </a:solidFill>
                <a:latin typeface="Segoe UI"/>
                <a:cs typeface="Times New Roman" panose="02020603050405020304" pitchFamily="18" charset="0"/>
              </a:rPr>
              <a:t>Control app licensing costs by limiting access to specific users</a:t>
            </a:r>
          </a:p>
          <a:p>
            <a:pPr marL="784338" lvl="1" indent="-336145" defTabSz="914102" fontAlgn="base">
              <a:spcAft>
                <a:spcPts val="588"/>
              </a:spcAft>
              <a:buFont typeface="Segoe UI" panose="020B0502040204020203" pitchFamily="34" charset="0"/>
              <a:buChar char="–"/>
              <a:tabLst>
                <a:tab pos="669177" algn="l"/>
              </a:tabLst>
              <a:defRPr/>
            </a:pPr>
            <a:r>
              <a:rPr lang="en-US">
                <a:solidFill>
                  <a:srgbClr val="353535"/>
                </a:solidFill>
                <a:latin typeface="Segoe UI"/>
                <a:cs typeface="Times New Roman" panose="02020603050405020304" pitchFamily="18" charset="0"/>
              </a:rPr>
              <a:t>Reduce the amount of host pools</a:t>
            </a:r>
            <a:endParaRPr lang="en-US">
              <a:solidFill>
                <a:srgbClr val="000000"/>
              </a:solidFill>
              <a:latin typeface="Segoe UI"/>
            </a:endParaRPr>
          </a:p>
        </p:txBody>
      </p:sp>
      <p:sp>
        <p:nvSpPr>
          <p:cNvPr id="43" name="Rectangle 42">
            <a:extLst>
              <a:ext uri="{FF2B5EF4-FFF2-40B4-BE49-F238E27FC236}">
                <a16:creationId xmlns:a16="http://schemas.microsoft.com/office/drawing/2014/main" id="{09041A67-5007-44B2-BD76-35F10DF2E5C5}"/>
              </a:ext>
            </a:extLst>
          </p:cNvPr>
          <p:cNvSpPr/>
          <p:nvPr/>
        </p:nvSpPr>
        <p:spPr>
          <a:xfrm>
            <a:off x="4308293" y="2212795"/>
            <a:ext cx="3600000" cy="4023817"/>
          </a:xfrm>
          <a:prstGeom prst="rect">
            <a:avLst/>
          </a:prstGeom>
          <a:ln w="6350">
            <a:solidFill>
              <a:schemeClr val="bg1">
                <a:lumMod val="85000"/>
              </a:schemeClr>
            </a:solidFill>
          </a:ln>
        </p:spPr>
        <p:txBody>
          <a:bodyPr wrap="square" lIns="134464" tIns="89642" rIns="134464" bIns="89642" anchor="t">
            <a:noAutofit/>
          </a:bodyPr>
          <a:lstStyle/>
          <a:p>
            <a:pPr defTabSz="914102" fontAlgn="base">
              <a:spcBef>
                <a:spcPts val="1176"/>
              </a:spcBef>
              <a:defRPr/>
            </a:pPr>
            <a:r>
              <a:rPr lang="en-US" sz="2000" b="1" dirty="0">
                <a:solidFill>
                  <a:schemeClr val="accent4"/>
                </a:solidFill>
                <a:cs typeface="Segoe UI"/>
              </a:rPr>
              <a:t>Why MSIX?</a:t>
            </a:r>
          </a:p>
          <a:p>
            <a:pPr defTabSz="914102" fontAlgn="base">
              <a:spcBef>
                <a:spcPts val="1176"/>
              </a:spcBef>
              <a:defRPr/>
            </a:pPr>
            <a:endParaRPr lang="en-US" sz="2000" b="1" dirty="0">
              <a:solidFill>
                <a:srgbClr val="0078D4"/>
              </a:solidFill>
              <a:cs typeface="Segoe UI"/>
            </a:endParaRPr>
          </a:p>
          <a:p>
            <a:pPr marL="784338" lvl="1" indent="-336145" defTabSz="914102" fontAlgn="base">
              <a:spcAft>
                <a:spcPts val="588"/>
              </a:spcAft>
              <a:buFont typeface="Segoe UI" panose="020B0502040204020203" pitchFamily="34" charset="0"/>
              <a:buChar char="–"/>
              <a:tabLst>
                <a:tab pos="669177" algn="l"/>
              </a:tabLst>
              <a:defRPr/>
            </a:pPr>
            <a:r>
              <a:rPr lang="en-US" dirty="0"/>
              <a:t>Single format for physical and virtual environments </a:t>
            </a:r>
          </a:p>
          <a:p>
            <a:pPr marL="784338" lvl="1" indent="-336145" defTabSz="914102" fontAlgn="base">
              <a:spcAft>
                <a:spcPts val="588"/>
              </a:spcAft>
              <a:buFont typeface="Segoe UI" panose="020B0502040204020203" pitchFamily="34" charset="0"/>
              <a:buChar char="–"/>
              <a:tabLst>
                <a:tab pos="669177" algn="l"/>
              </a:tabLst>
              <a:defRPr/>
            </a:pPr>
            <a:r>
              <a:rPr lang="en-US" dirty="0"/>
              <a:t>Doesn’t require packaging to be delivered</a:t>
            </a:r>
          </a:p>
          <a:p>
            <a:pPr marL="784338" lvl="1" indent="-336145" defTabSz="914102" fontAlgn="base">
              <a:spcAft>
                <a:spcPts val="588"/>
              </a:spcAft>
              <a:buFont typeface="Segoe UI" panose="020B0502040204020203" pitchFamily="34" charset="0"/>
              <a:buChar char="–"/>
              <a:tabLst>
                <a:tab pos="669177" algn="l"/>
              </a:tabLst>
              <a:defRPr/>
            </a:pPr>
            <a:r>
              <a:rPr lang="en-US" dirty="0">
                <a:cs typeface="Segoe UI"/>
              </a:rPr>
              <a:t>Clean install/ uninstall</a:t>
            </a:r>
          </a:p>
          <a:p>
            <a:pPr marL="784338" lvl="1" indent="-336145" defTabSz="914102" fontAlgn="base">
              <a:spcAft>
                <a:spcPts val="588"/>
              </a:spcAft>
              <a:buFont typeface="Segoe UI" panose="020B0502040204020203" pitchFamily="34" charset="0"/>
              <a:buChar char="–"/>
              <a:tabLst>
                <a:tab pos="669177" algn="l"/>
              </a:tabLst>
              <a:defRPr/>
            </a:pPr>
            <a:r>
              <a:rPr lang="en-US" dirty="0">
                <a:cs typeface="Segoe UI"/>
              </a:rPr>
              <a:t>Secured by default</a:t>
            </a:r>
          </a:p>
          <a:p>
            <a:pPr marL="784338" lvl="1" indent="-336145" defTabSz="914102" fontAlgn="base">
              <a:spcAft>
                <a:spcPts val="588"/>
              </a:spcAft>
              <a:buFont typeface="Segoe UI" panose="020B0502040204020203" pitchFamily="34" charset="0"/>
              <a:buChar char="–"/>
              <a:tabLst>
                <a:tab pos="669177" algn="l"/>
              </a:tabLst>
              <a:defRPr/>
            </a:pPr>
            <a:r>
              <a:rPr lang="en-US" dirty="0">
                <a:cs typeface="Segoe UI"/>
              </a:rPr>
              <a:t>Optimized storage and network bandwidth</a:t>
            </a:r>
          </a:p>
        </p:txBody>
      </p:sp>
      <p:sp>
        <p:nvSpPr>
          <p:cNvPr id="48" name="Rectangle 47">
            <a:extLst>
              <a:ext uri="{FF2B5EF4-FFF2-40B4-BE49-F238E27FC236}">
                <a16:creationId xmlns:a16="http://schemas.microsoft.com/office/drawing/2014/main" id="{F2C6105A-8F87-45E9-B23D-93A9E4A68BCD}"/>
              </a:ext>
            </a:extLst>
          </p:cNvPr>
          <p:cNvSpPr/>
          <p:nvPr/>
        </p:nvSpPr>
        <p:spPr>
          <a:xfrm>
            <a:off x="8207073" y="2212796"/>
            <a:ext cx="3600000" cy="4023817"/>
          </a:xfrm>
          <a:prstGeom prst="rect">
            <a:avLst/>
          </a:prstGeom>
          <a:ln w="6350">
            <a:solidFill>
              <a:schemeClr val="bg1">
                <a:lumMod val="85000"/>
              </a:schemeClr>
            </a:solidFill>
          </a:ln>
        </p:spPr>
        <p:txBody>
          <a:bodyPr wrap="square" lIns="134464" tIns="89642" rIns="134464" bIns="89642" anchor="t">
            <a:noAutofit/>
          </a:bodyPr>
          <a:lstStyle/>
          <a:p>
            <a:pPr lvl="0" defTabSz="914102" fontAlgn="base">
              <a:spcBef>
                <a:spcPts val="1176"/>
              </a:spcBef>
              <a:defRPr/>
            </a:pPr>
            <a:r>
              <a:rPr lang="en-US" sz="2000" b="1" dirty="0">
                <a:solidFill>
                  <a:schemeClr val="accent4"/>
                </a:solidFill>
                <a:cs typeface="Segoe UI"/>
              </a:rPr>
              <a:t>Why MSIX app attach?</a:t>
            </a:r>
          </a:p>
          <a:p>
            <a:pPr lvl="0" defTabSz="914102" fontAlgn="base">
              <a:spcBef>
                <a:spcPts val="1176"/>
              </a:spcBef>
              <a:defRPr/>
            </a:pPr>
            <a:endParaRPr lang="en-US" sz="2000" b="1" dirty="0">
              <a:solidFill>
                <a:srgbClr val="0078D4"/>
              </a:solidFill>
              <a:cs typeface="Segoe UI"/>
            </a:endParaRPr>
          </a:p>
          <a:p>
            <a:pPr marL="784338" lvl="1" indent="-336145" defTabSz="914102" fontAlgn="base">
              <a:spcAft>
                <a:spcPts val="588"/>
              </a:spcAft>
              <a:buFont typeface="Segoe UI" panose="020B0502040204020203" pitchFamily="34" charset="0"/>
              <a:buChar char="–"/>
              <a:tabLst>
                <a:tab pos="669177" algn="l"/>
              </a:tabLst>
              <a:defRPr/>
            </a:pPr>
            <a:r>
              <a:rPr lang="en-US" dirty="0">
                <a:solidFill>
                  <a:srgbClr val="000000"/>
                </a:solidFill>
              </a:rPr>
              <a:t>Dynamic application delivery</a:t>
            </a:r>
          </a:p>
          <a:p>
            <a:pPr marL="784338" lvl="1" indent="-336145" defTabSz="914102" fontAlgn="base">
              <a:spcAft>
                <a:spcPts val="588"/>
              </a:spcAft>
              <a:buFont typeface="Segoe UI" panose="020B0502040204020203" pitchFamily="34" charset="0"/>
              <a:buChar char="–"/>
              <a:tabLst>
                <a:tab pos="669177" algn="l"/>
              </a:tabLst>
              <a:defRPr/>
            </a:pPr>
            <a:r>
              <a:rPr lang="en-US" dirty="0">
                <a:solidFill>
                  <a:srgbClr val="000000"/>
                </a:solidFill>
              </a:rPr>
              <a:t>Only authorized users can see or access apps running on multiple user instances</a:t>
            </a:r>
            <a:endParaRPr lang="en-US" dirty="0">
              <a:solidFill>
                <a:srgbClr val="000000"/>
              </a:solidFill>
              <a:cs typeface="Segoe UI"/>
            </a:endParaRPr>
          </a:p>
          <a:p>
            <a:pPr marL="784338" lvl="1" indent="-336145" defTabSz="914102" fontAlgn="base">
              <a:spcAft>
                <a:spcPts val="588"/>
              </a:spcAft>
              <a:buFont typeface="Segoe UI" panose="020B0502040204020203" pitchFamily="34" charset="0"/>
              <a:buChar char="–"/>
              <a:tabLst>
                <a:tab pos="669177" algn="l"/>
              </a:tabLst>
              <a:defRPr/>
            </a:pPr>
            <a:r>
              <a:rPr lang="en-US" dirty="0">
                <a:solidFill>
                  <a:srgbClr val="000000"/>
                </a:solidFill>
              </a:rPr>
              <a:t>MSIX apps behave like natively installed apps </a:t>
            </a:r>
          </a:p>
          <a:p>
            <a:pPr marL="784338" lvl="1" indent="-336145" defTabSz="914102" fontAlgn="base">
              <a:spcAft>
                <a:spcPts val="588"/>
              </a:spcAft>
              <a:buFont typeface="Segoe UI" panose="020B0502040204020203" pitchFamily="34" charset="0"/>
              <a:buChar char="–"/>
              <a:tabLst>
                <a:tab pos="669177" algn="l"/>
              </a:tabLst>
              <a:defRPr/>
            </a:pPr>
            <a:endParaRPr lang="en-US" dirty="0">
              <a:solidFill>
                <a:srgbClr val="000000"/>
              </a:solidFill>
            </a:endParaRPr>
          </a:p>
        </p:txBody>
      </p:sp>
    </p:spTree>
    <p:extLst>
      <p:ext uri="{BB962C8B-B14F-4D97-AF65-F5344CB8AC3E}">
        <p14:creationId xmlns:p14="http://schemas.microsoft.com/office/powerpoint/2010/main" val="240734802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Management options</a:t>
            </a:r>
          </a:p>
        </p:txBody>
      </p:sp>
    </p:spTree>
    <p:extLst>
      <p:ext uri="{BB962C8B-B14F-4D97-AF65-F5344CB8AC3E}">
        <p14:creationId xmlns:p14="http://schemas.microsoft.com/office/powerpoint/2010/main" val="3304503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
            <a:extLst>
              <a:ext uri="{FF2B5EF4-FFF2-40B4-BE49-F238E27FC236}">
                <a16:creationId xmlns:a16="http://schemas.microsoft.com/office/drawing/2014/main" id="{CF71F3A1-84D0-4958-A3CD-7B4C33ACF503}"/>
              </a:ext>
            </a:extLst>
          </p:cNvPr>
          <p:cNvSpPr>
            <a:spLocks noGrp="1"/>
          </p:cNvSpPr>
          <p:nvPr>
            <p:ph type="title"/>
          </p:nvPr>
        </p:nvSpPr>
        <p:spPr>
          <a:xfrm>
            <a:off x="426425" y="440920"/>
            <a:ext cx="11689375" cy="1151906"/>
          </a:xfrm>
        </p:spPr>
        <p:txBody>
          <a:bodyPr>
            <a:normAutofit/>
          </a:bodyPr>
          <a:lstStyle/>
          <a:p>
            <a:r>
              <a:rPr lang="en-US">
                <a:latin typeface="Segoe UI Semibold" panose="020B0702040204020203" pitchFamily="34" charset="0"/>
                <a:cs typeface="Segoe UI Semibold" panose="020B0702040204020203" pitchFamily="34" charset="0"/>
              </a:rPr>
              <a:t>Azure Virtual Desktop + Citrix and VMware</a:t>
            </a:r>
            <a:br>
              <a:rPr lang="en-US">
                <a:latin typeface="Segoe UI" panose="020B0502040204020203" pitchFamily="34" charset="0"/>
                <a:cs typeface="Segoe UI" panose="020B0502040204020203" pitchFamily="34" charset="0"/>
              </a:rPr>
            </a:br>
            <a:r>
              <a:rPr lang="en-US" sz="2000">
                <a:solidFill>
                  <a:schemeClr val="accent3"/>
                </a:solidFill>
                <a:latin typeface="Segoe UI" panose="020B0502040204020203" pitchFamily="34" charset="0"/>
                <a:cs typeface="Segoe UI" panose="020B0502040204020203" pitchFamily="34" charset="0"/>
              </a:rPr>
              <a:t>Engage with your partner to deploy Azure Virtual Desktop with Citrix and VMware account teams </a:t>
            </a:r>
            <a:endParaRPr lang="en-IN">
              <a:solidFill>
                <a:schemeClr val="accent3"/>
              </a:solidFill>
            </a:endParaRPr>
          </a:p>
        </p:txBody>
      </p:sp>
      <p:sp>
        <p:nvSpPr>
          <p:cNvPr id="77" name="Rectangle 76">
            <a:extLst>
              <a:ext uri="{FF2B5EF4-FFF2-40B4-BE49-F238E27FC236}">
                <a16:creationId xmlns:a16="http://schemas.microsoft.com/office/drawing/2014/main" id="{263ED719-0FCA-4541-BB67-BB24FED1A84D}"/>
              </a:ext>
            </a:extLst>
          </p:cNvPr>
          <p:cNvSpPr/>
          <p:nvPr/>
        </p:nvSpPr>
        <p:spPr bwMode="auto">
          <a:xfrm>
            <a:off x="584074" y="1900761"/>
            <a:ext cx="2651384" cy="3685129"/>
          </a:xfrm>
          <a:prstGeom prst="rect">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14" rIns="91427" bIns="46623" numCol="1" spcCol="0" rtlCol="0" fromWordArt="0" anchor="ctr" anchorCtr="0" forceAA="0" compatLnSpc="1">
            <a:prstTxWarp prst="textNoShape">
              <a:avLst/>
            </a:prstTxWarp>
            <a:noAutofit/>
          </a:bodyPr>
          <a:lstStyle/>
          <a:p>
            <a:pPr marL="0" marR="0" lvl="0" indent="0" algn="ctr" defTabSz="860756" rtl="0" eaLnBrk="1" fontAlgn="auto" latinLnBrk="0" hangingPunct="1">
              <a:lnSpc>
                <a:spcPct val="100000"/>
              </a:lnSpc>
              <a:spcBef>
                <a:spcPts val="0"/>
              </a:spcBef>
              <a:spcAft>
                <a:spcPts val="0"/>
              </a:spcAft>
              <a:buClrTx/>
              <a:buSzTx/>
              <a:buFontTx/>
              <a:buNone/>
              <a:tabLst/>
              <a:defRPr/>
            </a:pPr>
            <a:endParaRPr lang="en-US">
              <a:solidFill>
                <a:srgbClr val="000000"/>
              </a:solidFill>
              <a:latin typeface="Segoe UI Semibold"/>
              <a:cs typeface="Segoe UI Light"/>
            </a:endParaRPr>
          </a:p>
          <a:p>
            <a:pPr marL="0" marR="0" lvl="0" indent="0" algn="ctr" defTabSz="860756" rtl="0" eaLnBrk="1" fontAlgn="auto" latinLnBrk="0" hangingPunct="1">
              <a:lnSpc>
                <a:spcPct val="100000"/>
              </a:lnSpc>
              <a:spcBef>
                <a:spcPts val="0"/>
              </a:spcBef>
              <a:spcAft>
                <a:spcPts val="0"/>
              </a:spcAft>
              <a:buClrTx/>
              <a:buSzTx/>
              <a:buFontTx/>
              <a:buNone/>
              <a:tabLst/>
              <a:defRPr/>
            </a:pPr>
            <a:r>
              <a:rPr lang="en-US">
                <a:solidFill>
                  <a:srgbClr val="000000"/>
                </a:solidFill>
                <a:latin typeface="Segoe UI Semibold"/>
                <a:cs typeface="Segoe UI Light"/>
              </a:rPr>
              <a:t>PC </a:t>
            </a:r>
          </a:p>
          <a:p>
            <a:pPr marL="0" marR="0" lvl="0" indent="0" algn="ctr" defTabSz="860756" rtl="0" eaLnBrk="1" fontAlgn="auto" latinLnBrk="0" hangingPunct="1">
              <a:lnSpc>
                <a:spcPct val="100000"/>
              </a:lnSpc>
              <a:spcBef>
                <a:spcPts val="0"/>
              </a:spcBef>
              <a:spcAft>
                <a:spcPts val="0"/>
              </a:spcAft>
              <a:buClrTx/>
              <a:buSzTx/>
              <a:buFontTx/>
              <a:buNone/>
              <a:tabLst/>
              <a:defRPr/>
            </a:pPr>
            <a:r>
              <a:rPr lang="en-US">
                <a:solidFill>
                  <a:srgbClr val="000000"/>
                </a:solidFill>
                <a:latin typeface="Segoe UI Semibold"/>
                <a:cs typeface="Segoe UI Light"/>
              </a:rPr>
              <a:t>Phone </a:t>
            </a:r>
          </a:p>
          <a:p>
            <a:pPr marL="0" marR="0" lvl="0" indent="0" algn="ctr" defTabSz="860756" rtl="0" eaLnBrk="1" fontAlgn="auto" latinLnBrk="0" hangingPunct="1">
              <a:lnSpc>
                <a:spcPct val="100000"/>
              </a:lnSpc>
              <a:spcBef>
                <a:spcPts val="0"/>
              </a:spcBef>
              <a:spcAft>
                <a:spcPts val="0"/>
              </a:spcAft>
              <a:buClrTx/>
              <a:buSzTx/>
              <a:buFontTx/>
              <a:buNone/>
              <a:tabLst/>
              <a:defRPr/>
            </a:pPr>
            <a:r>
              <a:rPr lang="en-US">
                <a:solidFill>
                  <a:srgbClr val="000000"/>
                </a:solidFill>
                <a:latin typeface="Segoe UI Semibold"/>
                <a:cs typeface="Segoe UI Light"/>
              </a:rPr>
              <a:t>Tablets</a:t>
            </a:r>
          </a:p>
          <a:p>
            <a:pPr marL="0" marR="0" lvl="0" indent="0" algn="ctr" defTabSz="860756" rtl="0" eaLnBrk="1" fontAlgn="auto" latinLnBrk="0" hangingPunct="1">
              <a:lnSpc>
                <a:spcPct val="100000"/>
              </a:lnSpc>
              <a:spcBef>
                <a:spcPts val="0"/>
              </a:spcBef>
              <a:spcAft>
                <a:spcPts val="0"/>
              </a:spcAft>
              <a:buClrTx/>
              <a:buSzTx/>
              <a:buFontTx/>
              <a:buNone/>
              <a:tabLst/>
              <a:defRPr/>
            </a:pPr>
            <a:r>
              <a:rPr lang="en-US">
                <a:solidFill>
                  <a:srgbClr val="000000"/>
                </a:solidFill>
                <a:latin typeface="Segoe UI Semibold"/>
                <a:cs typeface="Segoe UI Light"/>
              </a:rPr>
              <a:t>Thin client</a:t>
            </a:r>
          </a:p>
          <a:p>
            <a:pPr marL="0" marR="0" lvl="0" indent="0" algn="ctr" defTabSz="86075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Light"/>
            </a:endParaRPr>
          </a:p>
        </p:txBody>
      </p:sp>
      <p:grpSp>
        <p:nvGrpSpPr>
          <p:cNvPr id="73" name="Group 72" descr="Image representing a firewall">
            <a:extLst>
              <a:ext uri="{FF2B5EF4-FFF2-40B4-BE49-F238E27FC236}">
                <a16:creationId xmlns:a16="http://schemas.microsoft.com/office/drawing/2014/main" id="{1AF73EF8-334B-4703-A1EE-26E71DC6C552}"/>
              </a:ext>
            </a:extLst>
          </p:cNvPr>
          <p:cNvGrpSpPr/>
          <p:nvPr/>
        </p:nvGrpSpPr>
        <p:grpSpPr>
          <a:xfrm>
            <a:off x="3301580" y="1900760"/>
            <a:ext cx="215414" cy="3672871"/>
            <a:chOff x="3005640" y="1928059"/>
            <a:chExt cx="215444" cy="3673392"/>
          </a:xfrm>
        </p:grpSpPr>
        <p:cxnSp>
          <p:nvCxnSpPr>
            <p:cNvPr id="74" name="Straight Connector 73">
              <a:extLst>
                <a:ext uri="{FF2B5EF4-FFF2-40B4-BE49-F238E27FC236}">
                  <a16:creationId xmlns:a16="http://schemas.microsoft.com/office/drawing/2014/main" id="{3625EE92-E52F-40D4-B744-78F89BB60B0B}"/>
                </a:ext>
              </a:extLst>
            </p:cNvPr>
            <p:cNvCxnSpPr>
              <a:cxnSpLocks/>
            </p:cNvCxnSpPr>
            <p:nvPr/>
          </p:nvCxnSpPr>
          <p:spPr>
            <a:xfrm flipV="1">
              <a:off x="3113361" y="1928059"/>
              <a:ext cx="0" cy="3673392"/>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75" name="Rectangle 74">
              <a:extLst>
                <a:ext uri="{FF2B5EF4-FFF2-40B4-BE49-F238E27FC236}">
                  <a16:creationId xmlns:a16="http://schemas.microsoft.com/office/drawing/2014/main" id="{826EBC5F-0108-49F1-8BA2-1D291A3683B6}"/>
                </a:ext>
              </a:extLst>
            </p:cNvPr>
            <p:cNvSpPr/>
            <p:nvPr/>
          </p:nvSpPr>
          <p:spPr>
            <a:xfrm rot="16200000">
              <a:off x="2615757" y="3657033"/>
              <a:ext cx="995209" cy="215444"/>
            </a:xfrm>
            <a:prstGeom prst="rect">
              <a:avLst/>
            </a:prstGeom>
            <a:solidFill>
              <a:schemeClr val="bg1"/>
            </a:solidFill>
            <a:effectLst/>
          </p:spPr>
          <p:txBody>
            <a:bodyPr wrap="square" tIns="0" bIns="0" anchor="ctr">
              <a:no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Pro Semibold" panose="020B0702040504020203" pitchFamily="34" charset="0"/>
                  <a:ea typeface="+mn-ea"/>
                  <a:cs typeface="Segoe UI Light"/>
                </a:rPr>
                <a:t>FIREWALL</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72" name="Rectangle 71">
            <a:extLst>
              <a:ext uri="{FF2B5EF4-FFF2-40B4-BE49-F238E27FC236}">
                <a16:creationId xmlns:a16="http://schemas.microsoft.com/office/drawing/2014/main" id="{F63135AD-49CC-4B6D-BC84-82F59355AF28}"/>
              </a:ext>
            </a:extLst>
          </p:cNvPr>
          <p:cNvSpPr/>
          <p:nvPr/>
        </p:nvSpPr>
        <p:spPr bwMode="auto">
          <a:xfrm>
            <a:off x="3583116" y="1900761"/>
            <a:ext cx="3839935" cy="3685129"/>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14" rIns="91427" bIns="46623" numCol="1" spcCol="0" rtlCol="0" fromWordArt="0" anchor="t" anchorCtr="0" forceAA="0" compatLnSpc="1">
            <a:prstTxWarp prst="textNoShape">
              <a:avLst/>
            </a:prstTxWarp>
            <a:noAutofit/>
          </a:bodyPr>
          <a:lstStyle/>
          <a:p>
            <a:pPr marL="0" marR="0" lvl="0" indent="0" algn="ctr" defTabSz="86075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Light"/>
              </a:rPr>
              <a:t>Azure Virtual Desktop</a:t>
            </a:r>
            <a:endParaRPr kumimoji="0" lang="en-US" sz="1600" b="0" i="1"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5" name="Group 4" descr="Image showing Azure Virtual Desktop Management">
            <a:extLst>
              <a:ext uri="{FF2B5EF4-FFF2-40B4-BE49-F238E27FC236}">
                <a16:creationId xmlns:a16="http://schemas.microsoft.com/office/drawing/2014/main" id="{C2B59AFA-9E82-47A4-82EB-81F77AF4D110}"/>
              </a:ext>
            </a:extLst>
          </p:cNvPr>
          <p:cNvGrpSpPr/>
          <p:nvPr/>
        </p:nvGrpSpPr>
        <p:grpSpPr>
          <a:xfrm>
            <a:off x="3730701" y="2465370"/>
            <a:ext cx="3544765" cy="905668"/>
            <a:chOff x="3730365" y="1799303"/>
            <a:chExt cx="3545268" cy="905797"/>
          </a:xfrm>
        </p:grpSpPr>
        <p:sp>
          <p:nvSpPr>
            <p:cNvPr id="82" name="Rectangle 81">
              <a:extLst>
                <a:ext uri="{FF2B5EF4-FFF2-40B4-BE49-F238E27FC236}">
                  <a16:creationId xmlns:a16="http://schemas.microsoft.com/office/drawing/2014/main" id="{0D5BFFDE-7FC7-42C8-BDD0-821E4B74F98F}"/>
                </a:ext>
              </a:extLst>
            </p:cNvPr>
            <p:cNvSpPr/>
            <p:nvPr/>
          </p:nvSpPr>
          <p:spPr bwMode="auto">
            <a:xfrm>
              <a:off x="3730365" y="1799303"/>
              <a:ext cx="3545268" cy="905797"/>
            </a:xfrm>
            <a:prstGeom prst="rect">
              <a:avLst/>
            </a:prstGeom>
            <a:solidFill>
              <a:schemeClr val="bg1">
                <a:lumMod val="95000"/>
              </a:schemeClr>
            </a:solidFill>
            <a:ln w="10795" cap="flat" cmpd="sng" algn="ctr">
              <a:noFill/>
              <a:prstDash val="solid"/>
            </a:ln>
            <a:effectLst/>
          </p:spPr>
          <p:txBody>
            <a:bodyPr rot="0" spcFirstLastPara="0" vertOverflow="overflow" horzOverflow="overflow" vert="horz" wrap="square" lIns="548484" tIns="137121" rIns="0" bIns="46616" numCol="1" spcCol="0" rtlCol="0" fromWordArt="0" anchor="t" anchorCtr="0" forceAA="0" compatLnSpc="1">
              <a:prstTxWarp prst="textNoShape">
                <a:avLst/>
              </a:prstTxWarp>
              <a:noAutofit/>
            </a:bodyPr>
            <a:lstStyle/>
            <a:p>
              <a:pPr marL="0" marR="0" lvl="0" indent="0" algn="l" defTabSz="931935"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505050"/>
                </a:solidFill>
                <a:effectLst/>
                <a:uLnTx/>
                <a:uFillTx/>
                <a:latin typeface="Segoe Pro Semibold" panose="020B0702040504020203" pitchFamily="34" charset="0"/>
                <a:ea typeface="+mn-ea"/>
                <a:cs typeface="Segoe UI Light"/>
              </a:endParaRPr>
            </a:p>
          </p:txBody>
        </p:sp>
        <p:sp>
          <p:nvSpPr>
            <p:cNvPr id="35" name="Rectangle 34">
              <a:extLst>
                <a:ext uri="{FF2B5EF4-FFF2-40B4-BE49-F238E27FC236}">
                  <a16:creationId xmlns:a16="http://schemas.microsoft.com/office/drawing/2014/main" id="{283866BE-8D23-4EE8-8D5B-6B015C54E89A}"/>
                </a:ext>
              </a:extLst>
            </p:cNvPr>
            <p:cNvSpPr/>
            <p:nvPr/>
          </p:nvSpPr>
          <p:spPr bwMode="auto">
            <a:xfrm>
              <a:off x="3851486" y="2137327"/>
              <a:ext cx="3303026" cy="498697"/>
            </a:xfrm>
            <a:prstGeom prst="rect">
              <a:avLst/>
            </a:prstGeom>
            <a:solidFill>
              <a:schemeClr val="tx2"/>
            </a:solidFill>
            <a:ln w="10795" cap="flat" cmpd="sng" algn="ctr">
              <a:noFill/>
              <a:prstDash val="solid"/>
            </a:ln>
            <a:effectLst/>
          </p:spPr>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Azure Virtual Desktop Management</a:t>
              </a:r>
            </a:p>
          </p:txBody>
        </p:sp>
        <p:pic>
          <p:nvPicPr>
            <p:cNvPr id="38" name="Picture 37">
              <a:extLst>
                <a:ext uri="{FF2B5EF4-FFF2-40B4-BE49-F238E27FC236}">
                  <a16:creationId xmlns:a16="http://schemas.microsoft.com/office/drawing/2014/main" id="{35516DB6-C3E6-4C72-99E9-22D4E3A8290E}"/>
                </a:ext>
              </a:extLst>
            </p:cNvPr>
            <p:cNvPicPr>
              <a:picLocks noChangeAspect="1"/>
            </p:cNvPicPr>
            <p:nvPr/>
          </p:nvPicPr>
          <p:blipFill rotWithShape="1">
            <a:blip r:embed="rId5"/>
            <a:srcRect r="32499"/>
            <a:stretch/>
          </p:blipFill>
          <p:spPr>
            <a:xfrm>
              <a:off x="4847970" y="1844656"/>
              <a:ext cx="1310058" cy="250373"/>
            </a:xfrm>
            <a:prstGeom prst="rect">
              <a:avLst/>
            </a:prstGeom>
          </p:spPr>
        </p:pic>
      </p:grpSp>
      <p:grpSp>
        <p:nvGrpSpPr>
          <p:cNvPr id="4" name="Group 3" descr="Image showing Citrix Cloud Management">
            <a:extLst>
              <a:ext uri="{FF2B5EF4-FFF2-40B4-BE49-F238E27FC236}">
                <a16:creationId xmlns:a16="http://schemas.microsoft.com/office/drawing/2014/main" id="{2D3C192C-4E22-4506-AF7C-009CAF26073F}"/>
              </a:ext>
            </a:extLst>
          </p:cNvPr>
          <p:cNvGrpSpPr/>
          <p:nvPr/>
        </p:nvGrpSpPr>
        <p:grpSpPr>
          <a:xfrm>
            <a:off x="3730701" y="3524053"/>
            <a:ext cx="3544765" cy="905127"/>
            <a:chOff x="3730365" y="2796917"/>
            <a:chExt cx="3545268" cy="905256"/>
          </a:xfrm>
        </p:grpSpPr>
        <p:sp>
          <p:nvSpPr>
            <p:cNvPr id="33" name="Rectangle 32">
              <a:extLst>
                <a:ext uri="{FF2B5EF4-FFF2-40B4-BE49-F238E27FC236}">
                  <a16:creationId xmlns:a16="http://schemas.microsoft.com/office/drawing/2014/main" id="{B68C39AA-8FC5-47D7-8F89-AC926D8F9EEB}"/>
                </a:ext>
              </a:extLst>
            </p:cNvPr>
            <p:cNvSpPr/>
            <p:nvPr/>
          </p:nvSpPr>
          <p:spPr bwMode="auto">
            <a:xfrm>
              <a:off x="3730365" y="2796917"/>
              <a:ext cx="3545268" cy="905256"/>
            </a:xfrm>
            <a:prstGeom prst="rect">
              <a:avLst/>
            </a:prstGeom>
            <a:solidFill>
              <a:schemeClr val="bg1">
                <a:lumMod val="95000"/>
              </a:schemeClr>
            </a:solidFill>
            <a:ln w="10795" cap="flat" cmpd="sng" algn="ctr">
              <a:noFill/>
              <a:prstDash val="solid"/>
            </a:ln>
            <a:effectLst/>
          </p:spPr>
          <p:txBody>
            <a:bodyPr rot="0" spcFirstLastPara="0" vertOverflow="overflow" horzOverflow="overflow" vert="horz" wrap="square" lIns="548484" tIns="137121" rIns="0" bIns="46616" numCol="1" spcCol="0" rtlCol="0" fromWordArt="0" anchor="t" anchorCtr="0" forceAA="0" compatLnSpc="1">
              <a:prstTxWarp prst="textNoShape">
                <a:avLst/>
              </a:prstTxWarp>
              <a:noAutofit/>
            </a:bodyPr>
            <a:lstStyle/>
            <a:p>
              <a:pPr marL="0" marR="0" lvl="0" indent="0" algn="l" defTabSz="931935"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505050"/>
                </a:solidFill>
                <a:effectLst/>
                <a:uLnTx/>
                <a:uFillTx/>
                <a:latin typeface="Segoe Pro Semibold" panose="020B0702040504020203" pitchFamily="34" charset="0"/>
                <a:ea typeface="+mn-ea"/>
                <a:cs typeface="Segoe UI Light"/>
              </a:endParaRPr>
            </a:p>
          </p:txBody>
        </p:sp>
        <p:sp>
          <p:nvSpPr>
            <p:cNvPr id="104" name="Rectangle 103">
              <a:extLst>
                <a:ext uri="{FF2B5EF4-FFF2-40B4-BE49-F238E27FC236}">
                  <a16:creationId xmlns:a16="http://schemas.microsoft.com/office/drawing/2014/main" id="{17DC0BDA-4F46-4845-9B6A-75559D6FCC1E}"/>
                </a:ext>
              </a:extLst>
            </p:cNvPr>
            <p:cNvSpPr/>
            <p:nvPr/>
          </p:nvSpPr>
          <p:spPr bwMode="auto">
            <a:xfrm>
              <a:off x="3851486" y="3139619"/>
              <a:ext cx="3303026" cy="498697"/>
            </a:xfrm>
            <a:prstGeom prst="rect">
              <a:avLst/>
            </a:prstGeom>
            <a:solidFill>
              <a:schemeClr val="tx2"/>
            </a:solidFill>
            <a:ln w="10795" cap="flat" cmpd="sng" algn="ctr">
              <a:noFill/>
              <a:prstDash val="solid"/>
            </a:ln>
            <a:effectLst/>
          </p:spPr>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Citrix Cloud Management*</a:t>
              </a:r>
            </a:p>
          </p:txBody>
        </p:sp>
        <p:pic>
          <p:nvPicPr>
            <p:cNvPr id="148542" name="Picture 62" descr="Image result for Citrix logo png">
              <a:extLst>
                <a:ext uri="{FF2B5EF4-FFF2-40B4-BE49-F238E27FC236}">
                  <a16:creationId xmlns:a16="http://schemas.microsoft.com/office/drawing/2014/main" id="{FAB64C73-9DB7-4415-BCE3-BEC5EADD785F}"/>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153838" y="2842414"/>
              <a:ext cx="698322" cy="263268"/>
            </a:xfrm>
            <a:prstGeom prst="rect">
              <a:avLst/>
            </a:prstGeom>
            <a:extLst>
              <a:ext uri="{909E8E84-426E-40DD-AFC4-6F175D3DCCD1}">
                <a14:hiddenFill xmlns:a14="http://schemas.microsoft.com/office/drawing/2010/main">
                  <a:solidFill>
                    <a:srgbClr val="FFFFFF"/>
                  </a:solidFill>
                </a14:hiddenFill>
              </a:ext>
            </a:extLst>
          </p:spPr>
        </p:pic>
      </p:grpSp>
      <p:grpSp>
        <p:nvGrpSpPr>
          <p:cNvPr id="2" name="Group 1" descr="Image showing VMware Horizon Management">
            <a:extLst>
              <a:ext uri="{FF2B5EF4-FFF2-40B4-BE49-F238E27FC236}">
                <a16:creationId xmlns:a16="http://schemas.microsoft.com/office/drawing/2014/main" id="{1592A486-CB66-4E4A-B2E7-92C50E1BA03D}"/>
              </a:ext>
            </a:extLst>
          </p:cNvPr>
          <p:cNvGrpSpPr/>
          <p:nvPr/>
        </p:nvGrpSpPr>
        <p:grpSpPr>
          <a:xfrm>
            <a:off x="3730701" y="4582195"/>
            <a:ext cx="3544765" cy="905127"/>
            <a:chOff x="3730365" y="4003253"/>
            <a:chExt cx="3545268" cy="905256"/>
          </a:xfrm>
        </p:grpSpPr>
        <p:sp>
          <p:nvSpPr>
            <p:cNvPr id="34" name="Rectangle 33">
              <a:extLst>
                <a:ext uri="{FF2B5EF4-FFF2-40B4-BE49-F238E27FC236}">
                  <a16:creationId xmlns:a16="http://schemas.microsoft.com/office/drawing/2014/main" id="{0F2A3986-EBC8-4AF9-B0BC-E6A0B0BEE78F}"/>
                </a:ext>
              </a:extLst>
            </p:cNvPr>
            <p:cNvSpPr/>
            <p:nvPr/>
          </p:nvSpPr>
          <p:spPr bwMode="auto">
            <a:xfrm>
              <a:off x="3730365" y="4003253"/>
              <a:ext cx="3545268" cy="905256"/>
            </a:xfrm>
            <a:prstGeom prst="rect">
              <a:avLst/>
            </a:prstGeom>
            <a:solidFill>
              <a:schemeClr val="bg1">
                <a:lumMod val="95000"/>
              </a:schemeClr>
            </a:solidFill>
            <a:ln w="10795" cap="flat" cmpd="sng" algn="ctr">
              <a:noFill/>
              <a:prstDash val="solid"/>
            </a:ln>
            <a:effectLst/>
          </p:spPr>
          <p:txBody>
            <a:bodyPr rot="0" spcFirstLastPara="0" vertOverflow="overflow" horzOverflow="overflow" vert="horz" wrap="square" lIns="548484" tIns="137121" rIns="0" bIns="46616" numCol="1" spcCol="0" rtlCol="0" fromWordArt="0" anchor="t" anchorCtr="0" forceAA="0" compatLnSpc="1">
              <a:prstTxWarp prst="textNoShape">
                <a:avLst/>
              </a:prstTxWarp>
              <a:noAutofit/>
            </a:bodyPr>
            <a:lstStyle/>
            <a:p>
              <a:pPr marL="0" marR="0" lvl="0" indent="0" algn="l" defTabSz="931935"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505050"/>
                </a:solidFill>
                <a:effectLst/>
                <a:uLnTx/>
                <a:uFillTx/>
                <a:latin typeface="Segoe Pro Semibold" panose="020B0702040504020203" pitchFamily="34" charset="0"/>
                <a:ea typeface="+mn-ea"/>
                <a:cs typeface="Segoe UI Light"/>
              </a:endParaRPr>
            </a:p>
          </p:txBody>
        </p:sp>
        <p:sp>
          <p:nvSpPr>
            <p:cNvPr id="107" name="Rectangle 106">
              <a:extLst>
                <a:ext uri="{FF2B5EF4-FFF2-40B4-BE49-F238E27FC236}">
                  <a16:creationId xmlns:a16="http://schemas.microsoft.com/office/drawing/2014/main" id="{9E30A7FC-F171-4E5E-B209-B4CB1BF35070}"/>
                </a:ext>
              </a:extLst>
            </p:cNvPr>
            <p:cNvSpPr/>
            <p:nvPr/>
          </p:nvSpPr>
          <p:spPr bwMode="auto">
            <a:xfrm>
              <a:off x="3851486" y="4345239"/>
              <a:ext cx="3303026" cy="498697"/>
            </a:xfrm>
            <a:prstGeom prst="rect">
              <a:avLst/>
            </a:prstGeom>
            <a:solidFill>
              <a:schemeClr val="tx2"/>
            </a:solidFill>
            <a:ln w="10795" cap="flat" cmpd="sng" algn="ctr">
              <a:noFill/>
              <a:prstDash val="solid"/>
            </a:ln>
            <a:effectLst/>
          </p:spPr>
          <p:txBody>
            <a:bodyPr rot="0" spcFirstLastPara="0" vertOverflow="overflow" horzOverflow="overflow" vert="horz" wrap="square" lIns="91427" tIns="91427" rIns="91427" bIns="91427"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lang="en-US" sz="1600" kern="0">
                  <a:solidFill>
                    <a:srgbClr val="FFFFFF"/>
                  </a:solidFill>
                  <a:latin typeface="Segoe UI Semibold"/>
                </a:rPr>
                <a:t>VMware Horizon </a:t>
              </a:r>
              <a:r>
                <a:rPr kumimoji="0" lang="en-US" sz="1600" b="0" i="0" u="none" strike="noStrike" kern="0" cap="none" spc="0" normalizeH="0" baseline="0" noProof="0">
                  <a:ln>
                    <a:noFill/>
                  </a:ln>
                  <a:solidFill>
                    <a:srgbClr val="FFFFFF"/>
                  </a:solidFill>
                  <a:effectLst/>
                  <a:uLnTx/>
                  <a:uFillTx/>
                  <a:latin typeface="Segoe UI Semibold"/>
                  <a:ea typeface="+mn-ea"/>
                  <a:cs typeface="+mn-cs"/>
                </a:rPr>
                <a:t>Management**</a:t>
              </a:r>
            </a:p>
          </p:txBody>
        </p:sp>
        <p:pic>
          <p:nvPicPr>
            <p:cNvPr id="109" name="Picture 108">
              <a:extLst>
                <a:ext uri="{FF2B5EF4-FFF2-40B4-BE49-F238E27FC236}">
                  <a16:creationId xmlns:a16="http://schemas.microsoft.com/office/drawing/2014/main" id="{5DA110CF-DE32-424C-833F-BC32F54F3175}"/>
                </a:ext>
              </a:extLst>
            </p:cNvPr>
            <p:cNvPicPr>
              <a:picLocks noChangeAspect="1"/>
            </p:cNvPicPr>
            <p:nvPr/>
          </p:nvPicPr>
          <p:blipFill>
            <a:blip r:embed="rId7"/>
            <a:stretch>
              <a:fillRect/>
            </a:stretch>
          </p:blipFill>
          <p:spPr>
            <a:xfrm>
              <a:off x="4941565" y="4094092"/>
              <a:ext cx="1122869" cy="171104"/>
            </a:xfrm>
            <a:prstGeom prst="rect">
              <a:avLst/>
            </a:prstGeom>
          </p:spPr>
        </p:pic>
      </p:grpSp>
      <p:grpSp>
        <p:nvGrpSpPr>
          <p:cNvPr id="78" name="Group 77" descr="image representing a firewall">
            <a:extLst>
              <a:ext uri="{FF2B5EF4-FFF2-40B4-BE49-F238E27FC236}">
                <a16:creationId xmlns:a16="http://schemas.microsoft.com/office/drawing/2014/main" id="{0611E2E7-7CE3-4690-B7EC-E8A25A2539E7}"/>
              </a:ext>
            </a:extLst>
          </p:cNvPr>
          <p:cNvGrpSpPr/>
          <p:nvPr/>
        </p:nvGrpSpPr>
        <p:grpSpPr>
          <a:xfrm>
            <a:off x="7489173" y="1900760"/>
            <a:ext cx="215414" cy="3672871"/>
            <a:chOff x="3005640" y="1928059"/>
            <a:chExt cx="215444" cy="3673392"/>
          </a:xfrm>
        </p:grpSpPr>
        <p:cxnSp>
          <p:nvCxnSpPr>
            <p:cNvPr id="79" name="Straight Connector 78">
              <a:extLst>
                <a:ext uri="{FF2B5EF4-FFF2-40B4-BE49-F238E27FC236}">
                  <a16:creationId xmlns:a16="http://schemas.microsoft.com/office/drawing/2014/main" id="{DAC0DBDF-B0AA-4CAB-9284-E435320926E3}"/>
                </a:ext>
              </a:extLst>
            </p:cNvPr>
            <p:cNvCxnSpPr>
              <a:cxnSpLocks/>
            </p:cNvCxnSpPr>
            <p:nvPr/>
          </p:nvCxnSpPr>
          <p:spPr>
            <a:xfrm flipV="1">
              <a:off x="3113361" y="1928059"/>
              <a:ext cx="0" cy="3673392"/>
            </a:xfrm>
            <a:prstGeom prst="line">
              <a:avLst/>
            </a:prstGeom>
            <a:noFill/>
            <a:ln w="38100"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80" name="Rectangle 79">
              <a:extLst>
                <a:ext uri="{FF2B5EF4-FFF2-40B4-BE49-F238E27FC236}">
                  <a16:creationId xmlns:a16="http://schemas.microsoft.com/office/drawing/2014/main" id="{349F6E55-E09E-4B5F-828F-D219412DCBCE}"/>
                </a:ext>
              </a:extLst>
            </p:cNvPr>
            <p:cNvSpPr/>
            <p:nvPr/>
          </p:nvSpPr>
          <p:spPr>
            <a:xfrm rot="16200000">
              <a:off x="2615757" y="3657033"/>
              <a:ext cx="995209" cy="215444"/>
            </a:xfrm>
            <a:prstGeom prst="rect">
              <a:avLst/>
            </a:prstGeom>
            <a:solidFill>
              <a:schemeClr val="bg1"/>
            </a:solidFill>
            <a:effectLst/>
          </p:spPr>
          <p:txBody>
            <a:bodyPr wrap="square" tIns="0" bIns="0" anchor="ctr">
              <a:no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Pro Semibold" panose="020B0702040504020203" pitchFamily="34" charset="0"/>
                  <a:ea typeface="+mn-ea"/>
                  <a:cs typeface="Segoe UI Light"/>
                </a:rPr>
                <a:t>FIREWALL</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76" name="Rectangle 75">
            <a:extLst>
              <a:ext uri="{FF2B5EF4-FFF2-40B4-BE49-F238E27FC236}">
                <a16:creationId xmlns:a16="http://schemas.microsoft.com/office/drawing/2014/main" id="{28A9AF58-8905-4DF5-9AFC-3CE065C71735}"/>
              </a:ext>
            </a:extLst>
          </p:cNvPr>
          <p:cNvSpPr/>
          <p:nvPr/>
        </p:nvSpPr>
        <p:spPr bwMode="auto">
          <a:xfrm>
            <a:off x="7770709" y="1900761"/>
            <a:ext cx="3839935" cy="3685129"/>
          </a:xfrm>
          <a:prstGeom prst="rect">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7" tIns="91414" rIns="91427" bIns="46623" numCol="1" rtlCol="0" anchor="t" anchorCtr="0" compatLnSpc="1">
            <a:prstTxWarp prst="textNoShape">
              <a:avLst/>
            </a:prstTxWarp>
          </a:bodyPr>
          <a:lstStyle/>
          <a:p>
            <a:pPr marL="0" marR="0" lvl="0" indent="0" algn="ctr" defTabSz="86075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Light"/>
            </a:endParaRPr>
          </a:p>
          <a:p>
            <a:pPr marL="0" marR="0" lvl="0" indent="0" algn="ctr" defTabSz="860756" rtl="0" eaLnBrk="1" fontAlgn="auto" latinLnBrk="0" hangingPunct="1">
              <a:lnSpc>
                <a:spcPct val="100000"/>
              </a:lnSpc>
              <a:spcBef>
                <a:spcPts val="0"/>
              </a:spcBef>
              <a:spcAft>
                <a:spcPts val="0"/>
              </a:spcAft>
              <a:buClrTx/>
              <a:buSzTx/>
              <a:buFontTx/>
              <a:buNone/>
              <a:tabLst/>
              <a:defRPr/>
            </a:pPr>
            <a:endParaRPr lang="en-US">
              <a:solidFill>
                <a:srgbClr val="000000"/>
              </a:solidFill>
              <a:latin typeface="Segoe UI Semibold"/>
              <a:cs typeface="Segoe UI Light"/>
            </a:endParaRPr>
          </a:p>
          <a:p>
            <a:pPr marL="0" marR="0" lvl="0" indent="0" algn="ctr" defTabSz="86075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Light"/>
            </a:endParaRPr>
          </a:p>
          <a:p>
            <a:pPr marL="0" marR="0" lvl="0" indent="0" algn="ctr" defTabSz="860756" rtl="0" eaLnBrk="1" fontAlgn="auto" latinLnBrk="0" hangingPunct="1">
              <a:lnSpc>
                <a:spcPct val="100000"/>
              </a:lnSpc>
              <a:spcBef>
                <a:spcPts val="0"/>
              </a:spcBef>
              <a:spcAft>
                <a:spcPts val="0"/>
              </a:spcAft>
              <a:buClrTx/>
              <a:buSzTx/>
              <a:buFontTx/>
              <a:buNone/>
              <a:tabLst/>
              <a:defRPr/>
            </a:pPr>
            <a:endParaRPr lang="en-US">
              <a:solidFill>
                <a:srgbClr val="000000"/>
              </a:solidFill>
              <a:latin typeface="Segoe UI Semibold"/>
              <a:cs typeface="Segoe UI Light"/>
            </a:endParaRPr>
          </a:p>
          <a:p>
            <a:pPr marL="0" marR="0" lvl="0" indent="0" algn="ctr" defTabSz="86075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Light"/>
            </a:endParaRPr>
          </a:p>
          <a:p>
            <a:pPr marL="0" marR="0" lvl="0" indent="0" algn="ctr" defTabSz="860756"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Light"/>
              </a:rPr>
              <a:t>Azure VMs &amp; Services</a:t>
            </a:r>
          </a:p>
        </p:txBody>
      </p:sp>
      <p:graphicFrame>
        <p:nvGraphicFramePr>
          <p:cNvPr id="97" name="Object 96" hidden="1">
            <a:extLst>
              <a:ext uri="{FF2B5EF4-FFF2-40B4-BE49-F238E27FC236}">
                <a16:creationId xmlns:a16="http://schemas.microsoft.com/office/drawing/2014/main" id="{D8232803-983C-4424-BB57-B185CD6B4129}"/>
              </a:ext>
              <a:ext uri="{C183D7F6-B498-43B3-948B-1728B52AA6E4}">
                <adec:decorative xmlns:adec="http://schemas.microsoft.com/office/drawing/2017/decorative" val="1"/>
              </a:ext>
            </a:extLst>
          </p:cNvPr>
          <p:cNvGraphicFramePr>
            <a:graphicFrameLocks noChangeAspect="1"/>
          </p:cNvGraphicFramePr>
          <p:nvPr>
            <p:custDataLst>
              <p:tags r:id="rId1"/>
            </p:custDataLst>
            <p:extLst>
              <p:ext uri="{D42A27DB-BD31-4B8C-83A1-F6EECF244321}">
                <p14:modId xmlns:p14="http://schemas.microsoft.com/office/powerpoint/2010/main" val="1403173196"/>
              </p:ext>
            </p:extLst>
          </p:nvPr>
        </p:nvGraphicFramePr>
        <p:xfrm>
          <a:off x="3316" y="2560"/>
          <a:ext cx="1588" cy="1588"/>
        </p:xfrm>
        <a:graphic>
          <a:graphicData uri="http://schemas.openxmlformats.org/presentationml/2006/ole">
            <mc:AlternateContent xmlns:mc="http://schemas.openxmlformats.org/markup-compatibility/2006">
              <mc:Choice xmlns:v="urn:schemas-microsoft-com:vml" Requires="v">
                <p:oleObj name="think-cell Slide" r:id="rId8" imgW="425" imgH="424" progId="TCLayout.ActiveDocument.1">
                  <p:embed/>
                </p:oleObj>
              </mc:Choice>
              <mc:Fallback>
                <p:oleObj name="think-cell Slide" r:id="rId8" imgW="425" imgH="424" progId="TCLayout.ActiveDocument.1">
                  <p:embed/>
                  <p:pic>
                    <p:nvPicPr>
                      <p:cNvPr id="97" name="Object 96" hidden="1">
                        <a:extLst>
                          <a:ext uri="{FF2B5EF4-FFF2-40B4-BE49-F238E27FC236}">
                            <a16:creationId xmlns:a16="http://schemas.microsoft.com/office/drawing/2014/main" id="{D8232803-983C-4424-BB57-B185CD6B4129}"/>
                          </a:ext>
                          <a:ext uri="{C183D7F6-B498-43B3-948B-1728B52AA6E4}">
                            <adec:decorative xmlns:adec="http://schemas.microsoft.com/office/drawing/2017/decorative" val="1"/>
                          </a:ext>
                        </a:extLst>
                      </p:cNvPr>
                      <p:cNvPicPr/>
                      <p:nvPr/>
                    </p:nvPicPr>
                    <p:blipFill>
                      <a:blip r:embed="rId9"/>
                      <a:stretch>
                        <a:fillRect/>
                      </a:stretch>
                    </p:blipFill>
                    <p:spPr>
                      <a:xfrm>
                        <a:off x="3316" y="2560"/>
                        <a:ext cx="1588" cy="1588"/>
                      </a:xfrm>
                      <a:prstGeom prst="rect">
                        <a:avLst/>
                      </a:prstGeom>
                    </p:spPr>
                  </p:pic>
                </p:oleObj>
              </mc:Fallback>
            </mc:AlternateContent>
          </a:graphicData>
        </a:graphic>
      </p:graphicFrame>
      <p:sp>
        <p:nvSpPr>
          <p:cNvPr id="96" name="Rectangle 95" hidden="1">
            <a:extLst>
              <a:ext uri="{FF2B5EF4-FFF2-40B4-BE49-F238E27FC236}">
                <a16:creationId xmlns:a16="http://schemas.microsoft.com/office/drawing/2014/main" id="{E604E9B6-9FB2-4205-916D-A68ECA5678CF}"/>
              </a:ext>
              <a:ext uri="{C183D7F6-B498-43B3-948B-1728B52AA6E4}">
                <adec:decorative xmlns:adec="http://schemas.microsoft.com/office/drawing/2017/decorative" val="1"/>
              </a:ext>
            </a:extLst>
          </p:cNvPr>
          <p:cNvSpPr/>
          <p:nvPr>
            <p:custDataLst>
              <p:tags r:id="rId2"/>
            </p:custDataLst>
          </p:nvPr>
        </p:nvSpPr>
        <p:spPr bwMode="auto">
          <a:xfrm>
            <a:off x="1730" y="974"/>
            <a:ext cx="158705" cy="1587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31" name="TextBox 30">
            <a:extLst>
              <a:ext uri="{FF2B5EF4-FFF2-40B4-BE49-F238E27FC236}">
                <a16:creationId xmlns:a16="http://schemas.microsoft.com/office/drawing/2014/main" id="{08C574AF-80D8-4414-B30E-D7D277190648}"/>
              </a:ext>
            </a:extLst>
          </p:cNvPr>
          <p:cNvSpPr txBox="1"/>
          <p:nvPr/>
        </p:nvSpPr>
        <p:spPr>
          <a:xfrm>
            <a:off x="555959" y="5973491"/>
            <a:ext cx="11016957" cy="283517"/>
          </a:xfrm>
          <a:prstGeom prst="rect">
            <a:avLst/>
          </a:prstGeom>
          <a:noFill/>
          <a:ln w="12700">
            <a:noFill/>
          </a:ln>
        </p:spPr>
        <p:txBody>
          <a:bodyPr wrap="square" lIns="91427" tIns="91427" rIns="91427" bIns="91427" rtlCol="0">
            <a:noAutofit/>
          </a:bodyPr>
          <a:lstStyle/>
          <a:p>
            <a:pPr marL="0" marR="0" lvl="0" indent="0" algn="l" defTabSz="914225" rtl="0" eaLnBrk="1" fontAlgn="auto" latinLnBrk="0" hangingPunct="1">
              <a:lnSpc>
                <a:spcPct val="100000"/>
              </a:lnSpc>
              <a:spcBef>
                <a:spcPts val="600"/>
              </a:spcBef>
              <a:spcAft>
                <a:spcPts val="0"/>
              </a:spcAft>
              <a:buClrTx/>
              <a:buSzTx/>
              <a:buFontTx/>
              <a:buNone/>
              <a:tabLst/>
              <a:defRPr/>
            </a:pPr>
            <a:r>
              <a:rPr kumimoji="0" lang="en-US" sz="1078" b="0" i="0" u="none" strike="noStrike" kern="1200" cap="none" spc="0" normalizeH="0" baseline="0" noProof="0">
                <a:ln>
                  <a:noFill/>
                </a:ln>
                <a:solidFill>
                  <a:srgbClr val="000000"/>
                </a:solidFill>
                <a:effectLst/>
                <a:uLnTx/>
                <a:uFillTx/>
                <a:latin typeface="Segoe UI"/>
                <a:ea typeface="+mn-ea"/>
                <a:cs typeface="+mn-cs"/>
              </a:rPr>
              <a:t>*Requires Citrix Cloud service management plane that runs on Azure. Agent installed must be the 1909 or later release to be eligible for Azure Virtual Desktop</a:t>
            </a:r>
          </a:p>
          <a:p>
            <a:pPr marL="0" marR="0" lvl="0" indent="0" algn="l" defTabSz="914225" rtl="0" eaLnBrk="1" fontAlgn="auto" latinLnBrk="0" hangingPunct="1">
              <a:lnSpc>
                <a:spcPct val="100000"/>
              </a:lnSpc>
              <a:spcBef>
                <a:spcPts val="600"/>
              </a:spcBef>
              <a:spcAft>
                <a:spcPts val="0"/>
              </a:spcAft>
              <a:buClrTx/>
              <a:buSzTx/>
              <a:buFontTx/>
              <a:buNone/>
              <a:tabLst/>
              <a:defRPr/>
            </a:pPr>
            <a:r>
              <a:rPr kumimoji="0" lang="en-US" sz="1078" b="0" i="0" u="none" strike="noStrike" kern="1200" cap="none" spc="0" normalizeH="0" baseline="0" noProof="0">
                <a:ln>
                  <a:noFill/>
                </a:ln>
                <a:solidFill>
                  <a:srgbClr val="000000"/>
                </a:solidFill>
                <a:effectLst/>
                <a:uLnTx/>
                <a:uFillTx/>
                <a:latin typeface="Segoe UI"/>
                <a:ea typeface="+mn-ea"/>
                <a:cs typeface="+mn-cs"/>
              </a:rPr>
              <a:t>**Requires VMware Horizon Cloud on Azure</a:t>
            </a:r>
          </a:p>
        </p:txBody>
      </p:sp>
    </p:spTree>
    <p:extLst>
      <p:ext uri="{BB962C8B-B14F-4D97-AF65-F5344CB8AC3E}">
        <p14:creationId xmlns:p14="http://schemas.microsoft.com/office/powerpoint/2010/main" val="3281673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3</a:t>
            </a:r>
            <a:r>
              <a:rPr lang="en-US" baseline="30000"/>
              <a:t>rd</a:t>
            </a:r>
            <a:r>
              <a:rPr lang="en-US"/>
              <a:t> Party Tools</a:t>
            </a:r>
          </a:p>
        </p:txBody>
      </p:sp>
    </p:spTree>
    <p:extLst>
      <p:ext uri="{BB962C8B-B14F-4D97-AF65-F5344CB8AC3E}">
        <p14:creationId xmlns:p14="http://schemas.microsoft.com/office/powerpoint/2010/main" val="2893079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0975F65-CAB9-4909-9969-F54796AD40EE}"/>
              </a:ext>
              <a:ext uri="{C183D7F6-B498-43B3-948B-1728B52AA6E4}">
                <adec:decorative xmlns:adec="http://schemas.microsoft.com/office/drawing/2017/decorative" val="1"/>
              </a:ext>
            </a:extLst>
          </p:cNvPr>
          <p:cNvGraphicFramePr>
            <a:graphicFrameLocks noChangeAspect="1"/>
          </p:cNvGraphicFramePr>
          <p:nvPr>
            <p:custDataLst>
              <p:tags r:id="rId1"/>
            </p:custDataLst>
            <p:extLst>
              <p:ext uri="{D42A27DB-BD31-4B8C-83A1-F6EECF244321}">
                <p14:modId xmlns:p14="http://schemas.microsoft.com/office/powerpoint/2010/main" val="1517320073"/>
              </p:ext>
            </p:extLst>
          </p:nvPr>
        </p:nvGraphicFramePr>
        <p:xfrm>
          <a:off x="2452" y="2074"/>
          <a:ext cx="1588" cy="1588"/>
        </p:xfrm>
        <a:graphic>
          <a:graphicData uri="http://schemas.openxmlformats.org/presentationml/2006/ole">
            <mc:AlternateContent xmlns:mc="http://schemas.openxmlformats.org/markup-compatibility/2006">
              <mc:Choice xmlns:v="urn:schemas-microsoft-com:vml" Requires="v">
                <p:oleObj name="think-cell Slide" r:id="rId5" imgW="503" imgH="503" progId="TCLayout.ActiveDocument.1">
                  <p:embed/>
                </p:oleObj>
              </mc:Choice>
              <mc:Fallback>
                <p:oleObj name="think-cell Slide" r:id="rId5" imgW="503" imgH="503" progId="TCLayout.ActiveDocument.1">
                  <p:embed/>
                  <p:pic>
                    <p:nvPicPr>
                      <p:cNvPr id="3" name="Object 2" hidden="1">
                        <a:extLst>
                          <a:ext uri="{FF2B5EF4-FFF2-40B4-BE49-F238E27FC236}">
                            <a16:creationId xmlns:a16="http://schemas.microsoft.com/office/drawing/2014/main" id="{D0975F65-CAB9-4909-9969-F54796AD40EE}"/>
                          </a:ext>
                          <a:ext uri="{C183D7F6-B498-43B3-948B-1728B52AA6E4}">
                            <adec:decorative xmlns:adec="http://schemas.microsoft.com/office/drawing/2017/decorative" val="1"/>
                          </a:ext>
                        </a:extLst>
                      </p:cNvPr>
                      <p:cNvPicPr/>
                      <p:nvPr/>
                    </p:nvPicPr>
                    <p:blipFill>
                      <a:blip r:embed="rId6"/>
                      <a:stretch>
                        <a:fillRect/>
                      </a:stretch>
                    </p:blipFill>
                    <p:spPr>
                      <a:xfrm>
                        <a:off x="2452" y="2074"/>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92BEF49-89B2-40F2-AF87-C0360EF24F71}"/>
              </a:ext>
              <a:ext uri="{C183D7F6-B498-43B3-948B-1728B52AA6E4}">
                <adec:decorative xmlns:adec="http://schemas.microsoft.com/office/drawing/2017/decorative" val="1"/>
              </a:ext>
            </a:extLst>
          </p:cNvPr>
          <p:cNvSpPr/>
          <p:nvPr>
            <p:custDataLst>
              <p:tags r:id="rId2"/>
            </p:custDataLst>
          </p:nvPr>
        </p:nvSpPr>
        <p:spPr bwMode="auto">
          <a:xfrm>
            <a:off x="865" y="487"/>
            <a:ext cx="158727" cy="1587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800">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F483B812-4885-407F-B3D7-E3EA4132FA67}"/>
              </a:ext>
            </a:extLst>
          </p:cNvPr>
          <p:cNvSpPr>
            <a:spLocks noGrp="1"/>
          </p:cNvSpPr>
          <p:nvPr>
            <p:ph type="title"/>
          </p:nvPr>
        </p:nvSpPr>
        <p:spPr>
          <a:xfrm>
            <a:off x="584982" y="259730"/>
            <a:ext cx="11544595" cy="543097"/>
          </a:xfrm>
        </p:spPr>
        <p:txBody>
          <a:bodyPr/>
          <a:lstStyle/>
          <a:p>
            <a:r>
              <a:rPr lang="en-US"/>
              <a:t>Azure Virtual Desktop ISV partner environment</a:t>
            </a:r>
          </a:p>
        </p:txBody>
      </p:sp>
      <p:sp>
        <p:nvSpPr>
          <p:cNvPr id="5" name="TextBox 4">
            <a:extLst>
              <a:ext uri="{FF2B5EF4-FFF2-40B4-BE49-F238E27FC236}">
                <a16:creationId xmlns:a16="http://schemas.microsoft.com/office/drawing/2014/main" id="{F8DAADA4-2419-4694-AE02-537AE1982F57}"/>
              </a:ext>
            </a:extLst>
          </p:cNvPr>
          <p:cNvSpPr txBox="1"/>
          <p:nvPr/>
        </p:nvSpPr>
        <p:spPr>
          <a:xfrm>
            <a:off x="547527" y="1069910"/>
            <a:ext cx="11096945"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Rich ISV partner ecosystem allows you to further enhance your Azure Virtual Desktop experience</a:t>
            </a:r>
          </a:p>
        </p:txBody>
      </p:sp>
      <p:graphicFrame>
        <p:nvGraphicFramePr>
          <p:cNvPr id="25" name="Table 24">
            <a:extLst>
              <a:ext uri="{FF2B5EF4-FFF2-40B4-BE49-F238E27FC236}">
                <a16:creationId xmlns:a16="http://schemas.microsoft.com/office/drawing/2014/main" id="{E745901B-0B3F-447C-852F-E28C59CBE894}"/>
              </a:ext>
            </a:extLst>
          </p:cNvPr>
          <p:cNvGraphicFramePr>
            <a:graphicFrameLocks noGrp="1"/>
          </p:cNvGraphicFramePr>
          <p:nvPr>
            <p:extLst>
              <p:ext uri="{D42A27DB-BD31-4B8C-83A1-F6EECF244321}">
                <p14:modId xmlns:p14="http://schemas.microsoft.com/office/powerpoint/2010/main" val="3639094844"/>
              </p:ext>
            </p:extLst>
          </p:nvPr>
        </p:nvGraphicFramePr>
        <p:xfrm>
          <a:off x="468503" y="1644770"/>
          <a:ext cx="11096945" cy="4806050"/>
        </p:xfrm>
        <a:graphic>
          <a:graphicData uri="http://schemas.openxmlformats.org/drawingml/2006/table">
            <a:tbl>
              <a:tblPr firstRow="1" bandRow="1" bandCol="1">
                <a:tableStyleId>{69012ECD-51FC-41F1-AA8D-1B2483CD663E}</a:tableStyleId>
              </a:tblPr>
              <a:tblGrid>
                <a:gridCol w="3212730">
                  <a:extLst>
                    <a:ext uri="{9D8B030D-6E8A-4147-A177-3AD203B41FA5}">
                      <a16:colId xmlns:a16="http://schemas.microsoft.com/office/drawing/2014/main" val="3678794857"/>
                    </a:ext>
                  </a:extLst>
                </a:gridCol>
                <a:gridCol w="7884215">
                  <a:extLst>
                    <a:ext uri="{9D8B030D-6E8A-4147-A177-3AD203B41FA5}">
                      <a16:colId xmlns:a16="http://schemas.microsoft.com/office/drawing/2014/main" val="3392629051"/>
                    </a:ext>
                  </a:extLst>
                </a:gridCol>
              </a:tblGrid>
              <a:tr h="353518">
                <a:tc>
                  <a:txBody>
                    <a:bodyPr/>
                    <a:lstStyle/>
                    <a:p>
                      <a:pPr algn="ctr"/>
                      <a:r>
                        <a:rPr lang="en-US" sz="1600" b="1" kern="1200">
                          <a:solidFill>
                            <a:schemeClr val="bg1"/>
                          </a:solidFill>
                          <a:latin typeface="+mn-lt"/>
                          <a:ea typeface="+mn-ea"/>
                          <a:cs typeface="+mn-cs"/>
                        </a:rPr>
                        <a:t>Category</a:t>
                      </a:r>
                    </a:p>
                  </a:txBody>
                  <a:tcPr marL="73141" marR="73141" marT="54856" marB="54856" anchor="ctr">
                    <a:lnL w="6350" cap="flat" cmpd="sng" algn="ctr">
                      <a:solidFill>
                        <a:schemeClr val="bg1">
                          <a:lumMod val="75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tc>
                  <a:txBody>
                    <a:bodyPr/>
                    <a:lstStyle/>
                    <a:p>
                      <a:pPr algn="ctr"/>
                      <a:r>
                        <a:rPr lang="en-US" sz="1600">
                          <a:solidFill>
                            <a:schemeClr val="bg1"/>
                          </a:solidFill>
                        </a:rPr>
                        <a:t>Description</a:t>
                      </a:r>
                    </a:p>
                  </a:txBody>
                  <a:tcPr marL="73141" marR="73141" marT="54856" marB="54856"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4"/>
                    </a:solidFill>
                  </a:tcPr>
                </a:tc>
                <a:extLst>
                  <a:ext uri="{0D108BD9-81ED-4DB2-BD59-A6C34878D82A}">
                    <a16:rowId xmlns:a16="http://schemas.microsoft.com/office/drawing/2014/main" val="2403657619"/>
                  </a:ext>
                </a:extLst>
              </a:tr>
              <a:tr h="825891">
                <a:tc>
                  <a:txBody>
                    <a:bodyPr/>
                    <a:lstStyle/>
                    <a:p>
                      <a:r>
                        <a:rPr lang="en-US" sz="1400" b="1" i="1">
                          <a:solidFill>
                            <a:schemeClr val="tx1"/>
                          </a:solidFill>
                          <a:latin typeface="+mn-lt"/>
                        </a:rPr>
                        <a:t>Customer </a:t>
                      </a:r>
                    </a:p>
                    <a:p>
                      <a:r>
                        <a:rPr lang="en-US" sz="1400" b="1" i="1">
                          <a:solidFill>
                            <a:schemeClr val="tx1"/>
                          </a:solidFill>
                          <a:latin typeface="+mn-lt"/>
                        </a:rPr>
                        <a:t>Environment Assessment</a:t>
                      </a:r>
                    </a:p>
                  </a:txBody>
                  <a:tcPr marL="73141" marR="73141" marT="54856" marB="5485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r>
                        <a:rPr lang="en-US" sz="1400">
                          <a:solidFill>
                            <a:schemeClr val="tx1"/>
                          </a:solidFill>
                          <a:latin typeface="+mn-lt"/>
                        </a:rPr>
                        <a:t>Assess resource utilization of apps/users/OS, baseline user experiences and recommend sizing for Azure Virtual Desktop. </a:t>
                      </a:r>
                    </a:p>
                    <a:p>
                      <a:r>
                        <a:rPr lang="en-US" sz="1400" i="1">
                          <a:solidFill>
                            <a:schemeClr val="accent4"/>
                          </a:solidFill>
                          <a:latin typeface="+mn-lt"/>
                        </a:rPr>
                        <a:t>Example - Lakeside</a:t>
                      </a:r>
                    </a:p>
                  </a:txBody>
                  <a:tcPr marL="73141" marR="73141" marT="54856" marB="5485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414299413"/>
                  </a:ext>
                </a:extLst>
              </a:tr>
              <a:tr h="825891">
                <a:tc>
                  <a:txBody>
                    <a:bodyPr/>
                    <a:lstStyle/>
                    <a:p>
                      <a:r>
                        <a:rPr lang="en-US" sz="1400" b="1" i="1">
                          <a:solidFill>
                            <a:schemeClr val="tx1"/>
                          </a:solidFill>
                          <a:latin typeface="+mn-lt"/>
                        </a:rPr>
                        <a:t>Diagnostics &amp; End User Experience Monitoring</a:t>
                      </a:r>
                    </a:p>
                  </a:txBody>
                  <a:tcPr marL="73141" marR="73141" marT="54856" marB="5485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r>
                        <a:rPr lang="en-US" sz="1400">
                          <a:solidFill>
                            <a:schemeClr val="tx1"/>
                          </a:solidFill>
                          <a:latin typeface="+mn-lt"/>
                        </a:rPr>
                        <a:t>Assess, monitor, and manage end user experiences with GUI enabling reactive troubleshooting as well as predictive troubleshooting leveraging AI/ML</a:t>
                      </a:r>
                    </a:p>
                    <a:p>
                      <a:r>
                        <a:rPr lang="en-US" sz="1400" i="1">
                          <a:solidFill>
                            <a:schemeClr val="accent4"/>
                          </a:solidFill>
                          <a:latin typeface="+mn-lt"/>
                        </a:rPr>
                        <a:t>Example – </a:t>
                      </a:r>
                      <a:r>
                        <a:rPr lang="en-US" sz="1400" i="1" err="1">
                          <a:solidFill>
                            <a:schemeClr val="accent4"/>
                          </a:solidFill>
                          <a:latin typeface="+mn-lt"/>
                        </a:rPr>
                        <a:t>Sepago</a:t>
                      </a:r>
                      <a:endParaRPr lang="en-US" sz="1400" i="1">
                        <a:solidFill>
                          <a:schemeClr val="accent4"/>
                        </a:solidFill>
                        <a:latin typeface="+mn-lt"/>
                      </a:endParaRPr>
                    </a:p>
                  </a:txBody>
                  <a:tcPr marL="73141" marR="73141" marT="54856" marB="5485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581335895"/>
                  </a:ext>
                </a:extLst>
              </a:tr>
              <a:tr h="574467">
                <a:tc>
                  <a:txBody>
                    <a:bodyPr/>
                    <a:lstStyle/>
                    <a:p>
                      <a:r>
                        <a:rPr lang="en-US" sz="1400" b="1" i="1">
                          <a:solidFill>
                            <a:schemeClr val="tx1"/>
                          </a:solidFill>
                          <a:latin typeface="+mn-lt"/>
                        </a:rPr>
                        <a:t>Application Layering</a:t>
                      </a:r>
                    </a:p>
                  </a:txBody>
                  <a:tcPr marL="73141" marR="73141" marT="54856" marB="5485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r>
                        <a:rPr lang="en-US" sz="1400">
                          <a:solidFill>
                            <a:schemeClr val="tx1"/>
                          </a:solidFill>
                          <a:latin typeface="+mn-lt"/>
                        </a:rPr>
                        <a:t>Enable dynamic provisioning of apps during boot/log on time based on user profile</a:t>
                      </a:r>
                    </a:p>
                    <a:p>
                      <a:pPr marL="0" marR="0" lvl="0" indent="0" algn="l" defTabSz="932563" rtl="0" eaLnBrk="1" fontAlgn="auto" latinLnBrk="0" hangingPunct="1">
                        <a:lnSpc>
                          <a:spcPct val="100000"/>
                        </a:lnSpc>
                        <a:spcBef>
                          <a:spcPts val="0"/>
                        </a:spcBef>
                        <a:spcAft>
                          <a:spcPts val="0"/>
                        </a:spcAft>
                        <a:buClrTx/>
                        <a:buSzTx/>
                        <a:buFontTx/>
                        <a:buNone/>
                        <a:tabLst/>
                        <a:defRPr/>
                      </a:pPr>
                      <a:r>
                        <a:rPr lang="en-US" sz="1400" i="1">
                          <a:solidFill>
                            <a:schemeClr val="accent4"/>
                          </a:solidFill>
                          <a:latin typeface="+mn-lt"/>
                        </a:rPr>
                        <a:t>Example – </a:t>
                      </a:r>
                      <a:r>
                        <a:rPr lang="en-US" sz="1400" i="1" err="1">
                          <a:solidFill>
                            <a:schemeClr val="accent4"/>
                          </a:solidFill>
                          <a:latin typeface="+mn-lt"/>
                        </a:rPr>
                        <a:t>Liquidware</a:t>
                      </a:r>
                      <a:endParaRPr lang="en-US" sz="1400" i="1">
                        <a:solidFill>
                          <a:schemeClr val="accent4"/>
                        </a:solidFill>
                        <a:latin typeface="+mn-lt"/>
                      </a:endParaRPr>
                    </a:p>
                  </a:txBody>
                  <a:tcPr marL="73141" marR="73141" marT="54856" marB="5485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02632223"/>
                  </a:ext>
                </a:extLst>
              </a:tr>
              <a:tr h="825891">
                <a:tc>
                  <a:txBody>
                    <a:bodyPr/>
                    <a:lstStyle/>
                    <a:p>
                      <a:r>
                        <a:rPr lang="en-US" sz="1400" b="1" i="1">
                          <a:solidFill>
                            <a:schemeClr val="tx1"/>
                          </a:solidFill>
                          <a:latin typeface="+mn-lt"/>
                        </a:rPr>
                        <a:t>Management</a:t>
                      </a:r>
                    </a:p>
                  </a:txBody>
                  <a:tcPr marL="73141" marR="73141" marT="54856" marB="5485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r>
                        <a:rPr lang="en-US" sz="1400">
                          <a:solidFill>
                            <a:schemeClr val="tx1"/>
                          </a:solidFill>
                          <a:latin typeface="+mn-lt"/>
                        </a:rPr>
                        <a:t>Deployment and configuration</a:t>
                      </a:r>
                    </a:p>
                    <a:p>
                      <a:r>
                        <a:rPr lang="en-US" sz="1400" i="1">
                          <a:solidFill>
                            <a:schemeClr val="accent4"/>
                          </a:solidFill>
                          <a:latin typeface="+mn-lt"/>
                        </a:rPr>
                        <a:t>Example– </a:t>
                      </a:r>
                      <a:r>
                        <a:rPr lang="en-US" sz="1400" i="1" err="1">
                          <a:solidFill>
                            <a:schemeClr val="accent4"/>
                          </a:solidFill>
                          <a:latin typeface="+mn-lt"/>
                        </a:rPr>
                        <a:t>Nerdio</a:t>
                      </a:r>
                      <a:r>
                        <a:rPr lang="en-US" sz="1400" i="1">
                          <a:solidFill>
                            <a:schemeClr val="accent4"/>
                          </a:solidFill>
                          <a:latin typeface="+mn-lt"/>
                        </a:rPr>
                        <a:t>, NetApp (</a:t>
                      </a:r>
                      <a:r>
                        <a:rPr lang="en-US" sz="1400" i="1" err="1">
                          <a:solidFill>
                            <a:schemeClr val="accent4"/>
                          </a:solidFill>
                          <a:latin typeface="+mn-lt"/>
                        </a:rPr>
                        <a:t>CloudJumper</a:t>
                      </a:r>
                      <a:r>
                        <a:rPr lang="en-US" sz="1400" i="1">
                          <a:solidFill>
                            <a:schemeClr val="accent4"/>
                          </a:solidFill>
                          <a:latin typeface="+mn-lt"/>
                        </a:rPr>
                        <a:t>)</a:t>
                      </a:r>
                    </a:p>
                  </a:txBody>
                  <a:tcPr marL="73141" marR="73141" marT="54856" marB="5485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224642190"/>
                  </a:ext>
                </a:extLst>
              </a:tr>
              <a:tr h="574467">
                <a:tc>
                  <a:txBody>
                    <a:bodyPr/>
                    <a:lstStyle/>
                    <a:p>
                      <a:r>
                        <a:rPr lang="en-US" sz="1400" b="1" i="1">
                          <a:solidFill>
                            <a:schemeClr val="tx1"/>
                          </a:solidFill>
                          <a:latin typeface="+mn-lt"/>
                        </a:rPr>
                        <a:t>Printing</a:t>
                      </a:r>
                    </a:p>
                  </a:txBody>
                  <a:tcPr marL="73141" marR="73141" marT="54856" marB="5485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r>
                        <a:rPr lang="en-US" sz="1400">
                          <a:solidFill>
                            <a:schemeClr val="tx1"/>
                          </a:solidFill>
                          <a:latin typeface="+mn-lt"/>
                        </a:rPr>
                        <a:t>Remove the need for print server infrastructure</a:t>
                      </a:r>
                    </a:p>
                    <a:p>
                      <a:r>
                        <a:rPr lang="en-US" sz="1400" i="1">
                          <a:solidFill>
                            <a:schemeClr val="accent4"/>
                          </a:solidFill>
                          <a:latin typeface="+mn-lt"/>
                        </a:rPr>
                        <a:t>Example </a:t>
                      </a:r>
                      <a:r>
                        <a:rPr lang="en-US" sz="1400">
                          <a:solidFill>
                            <a:schemeClr val="accent4"/>
                          </a:solidFill>
                          <a:latin typeface="+mn-lt"/>
                        </a:rPr>
                        <a:t>– </a:t>
                      </a:r>
                      <a:r>
                        <a:rPr lang="en-US" sz="1400" i="1" err="1">
                          <a:solidFill>
                            <a:schemeClr val="accent4"/>
                          </a:solidFill>
                          <a:latin typeface="+mn-lt"/>
                        </a:rPr>
                        <a:t>PrinterLogic</a:t>
                      </a:r>
                      <a:endParaRPr lang="en-US" sz="1400" i="1">
                        <a:solidFill>
                          <a:schemeClr val="accent4"/>
                        </a:solidFill>
                        <a:latin typeface="+mn-lt"/>
                      </a:endParaRPr>
                    </a:p>
                  </a:txBody>
                  <a:tcPr marL="73141" marR="73141" marT="54856" marB="5485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708866528"/>
                  </a:ext>
                </a:extLst>
              </a:tr>
              <a:tr h="825891">
                <a:tc>
                  <a:txBody>
                    <a:bodyPr/>
                    <a:lstStyle/>
                    <a:p>
                      <a:r>
                        <a:rPr lang="en-US" sz="1400" b="1" i="1">
                          <a:solidFill>
                            <a:schemeClr val="tx1"/>
                          </a:solidFill>
                          <a:latin typeface="+mn-lt"/>
                        </a:rPr>
                        <a:t>App Compatibility Assessment / Remediation</a:t>
                      </a:r>
                    </a:p>
                  </a:txBody>
                  <a:tcPr marL="73141" marR="73141" marT="54856" marB="5485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r>
                        <a:rPr lang="en-US" sz="1400">
                          <a:solidFill>
                            <a:schemeClr val="tx1"/>
                          </a:solidFill>
                          <a:latin typeface="+mn-lt"/>
                        </a:rPr>
                        <a:t>Assess app compatibility for layering new packaging</a:t>
                      </a:r>
                    </a:p>
                    <a:p>
                      <a:pPr marL="0" marR="0" lvl="0" indent="0" algn="l" defTabSz="932563" rtl="0" eaLnBrk="1" fontAlgn="auto" latinLnBrk="0" hangingPunct="1">
                        <a:lnSpc>
                          <a:spcPct val="100000"/>
                        </a:lnSpc>
                        <a:spcBef>
                          <a:spcPts val="0"/>
                        </a:spcBef>
                        <a:spcAft>
                          <a:spcPts val="0"/>
                        </a:spcAft>
                        <a:buClrTx/>
                        <a:buSzTx/>
                        <a:buFontTx/>
                        <a:buNone/>
                        <a:tabLst/>
                        <a:defRPr/>
                      </a:pPr>
                      <a:r>
                        <a:rPr lang="en-US" sz="1400" i="1">
                          <a:solidFill>
                            <a:schemeClr val="accent4"/>
                          </a:solidFill>
                          <a:latin typeface="+mn-lt"/>
                        </a:rPr>
                        <a:t>Example – </a:t>
                      </a:r>
                      <a:r>
                        <a:rPr lang="en-US" sz="1400" i="1" err="1">
                          <a:solidFill>
                            <a:schemeClr val="accent4"/>
                          </a:solidFill>
                          <a:latin typeface="+mn-lt"/>
                        </a:rPr>
                        <a:t>PolicyPak</a:t>
                      </a:r>
                      <a:endParaRPr lang="en-US" sz="1400" i="1">
                        <a:solidFill>
                          <a:schemeClr val="accent4"/>
                        </a:solidFill>
                        <a:latin typeface="+mn-lt"/>
                      </a:endParaRPr>
                    </a:p>
                  </a:txBody>
                  <a:tcPr marL="73141" marR="73141" marT="54856" marB="54856"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649513861"/>
                  </a:ext>
                </a:extLst>
              </a:tr>
            </a:tbl>
          </a:graphicData>
        </a:graphic>
      </p:graphicFrame>
      <p:sp>
        <p:nvSpPr>
          <p:cNvPr id="6" name="TextBox 5">
            <a:extLst>
              <a:ext uri="{FF2B5EF4-FFF2-40B4-BE49-F238E27FC236}">
                <a16:creationId xmlns:a16="http://schemas.microsoft.com/office/drawing/2014/main" id="{2DCE8185-9A4A-4194-BB0E-FE35BD44B1FF}"/>
              </a:ext>
            </a:extLst>
          </p:cNvPr>
          <p:cNvSpPr txBox="1"/>
          <p:nvPr/>
        </p:nvSpPr>
        <p:spPr>
          <a:xfrm>
            <a:off x="468503" y="6547384"/>
            <a:ext cx="11096945" cy="492443"/>
          </a:xfrm>
          <a:prstGeom prst="rect">
            <a:avLst/>
          </a:prstGeom>
          <a:noFill/>
        </p:spPr>
        <p:txBody>
          <a:bodyPr wrap="square" lIns="0" tIns="0" rIns="0" bIns="0" rtlCol="0">
            <a:spAutoFit/>
          </a:bodyPr>
          <a:lstStyle/>
          <a:p>
            <a:r>
              <a:rPr lang="en-US" sz="1400"/>
              <a:t>Please explore our rich partner environment - https://docs.microsoft.com/en-us/azure/virtual-desktop/partners</a:t>
            </a:r>
          </a:p>
          <a:p>
            <a:pPr algn="l"/>
            <a:endParaRPr lang="en-US"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123029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6E010-D469-3546-8901-9863B89A0C7D}"/>
              </a:ext>
            </a:extLst>
          </p:cNvPr>
          <p:cNvSpPr>
            <a:spLocks noGrp="1"/>
          </p:cNvSpPr>
          <p:nvPr>
            <p:ph type="title"/>
          </p:nvPr>
        </p:nvSpPr>
        <p:spPr/>
        <p:txBody>
          <a:bodyPr/>
          <a:lstStyle/>
          <a:p>
            <a:r>
              <a:rPr lang="en-US"/>
              <a:t>Workshops Agenda</a:t>
            </a:r>
          </a:p>
        </p:txBody>
      </p:sp>
      <p:sp>
        <p:nvSpPr>
          <p:cNvPr id="3" name="Text Placeholder 2">
            <a:extLst>
              <a:ext uri="{FF2B5EF4-FFF2-40B4-BE49-F238E27FC236}">
                <a16:creationId xmlns:a16="http://schemas.microsoft.com/office/drawing/2014/main" id="{89F72F78-A133-7C47-966D-000611218024}"/>
              </a:ext>
            </a:extLst>
          </p:cNvPr>
          <p:cNvSpPr>
            <a:spLocks noGrp="1"/>
          </p:cNvSpPr>
          <p:nvPr>
            <p:ph type="body" sz="quarter" idx="11"/>
          </p:nvPr>
        </p:nvSpPr>
        <p:spPr>
          <a:xfrm>
            <a:off x="4930588" y="159621"/>
            <a:ext cx="6667500" cy="410966"/>
          </a:xfrm>
        </p:spPr>
        <p:txBody>
          <a:bodyPr vert="horz" wrap="square" lIns="0" tIns="0" rIns="0" bIns="0" rtlCol="0" anchor="ctr">
            <a:noAutofit/>
          </a:bodyPr>
          <a:lstStyle/>
          <a:p>
            <a:pPr lvl="0"/>
            <a:r>
              <a:rPr lang="en-US" sz="1400">
                <a:solidFill>
                  <a:srgbClr val="000000"/>
                </a:solidFill>
              </a:rPr>
              <a:t>Times are approximate and will be fluid with the class.</a:t>
            </a:r>
          </a:p>
        </p:txBody>
      </p:sp>
      <p:graphicFrame>
        <p:nvGraphicFramePr>
          <p:cNvPr id="4" name="Table 3">
            <a:extLst>
              <a:ext uri="{FF2B5EF4-FFF2-40B4-BE49-F238E27FC236}">
                <a16:creationId xmlns:a16="http://schemas.microsoft.com/office/drawing/2014/main" id="{3FE74118-7A94-3F4B-8663-5955DC61C45B}"/>
              </a:ext>
            </a:extLst>
          </p:cNvPr>
          <p:cNvGraphicFramePr>
            <a:graphicFrameLocks noGrp="1"/>
          </p:cNvGraphicFramePr>
          <p:nvPr>
            <p:extLst>
              <p:ext uri="{D42A27DB-BD31-4B8C-83A1-F6EECF244321}">
                <p14:modId xmlns:p14="http://schemas.microsoft.com/office/powerpoint/2010/main" val="2914213019"/>
              </p:ext>
            </p:extLst>
          </p:nvPr>
        </p:nvGraphicFramePr>
        <p:xfrm>
          <a:off x="4930588" y="1144630"/>
          <a:ext cx="6667500" cy="2414657"/>
        </p:xfrm>
        <a:graphic>
          <a:graphicData uri="http://schemas.openxmlformats.org/drawingml/2006/table">
            <a:tbl>
              <a:tblPr firstRow="1" bandRow="1">
                <a:tableStyleId>{5C22544A-7EE6-4342-B048-85BDC9FD1C3A}</a:tableStyleId>
              </a:tblPr>
              <a:tblGrid>
                <a:gridCol w="1478419">
                  <a:extLst>
                    <a:ext uri="{9D8B030D-6E8A-4147-A177-3AD203B41FA5}">
                      <a16:colId xmlns:a16="http://schemas.microsoft.com/office/drawing/2014/main" val="1370334720"/>
                    </a:ext>
                  </a:extLst>
                </a:gridCol>
                <a:gridCol w="5189081">
                  <a:extLst>
                    <a:ext uri="{9D8B030D-6E8A-4147-A177-3AD203B41FA5}">
                      <a16:colId xmlns:a16="http://schemas.microsoft.com/office/drawing/2014/main" val="4111691159"/>
                    </a:ext>
                  </a:extLst>
                </a:gridCol>
              </a:tblGrid>
              <a:tr h="432907">
                <a:tc>
                  <a:txBody>
                    <a:bodyPr/>
                    <a:lstStyle/>
                    <a:p>
                      <a:r>
                        <a:rPr lang="en-US" sz="1600" b="1">
                          <a:solidFill>
                            <a:schemeClr val="bg1"/>
                          </a:solidFill>
                        </a:rPr>
                        <a:t>Duration </a:t>
                      </a:r>
                    </a:p>
                  </a:txBody>
                  <a:tcPr anchor="ctr">
                    <a:lnL w="12700" cap="flat" cmpd="sng" algn="ctr">
                      <a:solidFill>
                        <a:schemeClr val="bg2"/>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rgbClr val="0F7B0F"/>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1">
                          <a:solidFill>
                            <a:schemeClr val="bg1"/>
                          </a:solidFill>
                        </a:rPr>
                        <a:t>Content</a:t>
                      </a:r>
                    </a:p>
                  </a:txBody>
                  <a:tcPr anchor="ctr">
                    <a:lnR w="12700" cap="flat" cmpd="sng" algn="ctr">
                      <a:solidFill>
                        <a:schemeClr val="bg2"/>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rgbClr val="0F7B0F"/>
                    </a:solidFill>
                  </a:tcPr>
                </a:tc>
                <a:extLst>
                  <a:ext uri="{0D108BD9-81ED-4DB2-BD59-A6C34878D82A}">
                    <a16:rowId xmlns:a16="http://schemas.microsoft.com/office/drawing/2014/main" val="2878750336"/>
                  </a:ext>
                </a:extLst>
              </a:tr>
              <a:tr h="432907">
                <a:tc>
                  <a:txBody>
                    <a:bodyPr/>
                    <a:lstStyle/>
                    <a:p>
                      <a:r>
                        <a:rPr lang="en-US" sz="1400" kern="1200">
                          <a:solidFill>
                            <a:schemeClr val="tx1"/>
                          </a:solidFill>
                          <a:latin typeface="+mn-lt"/>
                          <a:ea typeface="+mn-ea"/>
                          <a:cs typeface="+mn-cs"/>
                        </a:rPr>
                        <a:t>60 minutes</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B w="12700" cap="flat" cmpd="sng" algn="ctr">
                      <a:solidFill>
                        <a:schemeClr val="bg2"/>
                      </a:solidFill>
                      <a:prstDash val="solid"/>
                      <a:round/>
                      <a:headEnd type="none" w="med" len="med"/>
                      <a:tailEnd type="none" w="med" len="med"/>
                    </a:lnB>
                    <a:solidFill>
                      <a:schemeClr val="bg1"/>
                    </a:solidFill>
                  </a:tcPr>
                </a:tc>
                <a:tc>
                  <a:txBody>
                    <a:bodyPr/>
                    <a:lstStyle/>
                    <a:p>
                      <a:r>
                        <a:rPr lang="en-US" sz="1400" kern="1200">
                          <a:solidFill>
                            <a:schemeClr val="dk1"/>
                          </a:solidFill>
                          <a:latin typeface="+mn-lt"/>
                          <a:ea typeface="+mn-ea"/>
                          <a:cs typeface="+mn-cs"/>
                        </a:rPr>
                        <a:t>Presentation on Azure Virtual Desktop</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2191526868"/>
                  </a:ext>
                </a:extLst>
              </a:tr>
              <a:tr h="432907">
                <a:tc>
                  <a:txBody>
                    <a:bodyPr/>
                    <a:lstStyle/>
                    <a:p>
                      <a:pPr algn="l"/>
                      <a:r>
                        <a:rPr lang="en-US" sz="1400" kern="1200">
                          <a:solidFill>
                            <a:schemeClr val="tx1"/>
                          </a:solidFill>
                          <a:latin typeface="+mn-lt"/>
                          <a:ea typeface="+mn-ea"/>
                          <a:cs typeface="+mn-cs"/>
                        </a:rPr>
                        <a:t>Till lunch</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lvl="0">
                        <a:buNone/>
                      </a:pPr>
                      <a:r>
                        <a:rPr lang="en-US" sz="1400" kern="1200">
                          <a:solidFill>
                            <a:schemeClr val="dk1"/>
                          </a:solidFill>
                          <a:latin typeface="+mn-lt"/>
                          <a:ea typeface="+mn-ea"/>
                          <a:cs typeface="+mn-cs"/>
                        </a:rPr>
                        <a:t>Hands-on Lab: Deploying Azure Virtual Desktop</a:t>
                      </a:r>
                      <a:endParaRPr lang="en-US" sz="1400"/>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3117991747"/>
                  </a:ext>
                </a:extLst>
              </a:tr>
              <a:tr h="557968">
                <a:tc>
                  <a:txBody>
                    <a:bodyPr/>
                    <a:lstStyle/>
                    <a:p>
                      <a:pPr lvl="0">
                        <a:buNone/>
                      </a:pPr>
                      <a:endParaRPr lang="en-US" sz="1400" b="0" kern="1200">
                        <a:solidFill>
                          <a:schemeClr val="tx1"/>
                        </a:solidFill>
                        <a:latin typeface="+mn-lt"/>
                        <a:ea typeface="+mn-ea"/>
                        <a:cs typeface="+mn-cs"/>
                      </a:endParaRPr>
                    </a:p>
                  </a:txBody>
                  <a:tcPr anchor="ctr">
                    <a:lnL w="12700">
                      <a:solidFill>
                        <a:schemeClr val="bg2"/>
                      </a:solidFill>
                    </a:lnL>
                    <a:lnR w="0">
                      <a:no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lvl="0">
                        <a:buNone/>
                      </a:pPr>
                      <a:r>
                        <a:rPr lang="en-US" sz="1400" b="0" i="0" u="none" strike="noStrike" kern="1200" noProof="0">
                          <a:solidFill>
                            <a:schemeClr val="tx1"/>
                          </a:solidFill>
                          <a:latin typeface="Segoe UI"/>
                        </a:rPr>
                        <a:t>Break: for lunch</a:t>
                      </a:r>
                      <a:endParaRPr lang="en-US" sz="1400" b="0" i="0" u="none" strike="noStrike" kern="1200" noProof="0">
                        <a:solidFill>
                          <a:srgbClr val="FFFFFF"/>
                        </a:solidFill>
                        <a:latin typeface="Segoe UI"/>
                      </a:endParaRPr>
                    </a:p>
                  </a:txBody>
                  <a:tcPr anchor="ctr">
                    <a:lnL w="0">
                      <a:noFill/>
                    </a:lnL>
                    <a:lnR w="12700">
                      <a:solidFill>
                        <a:schemeClr val="bg2"/>
                      </a:solidFill>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476234660"/>
                  </a:ext>
                </a:extLst>
              </a:tr>
              <a:tr h="557968">
                <a:tc>
                  <a:txBody>
                    <a:bodyPr/>
                    <a:lstStyle/>
                    <a:p>
                      <a:pPr algn="l"/>
                      <a:r>
                        <a:rPr lang="en-US" sz="1400" kern="1200">
                          <a:solidFill>
                            <a:schemeClr val="tx1"/>
                          </a:solidFill>
                          <a:latin typeface="+mn-lt"/>
                          <a:ea typeface="+mn-ea"/>
                          <a:cs typeface="+mn-cs"/>
                        </a:rPr>
                        <a:t>Afternoon</a:t>
                      </a:r>
                    </a:p>
                  </a:txBody>
                  <a:tcPr anchor="ctr">
                    <a:lnL w="12700">
                      <a:solidFill>
                        <a:schemeClr val="bg2"/>
                      </a:solidFill>
                    </a:lnL>
                    <a:lnR w="12700">
                      <a:solidFill>
                        <a:schemeClr val="bg2"/>
                      </a:solidFill>
                    </a:lnR>
                    <a:lnT w="12700">
                      <a:solidFill>
                        <a:schemeClr val="bg2"/>
                      </a:solidFill>
                    </a:lnT>
                    <a:lnB w="12700" cap="flat" cmpd="sng" algn="ctr">
                      <a:solidFill>
                        <a:schemeClr val="bg2"/>
                      </a:solidFill>
                      <a:prstDash val="solid"/>
                      <a:round/>
                      <a:headEnd type="none" w="med" len="med"/>
                      <a:tailEnd type="none" w="med" len="med"/>
                    </a:lnB>
                    <a:solidFill>
                      <a:schemeClr val="bg1"/>
                    </a:solidFill>
                  </a:tcPr>
                </a:tc>
                <a:tc>
                  <a:txBody>
                    <a:bodyPr/>
                    <a:lstStyle/>
                    <a:p>
                      <a:pPr lvl="0">
                        <a:buNone/>
                      </a:pPr>
                      <a:r>
                        <a:rPr lang="en-US" sz="1400" kern="1200">
                          <a:solidFill>
                            <a:schemeClr val="dk1"/>
                          </a:solidFill>
                          <a:latin typeface="+mn-lt"/>
                          <a:ea typeface="+mn-ea"/>
                          <a:cs typeface="+mn-cs"/>
                        </a:rPr>
                        <a:t>Hands-on Lab: Deploying Azure Virtual Desktop</a:t>
                      </a:r>
                      <a:endParaRPr lang="en-US" sz="1400"/>
                    </a:p>
                  </a:txBody>
                  <a:tcPr anchor="ctr">
                    <a:lnL w="12700">
                      <a:solidFill>
                        <a:schemeClr val="bg2"/>
                      </a:solidFill>
                    </a:lnL>
                    <a:lnR w="12700">
                      <a:solidFill>
                        <a:schemeClr val="bg2"/>
                      </a:solidFill>
                    </a:lnR>
                    <a:lnT w="12700">
                      <a:solidFill>
                        <a:schemeClr val="bg2"/>
                      </a:solidFill>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3629285944"/>
                  </a:ext>
                </a:extLst>
              </a:tr>
            </a:tbl>
          </a:graphicData>
        </a:graphic>
      </p:graphicFrame>
    </p:spTree>
    <p:extLst>
      <p:ext uri="{BB962C8B-B14F-4D97-AF65-F5344CB8AC3E}">
        <p14:creationId xmlns:p14="http://schemas.microsoft.com/office/powerpoint/2010/main" val="177395524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Licensing and Pricing</a:t>
            </a:r>
          </a:p>
        </p:txBody>
      </p:sp>
    </p:spTree>
    <p:extLst>
      <p:ext uri="{BB962C8B-B14F-4D97-AF65-F5344CB8AC3E}">
        <p14:creationId xmlns:p14="http://schemas.microsoft.com/office/powerpoint/2010/main" val="3615196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
            <a:extLst>
              <a:ext uri="{FF2B5EF4-FFF2-40B4-BE49-F238E27FC236}">
                <a16:creationId xmlns:a16="http://schemas.microsoft.com/office/drawing/2014/main" id="{1B1E948E-5D86-8D1D-D998-383BB88F8013}"/>
              </a:ext>
            </a:extLst>
          </p:cNvPr>
          <p:cNvSpPr txBox="1">
            <a:spLocks noGrp="1"/>
          </p:cNvSpPr>
          <p:nvPr>
            <p:ph type="title" idx="4294967295"/>
          </p:nvPr>
        </p:nvSpPr>
        <p:spPr>
          <a:xfrm>
            <a:off x="444501" y="938047"/>
            <a:ext cx="3803650" cy="307776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49" normalizeH="0" baseline="0" noProof="0">
                <a:ln w="3175">
                  <a:noFill/>
                </a:ln>
                <a:solidFill>
                  <a:srgbClr val="FFFFFF"/>
                </a:solidFill>
                <a:effectLst/>
                <a:uLnTx/>
                <a:uFillTx/>
                <a:latin typeface="Segoe UI Semibold"/>
                <a:ea typeface="+mn-ea"/>
                <a:cs typeface="Segoe UI" pitchFamily="34" charset="0"/>
              </a:rPr>
              <a:t>Many customers are already eligible for Azure Virtual Desktop</a:t>
            </a:r>
          </a:p>
        </p:txBody>
      </p:sp>
      <p:sp>
        <p:nvSpPr>
          <p:cNvPr id="4" name="TextBox 3">
            <a:extLst>
              <a:ext uri="{FF2B5EF4-FFF2-40B4-BE49-F238E27FC236}">
                <a16:creationId xmlns:a16="http://schemas.microsoft.com/office/drawing/2014/main" id="{ADCD2BE5-8BB3-6921-C8BF-0B3B798FF8C3}"/>
              </a:ext>
            </a:extLst>
          </p:cNvPr>
          <p:cNvSpPr txBox="1"/>
          <p:nvPr/>
        </p:nvSpPr>
        <p:spPr>
          <a:xfrm>
            <a:off x="444501" y="5060830"/>
            <a:ext cx="3486149" cy="553998"/>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FFFFFF"/>
                </a:solidFill>
                <a:effectLst/>
                <a:uLnTx/>
                <a:uFillTx/>
                <a:latin typeface="Segoe UI"/>
                <a:ea typeface="+mn-ea"/>
                <a:cs typeface="Segoe UI" pitchFamily="34" charset="0"/>
              </a:rPr>
              <a:t>Azure Virtual Desktop Licensing Requirements</a:t>
            </a:r>
            <a:endParaRPr kumimoji="0" lang="en-US" sz="2400" b="0" i="0" u="none" strike="noStrike" kern="1200" cap="none" spc="-49" normalizeH="0" baseline="0" noProof="0">
              <a:ln w="3175">
                <a:noFill/>
              </a:ln>
              <a:solidFill>
                <a:srgbClr val="FFFFFF"/>
              </a:solidFill>
              <a:effectLst/>
              <a:uLnTx/>
              <a:uFillTx/>
              <a:latin typeface="Segoe UI"/>
              <a:ea typeface="+mn-ea"/>
              <a:cs typeface="Segoe UI" pitchFamily="34" charset="0"/>
            </a:endParaRPr>
          </a:p>
        </p:txBody>
      </p:sp>
      <p:grpSp>
        <p:nvGrpSpPr>
          <p:cNvPr id="60" name="Group 59" descr="Icon for clients eligible for Azure Virtual Desktop">
            <a:extLst>
              <a:ext uri="{FF2B5EF4-FFF2-40B4-BE49-F238E27FC236}">
                <a16:creationId xmlns:a16="http://schemas.microsoft.com/office/drawing/2014/main" id="{C30C2150-FA10-6B5D-45B5-C4E396DC9CC2}"/>
              </a:ext>
            </a:extLst>
          </p:cNvPr>
          <p:cNvGrpSpPr/>
          <p:nvPr/>
        </p:nvGrpSpPr>
        <p:grpSpPr>
          <a:xfrm>
            <a:off x="4471326" y="412925"/>
            <a:ext cx="315204" cy="314150"/>
            <a:chOff x="4471326" y="412925"/>
            <a:chExt cx="315204" cy="314150"/>
          </a:xfrm>
        </p:grpSpPr>
        <p:sp>
          <p:nvSpPr>
            <p:cNvPr id="20" name="Freeform 5">
              <a:extLst>
                <a:ext uri="{FF2B5EF4-FFF2-40B4-BE49-F238E27FC236}">
                  <a16:creationId xmlns:a16="http://schemas.microsoft.com/office/drawing/2014/main" id="{F616DA76-5406-F351-E942-6CC817C972ED}"/>
                </a:ext>
              </a:extLst>
            </p:cNvPr>
            <p:cNvSpPr>
              <a:spLocks/>
            </p:cNvSpPr>
            <p:nvPr/>
          </p:nvSpPr>
          <p:spPr bwMode="auto">
            <a:xfrm>
              <a:off x="4471326" y="658552"/>
              <a:ext cx="111744" cy="68523"/>
            </a:xfrm>
            <a:custGeom>
              <a:avLst/>
              <a:gdLst>
                <a:gd name="T0" fmla="*/ 121 w 121"/>
                <a:gd name="T1" fmla="*/ 16 h 75"/>
                <a:gd name="T2" fmla="*/ 75 w 121"/>
                <a:gd name="T3" fmla="*/ 0 h 75"/>
                <a:gd name="T4" fmla="*/ 0 w 121"/>
                <a:gd name="T5" fmla="*/ 75 h 75"/>
                <a:gd name="T6" fmla="*/ 107 w 121"/>
                <a:gd name="T7" fmla="*/ 75 h 75"/>
                <a:gd name="T8" fmla="*/ 121 w 121"/>
                <a:gd name="T9" fmla="*/ 16 h 75"/>
              </a:gdLst>
              <a:ahLst/>
              <a:cxnLst>
                <a:cxn ang="0">
                  <a:pos x="T0" y="T1"/>
                </a:cxn>
                <a:cxn ang="0">
                  <a:pos x="T2" y="T3"/>
                </a:cxn>
                <a:cxn ang="0">
                  <a:pos x="T4" y="T5"/>
                </a:cxn>
                <a:cxn ang="0">
                  <a:pos x="T6" y="T7"/>
                </a:cxn>
                <a:cxn ang="0">
                  <a:pos x="T8" y="T9"/>
                </a:cxn>
              </a:cxnLst>
              <a:rect l="0" t="0" r="r" b="b"/>
              <a:pathLst>
                <a:path w="121" h="75">
                  <a:moveTo>
                    <a:pt x="121" y="16"/>
                  </a:moveTo>
                  <a:cubicBezTo>
                    <a:pt x="108" y="6"/>
                    <a:pt x="92" y="0"/>
                    <a:pt x="75" y="0"/>
                  </a:cubicBezTo>
                  <a:cubicBezTo>
                    <a:pt x="33" y="0"/>
                    <a:pt x="0" y="33"/>
                    <a:pt x="0" y="75"/>
                  </a:cubicBezTo>
                  <a:cubicBezTo>
                    <a:pt x="107" y="75"/>
                    <a:pt x="107" y="75"/>
                    <a:pt x="107" y="75"/>
                  </a:cubicBezTo>
                  <a:cubicBezTo>
                    <a:pt x="107" y="54"/>
                    <a:pt x="112" y="34"/>
                    <a:pt x="121" y="16"/>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78D4"/>
                </a:solidFill>
                <a:effectLst/>
                <a:uLnTx/>
                <a:uFillTx/>
                <a:latin typeface="Segoe UI"/>
                <a:ea typeface="+mn-ea"/>
                <a:cs typeface="+mn-cs"/>
              </a:endParaRPr>
            </a:p>
          </p:txBody>
        </p:sp>
        <p:sp>
          <p:nvSpPr>
            <p:cNvPr id="21" name="Oval 6">
              <a:extLst>
                <a:ext uri="{FF2B5EF4-FFF2-40B4-BE49-F238E27FC236}">
                  <a16:creationId xmlns:a16="http://schemas.microsoft.com/office/drawing/2014/main" id="{4E95ACE2-5C35-56AD-090E-A4D16B65BBCB}"/>
                </a:ext>
              </a:extLst>
            </p:cNvPr>
            <p:cNvSpPr>
              <a:spLocks noChangeArrowheads="1"/>
            </p:cNvSpPr>
            <p:nvPr/>
          </p:nvSpPr>
          <p:spPr bwMode="auto">
            <a:xfrm>
              <a:off x="4511385" y="580542"/>
              <a:ext cx="57981" cy="57981"/>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78D4"/>
                </a:solidFill>
                <a:effectLst/>
                <a:uLnTx/>
                <a:uFillTx/>
                <a:latin typeface="Segoe UI"/>
                <a:ea typeface="+mn-ea"/>
                <a:cs typeface="+mn-cs"/>
              </a:endParaRPr>
            </a:p>
          </p:txBody>
        </p:sp>
        <p:sp>
          <p:nvSpPr>
            <p:cNvPr id="22" name="Freeform 7">
              <a:extLst>
                <a:ext uri="{FF2B5EF4-FFF2-40B4-BE49-F238E27FC236}">
                  <a16:creationId xmlns:a16="http://schemas.microsoft.com/office/drawing/2014/main" id="{236498F4-FB97-84D8-2474-61E085C91EDB}"/>
                </a:ext>
              </a:extLst>
            </p:cNvPr>
            <p:cNvSpPr>
              <a:spLocks/>
            </p:cNvSpPr>
            <p:nvPr/>
          </p:nvSpPr>
          <p:spPr bwMode="auto">
            <a:xfrm>
              <a:off x="4589396" y="629035"/>
              <a:ext cx="197134" cy="98040"/>
            </a:xfrm>
            <a:custGeom>
              <a:avLst/>
              <a:gdLst>
                <a:gd name="T0" fmla="*/ 213 w 213"/>
                <a:gd name="T1" fmla="*/ 107 h 107"/>
                <a:gd name="T2" fmla="*/ 107 w 213"/>
                <a:gd name="T3" fmla="*/ 0 h 107"/>
                <a:gd name="T4" fmla="*/ 0 w 213"/>
                <a:gd name="T5" fmla="*/ 107 h 107"/>
                <a:gd name="T6" fmla="*/ 213 w 213"/>
                <a:gd name="T7" fmla="*/ 107 h 107"/>
              </a:gdLst>
              <a:ahLst/>
              <a:cxnLst>
                <a:cxn ang="0">
                  <a:pos x="T0" y="T1"/>
                </a:cxn>
                <a:cxn ang="0">
                  <a:pos x="T2" y="T3"/>
                </a:cxn>
                <a:cxn ang="0">
                  <a:pos x="T4" y="T5"/>
                </a:cxn>
                <a:cxn ang="0">
                  <a:pos x="T6" y="T7"/>
                </a:cxn>
              </a:cxnLst>
              <a:rect l="0" t="0" r="r" b="b"/>
              <a:pathLst>
                <a:path w="213" h="107">
                  <a:moveTo>
                    <a:pt x="213" y="107"/>
                  </a:moveTo>
                  <a:cubicBezTo>
                    <a:pt x="213" y="48"/>
                    <a:pt x="166" y="0"/>
                    <a:pt x="107" y="0"/>
                  </a:cubicBezTo>
                  <a:cubicBezTo>
                    <a:pt x="48" y="0"/>
                    <a:pt x="0" y="48"/>
                    <a:pt x="0" y="107"/>
                  </a:cubicBezTo>
                  <a:lnTo>
                    <a:pt x="213" y="107"/>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78D4"/>
                </a:solidFill>
                <a:effectLst/>
                <a:uLnTx/>
                <a:uFillTx/>
                <a:latin typeface="Segoe UI"/>
                <a:ea typeface="+mn-ea"/>
                <a:cs typeface="+mn-cs"/>
              </a:endParaRPr>
            </a:p>
          </p:txBody>
        </p:sp>
        <p:sp>
          <p:nvSpPr>
            <p:cNvPr id="23" name="Oval 8">
              <a:extLst>
                <a:ext uri="{FF2B5EF4-FFF2-40B4-BE49-F238E27FC236}">
                  <a16:creationId xmlns:a16="http://schemas.microsoft.com/office/drawing/2014/main" id="{13CAF8F7-210C-4C10-6F8E-73A5AA803DDA}"/>
                </a:ext>
              </a:extLst>
            </p:cNvPr>
            <p:cNvSpPr>
              <a:spLocks noChangeArrowheads="1"/>
            </p:cNvSpPr>
            <p:nvPr/>
          </p:nvSpPr>
          <p:spPr bwMode="auto">
            <a:xfrm>
              <a:off x="4638943" y="501477"/>
              <a:ext cx="99094" cy="98040"/>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78D4"/>
                </a:solidFill>
                <a:effectLst/>
                <a:uLnTx/>
                <a:uFillTx/>
                <a:latin typeface="Segoe UI"/>
                <a:ea typeface="+mn-ea"/>
                <a:cs typeface="+mn-cs"/>
              </a:endParaRPr>
            </a:p>
          </p:txBody>
        </p:sp>
        <p:sp>
          <p:nvSpPr>
            <p:cNvPr id="24" name="Freeform 9">
              <a:extLst>
                <a:ext uri="{FF2B5EF4-FFF2-40B4-BE49-F238E27FC236}">
                  <a16:creationId xmlns:a16="http://schemas.microsoft.com/office/drawing/2014/main" id="{DFC23386-303C-FC38-07BA-34A7A5950061}"/>
                </a:ext>
              </a:extLst>
            </p:cNvPr>
            <p:cNvSpPr>
              <a:spLocks/>
            </p:cNvSpPr>
            <p:nvPr/>
          </p:nvSpPr>
          <p:spPr bwMode="auto">
            <a:xfrm>
              <a:off x="4490301" y="412925"/>
              <a:ext cx="99094" cy="98040"/>
            </a:xfrm>
            <a:custGeom>
              <a:avLst/>
              <a:gdLst>
                <a:gd name="T0" fmla="*/ 94 w 94"/>
                <a:gd name="T1" fmla="*/ 37 h 93"/>
                <a:gd name="T2" fmla="*/ 57 w 94"/>
                <a:gd name="T3" fmla="*/ 37 h 93"/>
                <a:gd name="T4" fmla="*/ 57 w 94"/>
                <a:gd name="T5" fmla="*/ 0 h 93"/>
                <a:gd name="T6" fmla="*/ 38 w 94"/>
                <a:gd name="T7" fmla="*/ 0 h 93"/>
                <a:gd name="T8" fmla="*/ 38 w 94"/>
                <a:gd name="T9" fmla="*/ 37 h 93"/>
                <a:gd name="T10" fmla="*/ 0 w 94"/>
                <a:gd name="T11" fmla="*/ 37 h 93"/>
                <a:gd name="T12" fmla="*/ 0 w 94"/>
                <a:gd name="T13" fmla="*/ 56 h 93"/>
                <a:gd name="T14" fmla="*/ 38 w 94"/>
                <a:gd name="T15" fmla="*/ 56 h 93"/>
                <a:gd name="T16" fmla="*/ 38 w 94"/>
                <a:gd name="T17" fmla="*/ 93 h 93"/>
                <a:gd name="T18" fmla="*/ 57 w 94"/>
                <a:gd name="T19" fmla="*/ 93 h 93"/>
                <a:gd name="T20" fmla="*/ 57 w 94"/>
                <a:gd name="T21" fmla="*/ 56 h 93"/>
                <a:gd name="T22" fmla="*/ 94 w 94"/>
                <a:gd name="T23" fmla="*/ 56 h 93"/>
                <a:gd name="T24" fmla="*/ 94 w 94"/>
                <a:gd name="T25" fmla="*/ 3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93">
                  <a:moveTo>
                    <a:pt x="94" y="37"/>
                  </a:moveTo>
                  <a:lnTo>
                    <a:pt x="57" y="37"/>
                  </a:lnTo>
                  <a:lnTo>
                    <a:pt x="57" y="0"/>
                  </a:lnTo>
                  <a:lnTo>
                    <a:pt x="38" y="0"/>
                  </a:lnTo>
                  <a:lnTo>
                    <a:pt x="38" y="37"/>
                  </a:lnTo>
                  <a:lnTo>
                    <a:pt x="0" y="37"/>
                  </a:lnTo>
                  <a:lnTo>
                    <a:pt x="0" y="56"/>
                  </a:lnTo>
                  <a:lnTo>
                    <a:pt x="38" y="56"/>
                  </a:lnTo>
                  <a:lnTo>
                    <a:pt x="38" y="93"/>
                  </a:lnTo>
                  <a:lnTo>
                    <a:pt x="57" y="93"/>
                  </a:lnTo>
                  <a:lnTo>
                    <a:pt x="57" y="56"/>
                  </a:lnTo>
                  <a:lnTo>
                    <a:pt x="94" y="56"/>
                  </a:lnTo>
                  <a:lnTo>
                    <a:pt x="94" y="37"/>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3" name="Rectangle 2">
            <a:extLst>
              <a:ext uri="{FF2B5EF4-FFF2-40B4-BE49-F238E27FC236}">
                <a16:creationId xmlns:a16="http://schemas.microsoft.com/office/drawing/2014/main" id="{F0F01997-E21C-12F9-9625-A34D51158802}"/>
              </a:ext>
            </a:extLst>
          </p:cNvPr>
          <p:cNvSpPr>
            <a:spLocks/>
          </p:cNvSpPr>
          <p:nvPr/>
        </p:nvSpPr>
        <p:spPr bwMode="auto">
          <a:xfrm>
            <a:off x="5095875" y="403093"/>
            <a:ext cx="6651625" cy="3354765"/>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225" rtl="0" eaLnBrk="0" fontAlgn="base" latinLnBrk="0" hangingPunct="0">
              <a:lnSpc>
                <a:spcPct val="100000"/>
              </a:lnSpc>
              <a:spcBef>
                <a:spcPts val="0"/>
              </a:spcBef>
              <a:spcAft>
                <a:spcPts val="600"/>
              </a:spcAft>
              <a:buClrTx/>
              <a:buSzTx/>
              <a:buFontTx/>
              <a:buNone/>
              <a:tabLst/>
              <a:defRPr/>
            </a:pPr>
            <a:r>
              <a:rPr kumimoji="0" lang="en-US" altLang="en-US" sz="1800" b="0" i="0" u="none" strike="noStrike" kern="1200" cap="none" spc="0" normalizeH="0" baseline="0" noProof="0">
                <a:ln>
                  <a:noFill/>
                </a:ln>
                <a:solidFill>
                  <a:schemeClr val="accent4"/>
                </a:solidFill>
                <a:effectLst/>
                <a:uLnTx/>
                <a:uFillTx/>
                <a:latin typeface="Segoe UI Semibold"/>
                <a:ea typeface="+mn-ea"/>
                <a:cs typeface="+mn-cs"/>
              </a:rPr>
              <a:t>Client</a:t>
            </a:r>
          </a:p>
          <a:p>
            <a:pPr marL="0" marR="0" lvl="0" indent="0" algn="l" defTabSz="914225" rtl="0" eaLnBrk="0" fontAlgn="base" latinLnBrk="0" hangingPunct="0">
              <a:lnSpc>
                <a:spcPct val="100000"/>
              </a:lnSpc>
              <a:spcBef>
                <a:spcPts val="0"/>
              </a:spcBef>
              <a:spcAft>
                <a:spcPts val="60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Segoe UI"/>
                <a:ea typeface="+mn-ea"/>
                <a:cs typeface="+mn-cs"/>
              </a:rPr>
              <a:t>Customers are eligible to access Windows 11 and Windows 10 single and multi session and Windows 7 with Azure Virtual Desktop if they have one of the following licenses*:</a:t>
            </a:r>
            <a:endParaRPr kumimoji="0" lang="en-US" altLang="en-US" sz="1600" b="0" i="0" u="none" strike="noStrike" kern="1200" cap="none" spc="0" normalizeH="0" baseline="0" noProof="0">
              <a:ln>
                <a:noFill/>
              </a:ln>
              <a:solidFill>
                <a:srgbClr val="000000"/>
              </a:solidFill>
              <a:effectLst/>
              <a:uLnTx/>
              <a:uFillTx/>
              <a:latin typeface="Segoe UI"/>
              <a:ea typeface="+mn-ea"/>
              <a:cs typeface="Segoe UI"/>
            </a:endParaRPr>
          </a:p>
          <a:p>
            <a:pPr marL="182845" marR="0" lvl="1" indent="-182845" algn="l" defTabSz="914225" rtl="0" eaLnBrk="0" fontAlgn="base" latinLnBrk="0" hangingPunct="0">
              <a:lnSpc>
                <a:spcPct val="100000"/>
              </a:lnSpc>
              <a:spcBef>
                <a:spcPts val="0"/>
              </a:spcBef>
              <a:spcAft>
                <a:spcPts val="600"/>
              </a:spcAft>
              <a:buClrTx/>
              <a:buSzTx/>
              <a:buFont typeface="Arial" panose="020B0604020202020204" pitchFamily="34" charset="0"/>
              <a:buChar char="•"/>
              <a:tabLst/>
              <a:defRPr/>
            </a:pPr>
            <a:r>
              <a:rPr kumimoji="0" lang="en-US" altLang="en-US" sz="1600" b="1" i="1" strike="noStrike" kern="1200" cap="none" spc="0" normalizeH="0" baseline="0" noProof="0">
                <a:ln>
                  <a:noFill/>
                </a:ln>
                <a:solidFill>
                  <a:schemeClr val="tx1"/>
                </a:solidFill>
                <a:effectLst/>
                <a:uLnTx/>
                <a:uFillTx/>
                <a:latin typeface="Segoe UI Semibold"/>
                <a:ea typeface="+mn-ea"/>
                <a:cs typeface="+mn-cs"/>
              </a:rPr>
              <a:t>Microsoft 365 Business Premium</a:t>
            </a:r>
            <a:endParaRPr kumimoji="0" lang="en-US" altLang="en-US" sz="1600" b="1" i="1" strike="noStrike" kern="1200" cap="none" spc="0" normalizeH="0" baseline="0" noProof="0">
              <a:ln>
                <a:noFill/>
              </a:ln>
              <a:solidFill>
                <a:schemeClr val="tx1"/>
              </a:solidFill>
              <a:effectLst/>
              <a:uLnTx/>
              <a:uFillTx/>
              <a:latin typeface="Segoe UI Semibold"/>
              <a:ea typeface="+mn-ea"/>
              <a:cs typeface="Segoe UI Semibold"/>
            </a:endParaRPr>
          </a:p>
          <a:p>
            <a:pPr marL="182845" marR="0" lvl="1" indent="-182845" algn="l" defTabSz="914225" rtl="0" eaLnBrk="0" fontAlgn="base" latinLnBrk="0" hangingPunct="0">
              <a:lnSpc>
                <a:spcPct val="100000"/>
              </a:lnSpc>
              <a:spcBef>
                <a:spcPts val="0"/>
              </a:spcBef>
              <a:spcAft>
                <a:spcPts val="600"/>
              </a:spcAft>
              <a:buClrTx/>
              <a:buSzTx/>
              <a:buFont typeface="Arial" panose="020B0604020202020204" pitchFamily="34" charset="0"/>
              <a:buChar char="•"/>
              <a:tabLst/>
              <a:defRPr/>
            </a:pPr>
            <a:r>
              <a:rPr kumimoji="0" lang="en-US" altLang="en-US" sz="1600" b="0" i="0" u="none" strike="noStrike" kern="1200" cap="none" spc="0" normalizeH="0" baseline="0" noProof="0">
                <a:ln>
                  <a:noFill/>
                </a:ln>
                <a:solidFill>
                  <a:schemeClr val="tx1"/>
                </a:solidFill>
                <a:effectLst/>
                <a:uLnTx/>
                <a:uFillTx/>
                <a:latin typeface="Segoe UI Semibold"/>
                <a:ea typeface="+mn-ea"/>
                <a:cs typeface="+mn-cs"/>
              </a:rPr>
              <a:t>Microsoft 365 E3/E5</a:t>
            </a:r>
            <a:endParaRPr kumimoji="0" lang="en-US" altLang="en-US" sz="1600" b="0" i="0" u="none" strike="noStrike" kern="1200" cap="none" spc="0" normalizeH="0" baseline="0" noProof="0">
              <a:ln>
                <a:noFill/>
              </a:ln>
              <a:solidFill>
                <a:schemeClr val="tx1"/>
              </a:solidFill>
              <a:effectLst/>
              <a:uLnTx/>
              <a:uFillTx/>
              <a:latin typeface="Segoe UI Semibold"/>
              <a:ea typeface="+mn-ea"/>
              <a:cs typeface="Segoe UI Semibold"/>
            </a:endParaRPr>
          </a:p>
          <a:p>
            <a:pPr marL="182845" marR="0" lvl="1" indent="-182845" algn="l" defTabSz="914225"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altLang="en-US" sz="1600" b="0" i="0" u="none" strike="noStrike" kern="1200" cap="none" spc="0" normalizeH="0" baseline="0" noProof="0">
                <a:ln>
                  <a:noFill/>
                </a:ln>
                <a:solidFill>
                  <a:schemeClr val="tx1"/>
                </a:solidFill>
                <a:effectLst/>
                <a:uLnTx/>
                <a:uFillTx/>
                <a:latin typeface="Segoe UI Semibold"/>
                <a:ea typeface="+mn-ea"/>
                <a:cs typeface="+mn-cs"/>
              </a:rPr>
              <a:t>Microsoft 365 A3/A5/Student Use Benefits</a:t>
            </a:r>
            <a:endParaRPr kumimoji="0" lang="en-US" sz="1600" b="0" i="0" u="none" strike="noStrike" kern="1200" cap="none" spc="0" normalizeH="0" baseline="0" noProof="0">
              <a:ln>
                <a:noFill/>
              </a:ln>
              <a:solidFill>
                <a:schemeClr val="tx1"/>
              </a:solidFill>
              <a:effectLst/>
              <a:uLnTx/>
              <a:uFillTx/>
              <a:latin typeface="Segoe UI"/>
              <a:ea typeface="+mn-ea"/>
              <a:cs typeface="+mn-cs"/>
            </a:endParaRPr>
          </a:p>
          <a:p>
            <a:pPr marL="182845" marR="0" lvl="1" indent="-182845" algn="l" defTabSz="914225" rtl="0" eaLnBrk="0" fontAlgn="base" latinLnBrk="0" hangingPunct="0">
              <a:lnSpc>
                <a:spcPct val="100000"/>
              </a:lnSpc>
              <a:spcBef>
                <a:spcPts val="0"/>
              </a:spcBef>
              <a:spcAft>
                <a:spcPts val="600"/>
              </a:spcAft>
              <a:buClrTx/>
              <a:buSzTx/>
              <a:buFont typeface="Arial" panose="020B0604020202020204" pitchFamily="34" charset="0"/>
              <a:buChar char="•"/>
              <a:tabLst/>
              <a:defRPr/>
            </a:pPr>
            <a:r>
              <a:rPr kumimoji="0" lang="en-US" altLang="en-US" sz="1600" b="0" i="0" u="none" strike="noStrike" kern="1200" cap="none" spc="0" normalizeH="0" baseline="0" noProof="0">
                <a:ln>
                  <a:noFill/>
                </a:ln>
                <a:solidFill>
                  <a:schemeClr val="tx1"/>
                </a:solidFill>
                <a:effectLst/>
                <a:uLnTx/>
                <a:uFillTx/>
                <a:latin typeface="Segoe UI Semibold"/>
                <a:ea typeface="+mn-ea"/>
                <a:cs typeface="+mn-cs"/>
              </a:rPr>
              <a:t>Microsoft 365 F3</a:t>
            </a:r>
            <a:endParaRPr kumimoji="0" lang="en-US" altLang="en-US" sz="1600" b="0" i="0" u="none" strike="noStrike" kern="1200" cap="none" spc="0" normalizeH="0" baseline="0" noProof="0">
              <a:ln>
                <a:noFill/>
              </a:ln>
              <a:solidFill>
                <a:schemeClr val="tx1"/>
              </a:solidFill>
              <a:effectLst/>
              <a:uLnTx/>
              <a:uFillTx/>
              <a:latin typeface="Segoe UI Semibold"/>
              <a:ea typeface="+mn-ea"/>
              <a:cs typeface="Segoe UI Semibold"/>
            </a:endParaRPr>
          </a:p>
          <a:p>
            <a:pPr marL="182845" marR="0" lvl="1" indent="-182845" algn="l" defTabSz="914225" rtl="0" eaLnBrk="0" fontAlgn="base" latinLnBrk="0" hangingPunct="0">
              <a:lnSpc>
                <a:spcPct val="100000"/>
              </a:lnSpc>
              <a:spcBef>
                <a:spcPts val="0"/>
              </a:spcBef>
              <a:spcAft>
                <a:spcPts val="600"/>
              </a:spcAft>
              <a:buClrTx/>
              <a:buSzTx/>
              <a:buFont typeface="Arial" panose="020B0604020202020204" pitchFamily="34" charset="0"/>
              <a:buChar char="•"/>
              <a:tabLst/>
              <a:defRPr/>
            </a:pPr>
            <a:r>
              <a:rPr kumimoji="0" lang="en-US" altLang="en-US" sz="1600" b="0" i="0" u="none" strike="noStrike" kern="1200" cap="none" spc="0" normalizeH="0" baseline="0" noProof="0">
                <a:ln>
                  <a:noFill/>
                </a:ln>
                <a:solidFill>
                  <a:schemeClr val="tx1"/>
                </a:solidFill>
                <a:effectLst/>
                <a:uLnTx/>
                <a:uFillTx/>
                <a:latin typeface="Segoe UI Semibold"/>
                <a:ea typeface="+mn-ea"/>
                <a:cs typeface="+mn-cs"/>
              </a:rPr>
              <a:t>Windows 11 and Windows 10 Enterprise E3/E5</a:t>
            </a:r>
            <a:endParaRPr kumimoji="0" lang="en-US" altLang="en-US" sz="1600" b="0" i="0" u="none" strike="noStrike" kern="1200" cap="none" spc="0" normalizeH="0" baseline="0" noProof="0">
              <a:ln>
                <a:noFill/>
              </a:ln>
              <a:solidFill>
                <a:schemeClr val="tx1"/>
              </a:solidFill>
              <a:effectLst/>
              <a:uLnTx/>
              <a:uFillTx/>
              <a:latin typeface="Segoe UI Semibold"/>
              <a:ea typeface="+mn-ea"/>
              <a:cs typeface="Segoe UI Semibold"/>
            </a:endParaRPr>
          </a:p>
          <a:p>
            <a:pPr marL="182845" marR="0" lvl="1" indent="-182845" algn="l" defTabSz="914225" rtl="0" eaLnBrk="0" fontAlgn="base" latinLnBrk="0" hangingPunct="0">
              <a:lnSpc>
                <a:spcPct val="100000"/>
              </a:lnSpc>
              <a:spcBef>
                <a:spcPts val="0"/>
              </a:spcBef>
              <a:spcAft>
                <a:spcPts val="600"/>
              </a:spcAft>
              <a:buClrTx/>
              <a:buSzTx/>
              <a:buFont typeface="Arial" panose="020B0604020202020204" pitchFamily="34" charset="0"/>
              <a:buChar char="•"/>
              <a:tabLst/>
              <a:defRPr/>
            </a:pPr>
            <a:r>
              <a:rPr kumimoji="0" lang="en-US" altLang="en-US" sz="1600" b="0" i="0" u="none" strike="noStrike" kern="1200" cap="none" spc="0" normalizeH="0" baseline="0" noProof="0">
                <a:ln>
                  <a:noFill/>
                </a:ln>
                <a:solidFill>
                  <a:schemeClr val="tx1"/>
                </a:solidFill>
                <a:effectLst/>
                <a:uLnTx/>
                <a:uFillTx/>
                <a:latin typeface="Segoe UI Semibold"/>
                <a:ea typeface="+mn-ea"/>
                <a:cs typeface="+mn-cs"/>
              </a:rPr>
              <a:t>Windows 11 and Windows 10 Education A3/A5</a:t>
            </a:r>
            <a:endParaRPr kumimoji="0" lang="en-US" altLang="en-US" sz="1600" b="0" i="0" u="none" strike="noStrike" kern="1200" cap="none" spc="0" normalizeH="0" baseline="0" noProof="0">
              <a:ln>
                <a:noFill/>
              </a:ln>
              <a:solidFill>
                <a:schemeClr val="tx1"/>
              </a:solidFill>
              <a:effectLst/>
              <a:uLnTx/>
              <a:uFillTx/>
              <a:latin typeface="Segoe UI Semibold"/>
              <a:ea typeface="+mn-ea"/>
              <a:cs typeface="Segoe UI Semibold"/>
            </a:endParaRPr>
          </a:p>
          <a:p>
            <a:pPr marL="182845" marR="0" lvl="1" indent="-182845" algn="l" defTabSz="914225" rtl="0" eaLnBrk="0" fontAlgn="base" latinLnBrk="0" hangingPunct="0">
              <a:lnSpc>
                <a:spcPct val="100000"/>
              </a:lnSpc>
              <a:spcBef>
                <a:spcPts val="0"/>
              </a:spcBef>
              <a:spcAft>
                <a:spcPts val="600"/>
              </a:spcAft>
              <a:buClrTx/>
              <a:buSzTx/>
              <a:buFont typeface="Arial" panose="020B0604020202020204" pitchFamily="34" charset="0"/>
              <a:buChar char="•"/>
              <a:tabLst/>
              <a:defRPr/>
            </a:pPr>
            <a:r>
              <a:rPr kumimoji="0" lang="en-US" altLang="en-US" sz="1600" b="0" i="0" u="none" strike="noStrike" kern="1200" cap="none" spc="0" normalizeH="0" baseline="0" noProof="0">
                <a:ln>
                  <a:noFill/>
                </a:ln>
                <a:solidFill>
                  <a:schemeClr val="tx1"/>
                </a:solidFill>
                <a:effectLst/>
                <a:uLnTx/>
                <a:uFillTx/>
                <a:latin typeface="Segoe UI Semibold"/>
                <a:ea typeface="+mn-ea"/>
                <a:cs typeface="+mn-cs"/>
              </a:rPr>
              <a:t>Windows 11 and Windows 10 VDA E3/E5</a:t>
            </a:r>
            <a:endParaRPr kumimoji="0" lang="en-US" altLang="en-US" sz="1600" b="0" i="0" u="none" strike="noStrike" kern="1200" cap="none" spc="0" normalizeH="0" baseline="0" noProof="0">
              <a:ln>
                <a:noFill/>
              </a:ln>
              <a:solidFill>
                <a:schemeClr val="tx1"/>
              </a:solidFill>
              <a:effectLst/>
              <a:uLnTx/>
              <a:uFillTx/>
              <a:latin typeface="Segoe UI Semibold"/>
              <a:ea typeface="+mn-ea"/>
              <a:cs typeface="Segoe UI Semibold"/>
            </a:endParaRPr>
          </a:p>
        </p:txBody>
      </p:sp>
      <p:cxnSp>
        <p:nvCxnSpPr>
          <p:cNvPr id="6" name="Straight Connector 5">
            <a:extLst>
              <a:ext uri="{FF2B5EF4-FFF2-40B4-BE49-F238E27FC236}">
                <a16:creationId xmlns:a16="http://schemas.microsoft.com/office/drawing/2014/main" id="{DF854003-9516-17A3-216A-AA4A8B7A8A15}"/>
              </a:ext>
              <a:ext uri="{C183D7F6-B498-43B3-948B-1728B52AA6E4}">
                <adec:decorative xmlns:adec="http://schemas.microsoft.com/office/drawing/2017/decorative" val="1"/>
              </a:ext>
            </a:extLst>
          </p:cNvPr>
          <p:cNvCxnSpPr>
            <a:cxnSpLocks/>
          </p:cNvCxnSpPr>
          <p:nvPr/>
        </p:nvCxnSpPr>
        <p:spPr>
          <a:xfrm>
            <a:off x="5095875" y="3887585"/>
            <a:ext cx="6651625" cy="0"/>
          </a:xfrm>
          <a:prstGeom prst="line">
            <a:avLst/>
          </a:prstGeom>
          <a:ln w="6350" cap="rnd">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5" name="Group 24" descr="Icon for servers eligible for Azure Virtual Desktop">
            <a:extLst>
              <a:ext uri="{FF2B5EF4-FFF2-40B4-BE49-F238E27FC236}">
                <a16:creationId xmlns:a16="http://schemas.microsoft.com/office/drawing/2014/main" id="{C55FDDD3-A980-764A-951F-EF8AC5310CAF}"/>
              </a:ext>
            </a:extLst>
          </p:cNvPr>
          <p:cNvGrpSpPr/>
          <p:nvPr/>
        </p:nvGrpSpPr>
        <p:grpSpPr>
          <a:xfrm>
            <a:off x="4470183" y="4007480"/>
            <a:ext cx="316347" cy="360236"/>
            <a:chOff x="2875135" y="-3390477"/>
            <a:chExt cx="800965" cy="912091"/>
          </a:xfrm>
          <a:solidFill>
            <a:schemeClr val="accent4"/>
          </a:solidFill>
        </p:grpSpPr>
        <p:sp>
          <p:nvSpPr>
            <p:cNvPr id="26" name="Freeform: Shape 25">
              <a:extLst>
                <a:ext uri="{FF2B5EF4-FFF2-40B4-BE49-F238E27FC236}">
                  <a16:creationId xmlns:a16="http://schemas.microsoft.com/office/drawing/2014/main" id="{529E91B5-F6E4-593B-0DDD-4689AC17855C}"/>
                </a:ext>
              </a:extLst>
            </p:cNvPr>
            <p:cNvSpPr/>
            <p:nvPr/>
          </p:nvSpPr>
          <p:spPr>
            <a:xfrm>
              <a:off x="2875135" y="-3390477"/>
              <a:ext cx="800965" cy="489960"/>
            </a:xfrm>
            <a:custGeom>
              <a:avLst/>
              <a:gdLst>
                <a:gd name="connsiteX0" fmla="*/ 800966 w 800965"/>
                <a:gd name="connsiteY0" fmla="*/ 321108 h 489960"/>
                <a:gd name="connsiteX1" fmla="*/ 646545 w 800965"/>
                <a:gd name="connsiteY1" fmla="*/ 489960 h 489960"/>
                <a:gd name="connsiteX2" fmla="*/ 642938 w 800965"/>
                <a:gd name="connsiteY2" fmla="*/ 489960 h 489960"/>
                <a:gd name="connsiteX3" fmla="*/ 642938 w 800965"/>
                <a:gd name="connsiteY3" fmla="*/ 456045 h 489960"/>
                <a:gd name="connsiteX4" fmla="*/ 616239 w 800965"/>
                <a:gd name="connsiteY4" fmla="*/ 422852 h 489960"/>
                <a:gd name="connsiteX5" fmla="*/ 642938 w 800965"/>
                <a:gd name="connsiteY5" fmla="*/ 389659 h 489960"/>
                <a:gd name="connsiteX6" fmla="*/ 642938 w 800965"/>
                <a:gd name="connsiteY6" fmla="*/ 278534 h 489960"/>
                <a:gd name="connsiteX7" fmla="*/ 609023 w 800965"/>
                <a:gd name="connsiteY7" fmla="*/ 244619 h 489960"/>
                <a:gd name="connsiteX8" fmla="*/ 187614 w 800965"/>
                <a:gd name="connsiteY8" fmla="*/ 244619 h 489960"/>
                <a:gd name="connsiteX9" fmla="*/ 153699 w 800965"/>
                <a:gd name="connsiteY9" fmla="*/ 278534 h 489960"/>
                <a:gd name="connsiteX10" fmla="*/ 153699 w 800965"/>
                <a:gd name="connsiteY10" fmla="*/ 389659 h 489960"/>
                <a:gd name="connsiteX11" fmla="*/ 180398 w 800965"/>
                <a:gd name="connsiteY11" fmla="*/ 422852 h 489960"/>
                <a:gd name="connsiteX12" fmla="*/ 153699 w 800965"/>
                <a:gd name="connsiteY12" fmla="*/ 456045 h 489960"/>
                <a:gd name="connsiteX13" fmla="*/ 153699 w 800965"/>
                <a:gd name="connsiteY13" fmla="*/ 489239 h 489960"/>
                <a:gd name="connsiteX14" fmla="*/ 150813 w 800965"/>
                <a:gd name="connsiteY14" fmla="*/ 489239 h 489960"/>
                <a:gd name="connsiteX15" fmla="*/ 150091 w 800965"/>
                <a:gd name="connsiteY15" fmla="*/ 489239 h 489960"/>
                <a:gd name="connsiteX16" fmla="*/ 0 w 800965"/>
                <a:gd name="connsiteY16" fmla="*/ 321108 h 489960"/>
                <a:gd name="connsiteX17" fmla="*/ 169574 w 800965"/>
                <a:gd name="connsiteY17" fmla="*/ 151534 h 489960"/>
                <a:gd name="connsiteX18" fmla="*/ 196273 w 800965"/>
                <a:gd name="connsiteY18" fmla="*/ 153699 h 489960"/>
                <a:gd name="connsiteX19" fmla="*/ 408420 w 800965"/>
                <a:gd name="connsiteY19" fmla="*/ 0 h 489960"/>
                <a:gd name="connsiteX20" fmla="*/ 621290 w 800965"/>
                <a:gd name="connsiteY20" fmla="*/ 152256 h 489960"/>
                <a:gd name="connsiteX21" fmla="*/ 631392 w 800965"/>
                <a:gd name="connsiteY21" fmla="*/ 152256 h 489960"/>
                <a:gd name="connsiteX22" fmla="*/ 800966 w 800965"/>
                <a:gd name="connsiteY22" fmla="*/ 321108 h 48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0965" h="489960">
                  <a:moveTo>
                    <a:pt x="800966" y="321108"/>
                  </a:moveTo>
                  <a:cubicBezTo>
                    <a:pt x="800966" y="408420"/>
                    <a:pt x="733136" y="482023"/>
                    <a:pt x="646545" y="489960"/>
                  </a:cubicBezTo>
                  <a:lnTo>
                    <a:pt x="642938" y="489960"/>
                  </a:lnTo>
                  <a:lnTo>
                    <a:pt x="642938" y="456045"/>
                  </a:lnTo>
                  <a:cubicBezTo>
                    <a:pt x="642938" y="439449"/>
                    <a:pt x="631392" y="425739"/>
                    <a:pt x="616239" y="422852"/>
                  </a:cubicBezTo>
                  <a:cubicBezTo>
                    <a:pt x="631392" y="419966"/>
                    <a:pt x="642938" y="406256"/>
                    <a:pt x="642938" y="389659"/>
                  </a:cubicBezTo>
                  <a:lnTo>
                    <a:pt x="642938" y="278534"/>
                  </a:lnTo>
                  <a:cubicBezTo>
                    <a:pt x="642938" y="259773"/>
                    <a:pt x="627784" y="244619"/>
                    <a:pt x="609023" y="244619"/>
                  </a:cubicBezTo>
                  <a:lnTo>
                    <a:pt x="187614" y="244619"/>
                  </a:lnTo>
                  <a:cubicBezTo>
                    <a:pt x="168852" y="244619"/>
                    <a:pt x="153699" y="259773"/>
                    <a:pt x="153699" y="278534"/>
                  </a:cubicBezTo>
                  <a:lnTo>
                    <a:pt x="153699" y="389659"/>
                  </a:lnTo>
                  <a:cubicBezTo>
                    <a:pt x="153699" y="406256"/>
                    <a:pt x="165244" y="419966"/>
                    <a:pt x="180398" y="422852"/>
                  </a:cubicBezTo>
                  <a:cubicBezTo>
                    <a:pt x="165244" y="426460"/>
                    <a:pt x="153699" y="440170"/>
                    <a:pt x="153699" y="456045"/>
                  </a:cubicBezTo>
                  <a:lnTo>
                    <a:pt x="153699" y="489239"/>
                  </a:lnTo>
                  <a:lnTo>
                    <a:pt x="150813" y="489239"/>
                  </a:lnTo>
                  <a:cubicBezTo>
                    <a:pt x="150813" y="489239"/>
                    <a:pt x="150091" y="489239"/>
                    <a:pt x="150091" y="489239"/>
                  </a:cubicBezTo>
                  <a:cubicBezTo>
                    <a:pt x="64943" y="479136"/>
                    <a:pt x="0" y="406977"/>
                    <a:pt x="0" y="321108"/>
                  </a:cubicBezTo>
                  <a:cubicBezTo>
                    <a:pt x="0" y="228023"/>
                    <a:pt x="75767" y="151534"/>
                    <a:pt x="169574" y="151534"/>
                  </a:cubicBezTo>
                  <a:cubicBezTo>
                    <a:pt x="178955" y="151534"/>
                    <a:pt x="187614" y="152256"/>
                    <a:pt x="196273" y="153699"/>
                  </a:cubicBezTo>
                  <a:cubicBezTo>
                    <a:pt x="225136" y="62778"/>
                    <a:pt x="312449" y="0"/>
                    <a:pt x="408420" y="0"/>
                  </a:cubicBezTo>
                  <a:cubicBezTo>
                    <a:pt x="505835" y="0"/>
                    <a:pt x="590261" y="61335"/>
                    <a:pt x="621290" y="152256"/>
                  </a:cubicBezTo>
                  <a:cubicBezTo>
                    <a:pt x="624898" y="152256"/>
                    <a:pt x="627784" y="152256"/>
                    <a:pt x="631392" y="152256"/>
                  </a:cubicBezTo>
                  <a:cubicBezTo>
                    <a:pt x="725199" y="151534"/>
                    <a:pt x="800966" y="228023"/>
                    <a:pt x="800966" y="321108"/>
                  </a:cubicBezTo>
                  <a:close/>
                </a:path>
              </a:pathLst>
            </a:custGeom>
            <a:grpFill/>
            <a:ln w="72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B7D7656D-87DA-2FA1-04A8-94786B451029}"/>
                </a:ext>
              </a:extLst>
            </p:cNvPr>
            <p:cNvSpPr/>
            <p:nvPr/>
          </p:nvSpPr>
          <p:spPr>
            <a:xfrm>
              <a:off x="3178924" y="-2549869"/>
              <a:ext cx="189778" cy="71483"/>
            </a:xfrm>
            <a:custGeom>
              <a:avLst/>
              <a:gdLst>
                <a:gd name="connsiteX0" fmla="*/ 189778 w 189778"/>
                <a:gd name="connsiteY0" fmla="*/ 17364 h 71483"/>
                <a:gd name="connsiteX1" fmla="*/ 189778 w 189778"/>
                <a:gd name="connsiteY1" fmla="*/ 54165 h 71483"/>
                <a:gd name="connsiteX2" fmla="*/ 189778 w 189778"/>
                <a:gd name="connsiteY2" fmla="*/ 54165 h 71483"/>
                <a:gd name="connsiteX3" fmla="*/ 189778 w 189778"/>
                <a:gd name="connsiteY3" fmla="*/ 54165 h 71483"/>
                <a:gd name="connsiteX4" fmla="*/ 172460 w 189778"/>
                <a:gd name="connsiteY4" fmla="*/ 71483 h 71483"/>
                <a:gd name="connsiteX5" fmla="*/ 17318 w 189778"/>
                <a:gd name="connsiteY5" fmla="*/ 71483 h 71483"/>
                <a:gd name="connsiteX6" fmla="*/ 0 w 189778"/>
                <a:gd name="connsiteY6" fmla="*/ 54165 h 71483"/>
                <a:gd name="connsiteX7" fmla="*/ 0 w 189778"/>
                <a:gd name="connsiteY7" fmla="*/ 17364 h 71483"/>
                <a:gd name="connsiteX8" fmla="*/ 17318 w 189778"/>
                <a:gd name="connsiteY8" fmla="*/ 46 h 71483"/>
                <a:gd name="connsiteX9" fmla="*/ 171739 w 189778"/>
                <a:gd name="connsiteY9" fmla="*/ 46 h 71483"/>
                <a:gd name="connsiteX10" fmla="*/ 189778 w 189778"/>
                <a:gd name="connsiteY10" fmla="*/ 17364 h 71483"/>
                <a:gd name="connsiteX11" fmla="*/ 189778 w 189778"/>
                <a:gd name="connsiteY11" fmla="*/ 17364 h 7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778" h="71483">
                  <a:moveTo>
                    <a:pt x="189778" y="17364"/>
                  </a:moveTo>
                  <a:lnTo>
                    <a:pt x="189778" y="54165"/>
                  </a:lnTo>
                  <a:lnTo>
                    <a:pt x="189778" y="54165"/>
                  </a:lnTo>
                  <a:lnTo>
                    <a:pt x="189778" y="54165"/>
                  </a:lnTo>
                  <a:cubicBezTo>
                    <a:pt x="189778" y="64267"/>
                    <a:pt x="181841" y="71483"/>
                    <a:pt x="172460" y="71483"/>
                  </a:cubicBezTo>
                  <a:lnTo>
                    <a:pt x="17318" y="71483"/>
                  </a:lnTo>
                  <a:cubicBezTo>
                    <a:pt x="7216" y="71483"/>
                    <a:pt x="0" y="63546"/>
                    <a:pt x="0" y="54165"/>
                  </a:cubicBezTo>
                  <a:lnTo>
                    <a:pt x="0" y="17364"/>
                  </a:lnTo>
                  <a:cubicBezTo>
                    <a:pt x="0" y="7261"/>
                    <a:pt x="7938" y="46"/>
                    <a:pt x="17318" y="46"/>
                  </a:cubicBezTo>
                  <a:lnTo>
                    <a:pt x="171739" y="46"/>
                  </a:lnTo>
                  <a:cubicBezTo>
                    <a:pt x="181841" y="-676"/>
                    <a:pt x="189778" y="7261"/>
                    <a:pt x="189778" y="17364"/>
                  </a:cubicBezTo>
                  <a:lnTo>
                    <a:pt x="189778" y="17364"/>
                  </a:lnTo>
                  <a:close/>
                </a:path>
              </a:pathLst>
            </a:custGeom>
            <a:grpFill/>
            <a:ln w="72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28" name="Graphic 88">
              <a:extLst>
                <a:ext uri="{FF2B5EF4-FFF2-40B4-BE49-F238E27FC236}">
                  <a16:creationId xmlns:a16="http://schemas.microsoft.com/office/drawing/2014/main" id="{0565B712-FD49-BFA8-F4E4-1FE89AB90774}"/>
                </a:ext>
              </a:extLst>
            </p:cNvPr>
            <p:cNvGrpSpPr/>
            <p:nvPr/>
          </p:nvGrpSpPr>
          <p:grpSpPr>
            <a:xfrm>
              <a:off x="3043265" y="-3131426"/>
              <a:ext cx="460374" cy="567170"/>
              <a:chOff x="3043265" y="-3131426"/>
              <a:chExt cx="460374" cy="567170"/>
            </a:xfrm>
            <a:grpFill/>
          </p:grpSpPr>
          <p:sp>
            <p:nvSpPr>
              <p:cNvPr id="31" name="Freeform: Shape 30">
                <a:extLst>
                  <a:ext uri="{FF2B5EF4-FFF2-40B4-BE49-F238E27FC236}">
                    <a16:creationId xmlns:a16="http://schemas.microsoft.com/office/drawing/2014/main" id="{06D9C525-DA56-14BC-2B70-18B2E6961B76}"/>
                  </a:ext>
                </a:extLst>
              </p:cNvPr>
              <p:cNvSpPr/>
              <p:nvPr/>
            </p:nvSpPr>
            <p:spPr>
              <a:xfrm>
                <a:off x="3103879" y="-2897630"/>
                <a:ext cx="30306" cy="30306"/>
              </a:xfrm>
              <a:custGeom>
                <a:avLst/>
                <a:gdLst>
                  <a:gd name="connsiteX0" fmla="*/ 15153 w 30306"/>
                  <a:gd name="connsiteY0" fmla="*/ 30307 h 30306"/>
                  <a:gd name="connsiteX1" fmla="*/ 30307 w 30306"/>
                  <a:gd name="connsiteY1" fmla="*/ 15153 h 30306"/>
                  <a:gd name="connsiteX2" fmla="*/ 15153 w 30306"/>
                  <a:gd name="connsiteY2" fmla="*/ 0 h 30306"/>
                  <a:gd name="connsiteX3" fmla="*/ 0 w 30306"/>
                  <a:gd name="connsiteY3" fmla="*/ 15153 h 30306"/>
                  <a:gd name="connsiteX4" fmla="*/ 15153 w 30306"/>
                  <a:gd name="connsiteY4" fmla="*/ 30307 h 30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06" h="30306">
                    <a:moveTo>
                      <a:pt x="15153" y="30307"/>
                    </a:moveTo>
                    <a:cubicBezTo>
                      <a:pt x="23812" y="30307"/>
                      <a:pt x="30307" y="23813"/>
                      <a:pt x="30307" y="15153"/>
                    </a:cubicBezTo>
                    <a:cubicBezTo>
                      <a:pt x="30307" y="6494"/>
                      <a:pt x="23812" y="0"/>
                      <a:pt x="15153" y="0"/>
                    </a:cubicBezTo>
                    <a:cubicBezTo>
                      <a:pt x="6494" y="0"/>
                      <a:pt x="0" y="7216"/>
                      <a:pt x="0" y="15153"/>
                    </a:cubicBezTo>
                    <a:cubicBezTo>
                      <a:pt x="0" y="23813"/>
                      <a:pt x="7216" y="30307"/>
                      <a:pt x="15153" y="30307"/>
                    </a:cubicBezTo>
                    <a:close/>
                  </a:path>
                </a:pathLst>
              </a:custGeom>
              <a:grpFill/>
              <a:ln w="72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03EFDFB5-94D7-1EEE-D64B-72BE56B75649}"/>
                  </a:ext>
                </a:extLst>
              </p:cNvPr>
              <p:cNvSpPr/>
              <p:nvPr/>
            </p:nvSpPr>
            <p:spPr>
              <a:xfrm>
                <a:off x="3183975" y="-2897630"/>
                <a:ext cx="30306" cy="30306"/>
              </a:xfrm>
              <a:custGeom>
                <a:avLst/>
                <a:gdLst>
                  <a:gd name="connsiteX0" fmla="*/ 0 w 30306"/>
                  <a:gd name="connsiteY0" fmla="*/ 15153 h 30306"/>
                  <a:gd name="connsiteX1" fmla="*/ 15153 w 30306"/>
                  <a:gd name="connsiteY1" fmla="*/ 30307 h 30306"/>
                  <a:gd name="connsiteX2" fmla="*/ 30307 w 30306"/>
                  <a:gd name="connsiteY2" fmla="*/ 15153 h 30306"/>
                  <a:gd name="connsiteX3" fmla="*/ 15153 w 30306"/>
                  <a:gd name="connsiteY3" fmla="*/ 0 h 30306"/>
                  <a:gd name="connsiteX4" fmla="*/ 0 w 30306"/>
                  <a:gd name="connsiteY4" fmla="*/ 15153 h 30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06" h="30306">
                    <a:moveTo>
                      <a:pt x="0" y="15153"/>
                    </a:moveTo>
                    <a:cubicBezTo>
                      <a:pt x="0" y="23813"/>
                      <a:pt x="6494" y="30307"/>
                      <a:pt x="15153" y="30307"/>
                    </a:cubicBezTo>
                    <a:cubicBezTo>
                      <a:pt x="23812" y="30307"/>
                      <a:pt x="30307" y="23813"/>
                      <a:pt x="30307" y="15153"/>
                    </a:cubicBezTo>
                    <a:cubicBezTo>
                      <a:pt x="30307" y="6494"/>
                      <a:pt x="23812" y="0"/>
                      <a:pt x="15153" y="0"/>
                    </a:cubicBezTo>
                    <a:cubicBezTo>
                      <a:pt x="7216" y="0"/>
                      <a:pt x="0" y="7216"/>
                      <a:pt x="0" y="15153"/>
                    </a:cubicBezTo>
                    <a:close/>
                  </a:path>
                </a:pathLst>
              </a:custGeom>
              <a:grpFill/>
              <a:ln w="72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489BAA85-9024-8A38-BDF6-B92FFE5DA267}"/>
                  </a:ext>
                </a:extLst>
              </p:cNvPr>
              <p:cNvSpPr/>
              <p:nvPr/>
            </p:nvSpPr>
            <p:spPr>
              <a:xfrm>
                <a:off x="3183975" y="-2719397"/>
                <a:ext cx="30356" cy="30306"/>
              </a:xfrm>
              <a:custGeom>
                <a:avLst/>
                <a:gdLst>
                  <a:gd name="connsiteX0" fmla="*/ 15153 w 30356"/>
                  <a:gd name="connsiteY0" fmla="*/ 0 h 30306"/>
                  <a:gd name="connsiteX1" fmla="*/ 0 w 30356"/>
                  <a:gd name="connsiteY1" fmla="*/ 15153 h 30306"/>
                  <a:gd name="connsiteX2" fmla="*/ 15153 w 30356"/>
                  <a:gd name="connsiteY2" fmla="*/ 30307 h 30306"/>
                  <a:gd name="connsiteX3" fmla="*/ 30307 w 30356"/>
                  <a:gd name="connsiteY3" fmla="*/ 15153 h 30306"/>
                  <a:gd name="connsiteX4" fmla="*/ 15153 w 30356"/>
                  <a:gd name="connsiteY4" fmla="*/ 0 h 30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56" h="30306">
                    <a:moveTo>
                      <a:pt x="15153" y="0"/>
                    </a:moveTo>
                    <a:cubicBezTo>
                      <a:pt x="6494" y="0"/>
                      <a:pt x="0" y="7216"/>
                      <a:pt x="0" y="15153"/>
                    </a:cubicBezTo>
                    <a:cubicBezTo>
                      <a:pt x="0" y="23812"/>
                      <a:pt x="6494" y="30307"/>
                      <a:pt x="15153" y="30307"/>
                    </a:cubicBezTo>
                    <a:cubicBezTo>
                      <a:pt x="23812" y="30307"/>
                      <a:pt x="30307" y="23812"/>
                      <a:pt x="30307" y="15153"/>
                    </a:cubicBezTo>
                    <a:cubicBezTo>
                      <a:pt x="31028" y="6494"/>
                      <a:pt x="23812" y="0"/>
                      <a:pt x="15153" y="0"/>
                    </a:cubicBezTo>
                    <a:close/>
                  </a:path>
                </a:pathLst>
              </a:custGeom>
              <a:grpFill/>
              <a:ln w="72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13BEF134-A5BA-6237-3DCA-9AF1F18EFE5A}"/>
                  </a:ext>
                </a:extLst>
              </p:cNvPr>
              <p:cNvSpPr/>
              <p:nvPr/>
            </p:nvSpPr>
            <p:spPr>
              <a:xfrm>
                <a:off x="3103879" y="-3075142"/>
                <a:ext cx="30306" cy="30306"/>
              </a:xfrm>
              <a:custGeom>
                <a:avLst/>
                <a:gdLst>
                  <a:gd name="connsiteX0" fmla="*/ 15153 w 30306"/>
                  <a:gd name="connsiteY0" fmla="*/ 30307 h 30306"/>
                  <a:gd name="connsiteX1" fmla="*/ 30307 w 30306"/>
                  <a:gd name="connsiteY1" fmla="*/ 15153 h 30306"/>
                  <a:gd name="connsiteX2" fmla="*/ 15153 w 30306"/>
                  <a:gd name="connsiteY2" fmla="*/ 0 h 30306"/>
                  <a:gd name="connsiteX3" fmla="*/ 0 w 30306"/>
                  <a:gd name="connsiteY3" fmla="*/ 15153 h 30306"/>
                  <a:gd name="connsiteX4" fmla="*/ 15153 w 30306"/>
                  <a:gd name="connsiteY4" fmla="*/ 30307 h 30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06" h="30306">
                    <a:moveTo>
                      <a:pt x="15153" y="30307"/>
                    </a:moveTo>
                    <a:cubicBezTo>
                      <a:pt x="23812" y="30307"/>
                      <a:pt x="30307" y="23812"/>
                      <a:pt x="30307" y="15153"/>
                    </a:cubicBezTo>
                    <a:cubicBezTo>
                      <a:pt x="30307" y="6494"/>
                      <a:pt x="23812" y="0"/>
                      <a:pt x="15153" y="0"/>
                    </a:cubicBezTo>
                    <a:cubicBezTo>
                      <a:pt x="6494" y="0"/>
                      <a:pt x="0" y="6494"/>
                      <a:pt x="0" y="15153"/>
                    </a:cubicBezTo>
                    <a:cubicBezTo>
                      <a:pt x="0" y="23091"/>
                      <a:pt x="7216" y="30307"/>
                      <a:pt x="15153" y="30307"/>
                    </a:cubicBezTo>
                    <a:close/>
                  </a:path>
                </a:pathLst>
              </a:custGeom>
              <a:grpFill/>
              <a:ln w="72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1E970A02-4262-D042-79A9-DD51D2B2CB53}"/>
                  </a:ext>
                </a:extLst>
              </p:cNvPr>
              <p:cNvSpPr/>
              <p:nvPr/>
            </p:nvSpPr>
            <p:spPr>
              <a:xfrm>
                <a:off x="3183975" y="-3075142"/>
                <a:ext cx="30306" cy="30306"/>
              </a:xfrm>
              <a:custGeom>
                <a:avLst/>
                <a:gdLst>
                  <a:gd name="connsiteX0" fmla="*/ 15153 w 30306"/>
                  <a:gd name="connsiteY0" fmla="*/ 30307 h 30306"/>
                  <a:gd name="connsiteX1" fmla="*/ 30307 w 30306"/>
                  <a:gd name="connsiteY1" fmla="*/ 15153 h 30306"/>
                  <a:gd name="connsiteX2" fmla="*/ 15153 w 30306"/>
                  <a:gd name="connsiteY2" fmla="*/ 0 h 30306"/>
                  <a:gd name="connsiteX3" fmla="*/ 0 w 30306"/>
                  <a:gd name="connsiteY3" fmla="*/ 15153 h 30306"/>
                  <a:gd name="connsiteX4" fmla="*/ 15153 w 30306"/>
                  <a:gd name="connsiteY4" fmla="*/ 30307 h 30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06" h="30306">
                    <a:moveTo>
                      <a:pt x="15153" y="30307"/>
                    </a:moveTo>
                    <a:cubicBezTo>
                      <a:pt x="23812" y="30307"/>
                      <a:pt x="30307" y="23812"/>
                      <a:pt x="30307" y="15153"/>
                    </a:cubicBezTo>
                    <a:cubicBezTo>
                      <a:pt x="30307" y="6494"/>
                      <a:pt x="23812" y="0"/>
                      <a:pt x="15153" y="0"/>
                    </a:cubicBezTo>
                    <a:cubicBezTo>
                      <a:pt x="6494" y="0"/>
                      <a:pt x="0" y="6494"/>
                      <a:pt x="0" y="15153"/>
                    </a:cubicBezTo>
                    <a:cubicBezTo>
                      <a:pt x="0" y="23091"/>
                      <a:pt x="7216" y="30307"/>
                      <a:pt x="15153" y="30307"/>
                    </a:cubicBezTo>
                    <a:close/>
                  </a:path>
                </a:pathLst>
              </a:custGeom>
              <a:grpFill/>
              <a:ln w="72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3C2932E6-73A1-A35F-1AB8-07D1C837358C}"/>
                  </a:ext>
                </a:extLst>
              </p:cNvPr>
              <p:cNvSpPr/>
              <p:nvPr/>
            </p:nvSpPr>
            <p:spPr>
              <a:xfrm>
                <a:off x="3103879" y="-2719397"/>
                <a:ext cx="30306" cy="30306"/>
              </a:xfrm>
              <a:custGeom>
                <a:avLst/>
                <a:gdLst>
                  <a:gd name="connsiteX0" fmla="*/ 15153 w 30306"/>
                  <a:gd name="connsiteY0" fmla="*/ 0 h 30306"/>
                  <a:gd name="connsiteX1" fmla="*/ 0 w 30306"/>
                  <a:gd name="connsiteY1" fmla="*/ 15153 h 30306"/>
                  <a:gd name="connsiteX2" fmla="*/ 15153 w 30306"/>
                  <a:gd name="connsiteY2" fmla="*/ 30307 h 30306"/>
                  <a:gd name="connsiteX3" fmla="*/ 30307 w 30306"/>
                  <a:gd name="connsiteY3" fmla="*/ 15153 h 30306"/>
                  <a:gd name="connsiteX4" fmla="*/ 15153 w 30306"/>
                  <a:gd name="connsiteY4" fmla="*/ 0 h 30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06" h="30306">
                    <a:moveTo>
                      <a:pt x="15153" y="0"/>
                    </a:moveTo>
                    <a:cubicBezTo>
                      <a:pt x="6494" y="0"/>
                      <a:pt x="0" y="7216"/>
                      <a:pt x="0" y="15153"/>
                    </a:cubicBezTo>
                    <a:cubicBezTo>
                      <a:pt x="0" y="23812"/>
                      <a:pt x="6494" y="30307"/>
                      <a:pt x="15153" y="30307"/>
                    </a:cubicBezTo>
                    <a:cubicBezTo>
                      <a:pt x="23812" y="30307"/>
                      <a:pt x="30307" y="23812"/>
                      <a:pt x="30307" y="15153"/>
                    </a:cubicBezTo>
                    <a:cubicBezTo>
                      <a:pt x="30307" y="6494"/>
                      <a:pt x="23812" y="0"/>
                      <a:pt x="15153" y="0"/>
                    </a:cubicBezTo>
                    <a:close/>
                  </a:path>
                </a:pathLst>
              </a:custGeom>
              <a:grpFill/>
              <a:ln w="72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AAF77D6-6B58-8423-8CD3-01C4FFB463EA}"/>
                  </a:ext>
                </a:extLst>
              </p:cNvPr>
              <p:cNvSpPr/>
              <p:nvPr/>
            </p:nvSpPr>
            <p:spPr>
              <a:xfrm>
                <a:off x="3043265" y="-3131426"/>
                <a:ext cx="460374" cy="567170"/>
              </a:xfrm>
              <a:custGeom>
                <a:avLst/>
                <a:gdLst>
                  <a:gd name="connsiteX0" fmla="*/ 440892 w 460374"/>
                  <a:gd name="connsiteY0" fmla="*/ 150091 h 567170"/>
                  <a:gd name="connsiteX1" fmla="*/ 460375 w 460374"/>
                  <a:gd name="connsiteY1" fmla="*/ 130608 h 567170"/>
                  <a:gd name="connsiteX2" fmla="*/ 460375 w 460374"/>
                  <a:gd name="connsiteY2" fmla="*/ 19483 h 567170"/>
                  <a:gd name="connsiteX3" fmla="*/ 440892 w 460374"/>
                  <a:gd name="connsiteY3" fmla="*/ 0 h 567170"/>
                  <a:gd name="connsiteX4" fmla="*/ 19483 w 460374"/>
                  <a:gd name="connsiteY4" fmla="*/ 0 h 567170"/>
                  <a:gd name="connsiteX5" fmla="*/ 0 w 460374"/>
                  <a:gd name="connsiteY5" fmla="*/ 19483 h 567170"/>
                  <a:gd name="connsiteX6" fmla="*/ 0 w 460374"/>
                  <a:gd name="connsiteY6" fmla="*/ 130608 h 567170"/>
                  <a:gd name="connsiteX7" fmla="*/ 19483 w 460374"/>
                  <a:gd name="connsiteY7" fmla="*/ 150091 h 567170"/>
                  <a:gd name="connsiteX8" fmla="*/ 46182 w 460374"/>
                  <a:gd name="connsiteY8" fmla="*/ 150091 h 567170"/>
                  <a:gd name="connsiteX9" fmla="*/ 46182 w 460374"/>
                  <a:gd name="connsiteY9" fmla="*/ 177511 h 567170"/>
                  <a:gd name="connsiteX10" fmla="*/ 19483 w 460374"/>
                  <a:gd name="connsiteY10" fmla="*/ 177511 h 567170"/>
                  <a:gd name="connsiteX11" fmla="*/ 0 w 460374"/>
                  <a:gd name="connsiteY11" fmla="*/ 196994 h 567170"/>
                  <a:gd name="connsiteX12" fmla="*/ 0 w 460374"/>
                  <a:gd name="connsiteY12" fmla="*/ 308119 h 567170"/>
                  <a:gd name="connsiteX13" fmla="*/ 19483 w 460374"/>
                  <a:gd name="connsiteY13" fmla="*/ 327602 h 567170"/>
                  <a:gd name="connsiteX14" fmla="*/ 49068 w 460374"/>
                  <a:gd name="connsiteY14" fmla="*/ 327602 h 567170"/>
                  <a:gd name="connsiteX15" fmla="*/ 49068 w 460374"/>
                  <a:gd name="connsiteY15" fmla="*/ 355744 h 567170"/>
                  <a:gd name="connsiteX16" fmla="*/ 19483 w 460374"/>
                  <a:gd name="connsiteY16" fmla="*/ 355744 h 567170"/>
                  <a:gd name="connsiteX17" fmla="*/ 0 w 460374"/>
                  <a:gd name="connsiteY17" fmla="*/ 375227 h 567170"/>
                  <a:gd name="connsiteX18" fmla="*/ 0 w 460374"/>
                  <a:gd name="connsiteY18" fmla="*/ 487074 h 567170"/>
                  <a:gd name="connsiteX19" fmla="*/ 19483 w 460374"/>
                  <a:gd name="connsiteY19" fmla="*/ 506557 h 567170"/>
                  <a:gd name="connsiteX20" fmla="*/ 211426 w 460374"/>
                  <a:gd name="connsiteY20" fmla="*/ 506557 h 567170"/>
                  <a:gd name="connsiteX21" fmla="*/ 211426 w 460374"/>
                  <a:gd name="connsiteY21" fmla="*/ 567171 h 567170"/>
                  <a:gd name="connsiteX22" fmla="*/ 248227 w 460374"/>
                  <a:gd name="connsiteY22" fmla="*/ 567171 h 567170"/>
                  <a:gd name="connsiteX23" fmla="*/ 248227 w 460374"/>
                  <a:gd name="connsiteY23" fmla="*/ 506557 h 567170"/>
                  <a:gd name="connsiteX24" fmla="*/ 440170 w 460374"/>
                  <a:gd name="connsiteY24" fmla="*/ 506557 h 567170"/>
                  <a:gd name="connsiteX25" fmla="*/ 459653 w 460374"/>
                  <a:gd name="connsiteY25" fmla="*/ 487074 h 567170"/>
                  <a:gd name="connsiteX26" fmla="*/ 459653 w 460374"/>
                  <a:gd name="connsiteY26" fmla="*/ 375227 h 567170"/>
                  <a:gd name="connsiteX27" fmla="*/ 440170 w 460374"/>
                  <a:gd name="connsiteY27" fmla="*/ 355744 h 567170"/>
                  <a:gd name="connsiteX28" fmla="*/ 410585 w 460374"/>
                  <a:gd name="connsiteY28" fmla="*/ 355744 h 567170"/>
                  <a:gd name="connsiteX29" fmla="*/ 410585 w 460374"/>
                  <a:gd name="connsiteY29" fmla="*/ 328324 h 567170"/>
                  <a:gd name="connsiteX30" fmla="*/ 440170 w 460374"/>
                  <a:gd name="connsiteY30" fmla="*/ 328324 h 567170"/>
                  <a:gd name="connsiteX31" fmla="*/ 459653 w 460374"/>
                  <a:gd name="connsiteY31" fmla="*/ 308841 h 567170"/>
                  <a:gd name="connsiteX32" fmla="*/ 459653 w 460374"/>
                  <a:gd name="connsiteY32" fmla="*/ 196994 h 567170"/>
                  <a:gd name="connsiteX33" fmla="*/ 440170 w 460374"/>
                  <a:gd name="connsiteY33" fmla="*/ 177511 h 567170"/>
                  <a:gd name="connsiteX34" fmla="*/ 407699 w 460374"/>
                  <a:gd name="connsiteY34" fmla="*/ 177511 h 567170"/>
                  <a:gd name="connsiteX35" fmla="*/ 407699 w 460374"/>
                  <a:gd name="connsiteY35" fmla="*/ 150091 h 567170"/>
                  <a:gd name="connsiteX36" fmla="*/ 440892 w 460374"/>
                  <a:gd name="connsiteY36" fmla="*/ 150091 h 567170"/>
                  <a:gd name="connsiteX37" fmla="*/ 60614 w 460374"/>
                  <a:gd name="connsiteY37" fmla="*/ 177511 h 567170"/>
                  <a:gd name="connsiteX38" fmla="*/ 60614 w 460374"/>
                  <a:gd name="connsiteY38" fmla="*/ 150091 h 567170"/>
                  <a:gd name="connsiteX39" fmla="*/ 393989 w 460374"/>
                  <a:gd name="connsiteY39" fmla="*/ 150091 h 567170"/>
                  <a:gd name="connsiteX40" fmla="*/ 393989 w 460374"/>
                  <a:gd name="connsiteY40" fmla="*/ 177511 h 567170"/>
                  <a:gd name="connsiteX41" fmla="*/ 60614 w 460374"/>
                  <a:gd name="connsiteY41" fmla="*/ 177511 h 567170"/>
                  <a:gd name="connsiteX42" fmla="*/ 362960 w 460374"/>
                  <a:gd name="connsiteY42" fmla="*/ 211426 h 567170"/>
                  <a:gd name="connsiteX43" fmla="*/ 362960 w 460374"/>
                  <a:gd name="connsiteY43" fmla="*/ 295131 h 567170"/>
                  <a:gd name="connsiteX44" fmla="*/ 348528 w 460374"/>
                  <a:gd name="connsiteY44" fmla="*/ 295131 h 567170"/>
                  <a:gd name="connsiteX45" fmla="*/ 348528 w 460374"/>
                  <a:gd name="connsiteY45" fmla="*/ 211426 h 567170"/>
                  <a:gd name="connsiteX46" fmla="*/ 362960 w 460374"/>
                  <a:gd name="connsiteY46" fmla="*/ 211426 h 567170"/>
                  <a:gd name="connsiteX47" fmla="*/ 312449 w 460374"/>
                  <a:gd name="connsiteY47" fmla="*/ 211426 h 567170"/>
                  <a:gd name="connsiteX48" fmla="*/ 312449 w 460374"/>
                  <a:gd name="connsiteY48" fmla="*/ 295131 h 567170"/>
                  <a:gd name="connsiteX49" fmla="*/ 298017 w 460374"/>
                  <a:gd name="connsiteY49" fmla="*/ 295131 h 567170"/>
                  <a:gd name="connsiteX50" fmla="*/ 298017 w 460374"/>
                  <a:gd name="connsiteY50" fmla="*/ 211426 h 567170"/>
                  <a:gd name="connsiteX51" fmla="*/ 312449 w 460374"/>
                  <a:gd name="connsiteY51" fmla="*/ 211426 h 567170"/>
                  <a:gd name="connsiteX52" fmla="*/ 186170 w 460374"/>
                  <a:gd name="connsiteY52" fmla="*/ 248949 h 567170"/>
                  <a:gd name="connsiteX53" fmla="*/ 156585 w 460374"/>
                  <a:gd name="connsiteY53" fmla="*/ 278534 h 567170"/>
                  <a:gd name="connsiteX54" fmla="*/ 127000 w 460374"/>
                  <a:gd name="connsiteY54" fmla="*/ 248949 h 567170"/>
                  <a:gd name="connsiteX55" fmla="*/ 156585 w 460374"/>
                  <a:gd name="connsiteY55" fmla="*/ 219364 h 567170"/>
                  <a:gd name="connsiteX56" fmla="*/ 186170 w 460374"/>
                  <a:gd name="connsiteY56" fmla="*/ 248949 h 567170"/>
                  <a:gd name="connsiteX57" fmla="*/ 348528 w 460374"/>
                  <a:gd name="connsiteY57" fmla="*/ 33193 h 567170"/>
                  <a:gd name="connsiteX58" fmla="*/ 362960 w 460374"/>
                  <a:gd name="connsiteY58" fmla="*/ 33193 h 567170"/>
                  <a:gd name="connsiteX59" fmla="*/ 362960 w 460374"/>
                  <a:gd name="connsiteY59" fmla="*/ 116898 h 567170"/>
                  <a:gd name="connsiteX60" fmla="*/ 348528 w 460374"/>
                  <a:gd name="connsiteY60" fmla="*/ 116898 h 567170"/>
                  <a:gd name="connsiteX61" fmla="*/ 348528 w 460374"/>
                  <a:gd name="connsiteY61" fmla="*/ 33193 h 567170"/>
                  <a:gd name="connsiteX62" fmla="*/ 298017 w 460374"/>
                  <a:gd name="connsiteY62" fmla="*/ 33193 h 567170"/>
                  <a:gd name="connsiteX63" fmla="*/ 312449 w 460374"/>
                  <a:gd name="connsiteY63" fmla="*/ 33193 h 567170"/>
                  <a:gd name="connsiteX64" fmla="*/ 312449 w 460374"/>
                  <a:gd name="connsiteY64" fmla="*/ 116898 h 567170"/>
                  <a:gd name="connsiteX65" fmla="*/ 298017 w 460374"/>
                  <a:gd name="connsiteY65" fmla="*/ 116898 h 567170"/>
                  <a:gd name="connsiteX66" fmla="*/ 298017 w 460374"/>
                  <a:gd name="connsiteY66" fmla="*/ 33193 h 567170"/>
                  <a:gd name="connsiteX67" fmla="*/ 155864 w 460374"/>
                  <a:gd name="connsiteY67" fmla="*/ 41852 h 567170"/>
                  <a:gd name="connsiteX68" fmla="*/ 185449 w 460374"/>
                  <a:gd name="connsiteY68" fmla="*/ 71437 h 567170"/>
                  <a:gd name="connsiteX69" fmla="*/ 155864 w 460374"/>
                  <a:gd name="connsiteY69" fmla="*/ 101023 h 567170"/>
                  <a:gd name="connsiteX70" fmla="*/ 126278 w 460374"/>
                  <a:gd name="connsiteY70" fmla="*/ 71437 h 567170"/>
                  <a:gd name="connsiteX71" fmla="*/ 155864 w 460374"/>
                  <a:gd name="connsiteY71" fmla="*/ 41852 h 567170"/>
                  <a:gd name="connsiteX72" fmla="*/ 46182 w 460374"/>
                  <a:gd name="connsiteY72" fmla="*/ 71437 h 567170"/>
                  <a:gd name="connsiteX73" fmla="*/ 75767 w 460374"/>
                  <a:gd name="connsiteY73" fmla="*/ 41852 h 567170"/>
                  <a:gd name="connsiteX74" fmla="*/ 105352 w 460374"/>
                  <a:gd name="connsiteY74" fmla="*/ 71437 h 567170"/>
                  <a:gd name="connsiteX75" fmla="*/ 75767 w 460374"/>
                  <a:gd name="connsiteY75" fmla="*/ 101023 h 567170"/>
                  <a:gd name="connsiteX76" fmla="*/ 46182 w 460374"/>
                  <a:gd name="connsiteY76" fmla="*/ 71437 h 567170"/>
                  <a:gd name="connsiteX77" fmla="*/ 46182 w 460374"/>
                  <a:gd name="connsiteY77" fmla="*/ 248949 h 567170"/>
                  <a:gd name="connsiteX78" fmla="*/ 75767 w 460374"/>
                  <a:gd name="connsiteY78" fmla="*/ 219364 h 567170"/>
                  <a:gd name="connsiteX79" fmla="*/ 105352 w 460374"/>
                  <a:gd name="connsiteY79" fmla="*/ 248949 h 567170"/>
                  <a:gd name="connsiteX80" fmla="*/ 75767 w 460374"/>
                  <a:gd name="connsiteY80" fmla="*/ 278534 h 567170"/>
                  <a:gd name="connsiteX81" fmla="*/ 46182 w 460374"/>
                  <a:gd name="connsiteY81" fmla="*/ 248949 h 567170"/>
                  <a:gd name="connsiteX82" fmla="*/ 75767 w 460374"/>
                  <a:gd name="connsiteY82" fmla="*/ 456767 h 567170"/>
                  <a:gd name="connsiteX83" fmla="*/ 46182 w 460374"/>
                  <a:gd name="connsiteY83" fmla="*/ 427182 h 567170"/>
                  <a:gd name="connsiteX84" fmla="*/ 75767 w 460374"/>
                  <a:gd name="connsiteY84" fmla="*/ 397597 h 567170"/>
                  <a:gd name="connsiteX85" fmla="*/ 105352 w 460374"/>
                  <a:gd name="connsiteY85" fmla="*/ 427182 h 567170"/>
                  <a:gd name="connsiteX86" fmla="*/ 75767 w 460374"/>
                  <a:gd name="connsiteY86" fmla="*/ 456767 h 567170"/>
                  <a:gd name="connsiteX87" fmla="*/ 155864 w 460374"/>
                  <a:gd name="connsiteY87" fmla="*/ 456767 h 567170"/>
                  <a:gd name="connsiteX88" fmla="*/ 126278 w 460374"/>
                  <a:gd name="connsiteY88" fmla="*/ 427182 h 567170"/>
                  <a:gd name="connsiteX89" fmla="*/ 155864 w 460374"/>
                  <a:gd name="connsiteY89" fmla="*/ 397597 h 567170"/>
                  <a:gd name="connsiteX90" fmla="*/ 185449 w 460374"/>
                  <a:gd name="connsiteY90" fmla="*/ 427182 h 567170"/>
                  <a:gd name="connsiteX91" fmla="*/ 155864 w 460374"/>
                  <a:gd name="connsiteY91" fmla="*/ 456767 h 567170"/>
                  <a:gd name="connsiteX92" fmla="*/ 312449 w 460374"/>
                  <a:gd name="connsiteY92" fmla="*/ 472642 h 567170"/>
                  <a:gd name="connsiteX93" fmla="*/ 298017 w 460374"/>
                  <a:gd name="connsiteY93" fmla="*/ 472642 h 567170"/>
                  <a:gd name="connsiteX94" fmla="*/ 298017 w 460374"/>
                  <a:gd name="connsiteY94" fmla="*/ 388937 h 567170"/>
                  <a:gd name="connsiteX95" fmla="*/ 312449 w 460374"/>
                  <a:gd name="connsiteY95" fmla="*/ 388937 h 567170"/>
                  <a:gd name="connsiteX96" fmla="*/ 312449 w 460374"/>
                  <a:gd name="connsiteY96" fmla="*/ 472642 h 567170"/>
                  <a:gd name="connsiteX97" fmla="*/ 362960 w 460374"/>
                  <a:gd name="connsiteY97" fmla="*/ 472642 h 567170"/>
                  <a:gd name="connsiteX98" fmla="*/ 348528 w 460374"/>
                  <a:gd name="connsiteY98" fmla="*/ 472642 h 567170"/>
                  <a:gd name="connsiteX99" fmla="*/ 348528 w 460374"/>
                  <a:gd name="connsiteY99" fmla="*/ 388937 h 567170"/>
                  <a:gd name="connsiteX100" fmla="*/ 362960 w 460374"/>
                  <a:gd name="connsiteY100" fmla="*/ 388937 h 567170"/>
                  <a:gd name="connsiteX101" fmla="*/ 362960 w 460374"/>
                  <a:gd name="connsiteY101" fmla="*/ 472642 h 567170"/>
                  <a:gd name="connsiteX102" fmla="*/ 396875 w 460374"/>
                  <a:gd name="connsiteY102" fmla="*/ 355744 h 567170"/>
                  <a:gd name="connsiteX103" fmla="*/ 63500 w 460374"/>
                  <a:gd name="connsiteY103" fmla="*/ 355744 h 567170"/>
                  <a:gd name="connsiteX104" fmla="*/ 63500 w 460374"/>
                  <a:gd name="connsiteY104" fmla="*/ 328324 h 567170"/>
                  <a:gd name="connsiteX105" fmla="*/ 396875 w 460374"/>
                  <a:gd name="connsiteY105" fmla="*/ 328324 h 567170"/>
                  <a:gd name="connsiteX106" fmla="*/ 396875 w 460374"/>
                  <a:gd name="connsiteY106" fmla="*/ 355744 h 567170"/>
                  <a:gd name="connsiteX107" fmla="*/ 414193 w 460374"/>
                  <a:gd name="connsiteY107" fmla="*/ 388937 h 567170"/>
                  <a:gd name="connsiteX108" fmla="*/ 414193 w 460374"/>
                  <a:gd name="connsiteY108" fmla="*/ 472642 h 567170"/>
                  <a:gd name="connsiteX109" fmla="*/ 399761 w 460374"/>
                  <a:gd name="connsiteY109" fmla="*/ 472642 h 567170"/>
                  <a:gd name="connsiteX110" fmla="*/ 399761 w 460374"/>
                  <a:gd name="connsiteY110" fmla="*/ 388937 h 567170"/>
                  <a:gd name="connsiteX111" fmla="*/ 414193 w 460374"/>
                  <a:gd name="connsiteY111" fmla="*/ 388937 h 567170"/>
                  <a:gd name="connsiteX112" fmla="*/ 414193 w 460374"/>
                  <a:gd name="connsiteY112" fmla="*/ 211426 h 567170"/>
                  <a:gd name="connsiteX113" fmla="*/ 414193 w 460374"/>
                  <a:gd name="connsiteY113" fmla="*/ 295131 h 567170"/>
                  <a:gd name="connsiteX114" fmla="*/ 399761 w 460374"/>
                  <a:gd name="connsiteY114" fmla="*/ 295131 h 567170"/>
                  <a:gd name="connsiteX115" fmla="*/ 399761 w 460374"/>
                  <a:gd name="connsiteY115" fmla="*/ 211426 h 567170"/>
                  <a:gd name="connsiteX116" fmla="*/ 414193 w 460374"/>
                  <a:gd name="connsiteY116" fmla="*/ 211426 h 567170"/>
                  <a:gd name="connsiteX117" fmla="*/ 399761 w 460374"/>
                  <a:gd name="connsiteY117" fmla="*/ 116898 h 567170"/>
                  <a:gd name="connsiteX118" fmla="*/ 399761 w 460374"/>
                  <a:gd name="connsiteY118" fmla="*/ 33193 h 567170"/>
                  <a:gd name="connsiteX119" fmla="*/ 414193 w 460374"/>
                  <a:gd name="connsiteY119" fmla="*/ 33193 h 567170"/>
                  <a:gd name="connsiteX120" fmla="*/ 414193 w 460374"/>
                  <a:gd name="connsiteY120" fmla="*/ 116898 h 567170"/>
                  <a:gd name="connsiteX121" fmla="*/ 399761 w 460374"/>
                  <a:gd name="connsiteY121" fmla="*/ 116898 h 56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460374" h="567170">
                    <a:moveTo>
                      <a:pt x="440892" y="150091"/>
                    </a:moveTo>
                    <a:cubicBezTo>
                      <a:pt x="451716" y="150091"/>
                      <a:pt x="460375" y="141432"/>
                      <a:pt x="460375" y="130608"/>
                    </a:cubicBezTo>
                    <a:lnTo>
                      <a:pt x="460375" y="19483"/>
                    </a:lnTo>
                    <a:cubicBezTo>
                      <a:pt x="460375" y="8659"/>
                      <a:pt x="451716" y="0"/>
                      <a:pt x="440892" y="0"/>
                    </a:cubicBezTo>
                    <a:lnTo>
                      <a:pt x="19483" y="0"/>
                    </a:lnTo>
                    <a:cubicBezTo>
                      <a:pt x="8659" y="0"/>
                      <a:pt x="0" y="8659"/>
                      <a:pt x="0" y="19483"/>
                    </a:cubicBezTo>
                    <a:lnTo>
                      <a:pt x="0" y="130608"/>
                    </a:lnTo>
                    <a:cubicBezTo>
                      <a:pt x="0" y="141432"/>
                      <a:pt x="8659" y="150091"/>
                      <a:pt x="19483" y="150091"/>
                    </a:cubicBezTo>
                    <a:lnTo>
                      <a:pt x="46182" y="150091"/>
                    </a:lnTo>
                    <a:lnTo>
                      <a:pt x="46182" y="177511"/>
                    </a:lnTo>
                    <a:lnTo>
                      <a:pt x="19483" y="177511"/>
                    </a:lnTo>
                    <a:cubicBezTo>
                      <a:pt x="8659" y="177511"/>
                      <a:pt x="0" y="186170"/>
                      <a:pt x="0" y="196994"/>
                    </a:cubicBezTo>
                    <a:lnTo>
                      <a:pt x="0" y="308119"/>
                    </a:lnTo>
                    <a:cubicBezTo>
                      <a:pt x="0" y="318943"/>
                      <a:pt x="8659" y="327602"/>
                      <a:pt x="19483" y="327602"/>
                    </a:cubicBezTo>
                    <a:lnTo>
                      <a:pt x="49068" y="327602"/>
                    </a:lnTo>
                    <a:lnTo>
                      <a:pt x="49068" y="355744"/>
                    </a:lnTo>
                    <a:lnTo>
                      <a:pt x="19483" y="355744"/>
                    </a:lnTo>
                    <a:cubicBezTo>
                      <a:pt x="8659" y="355744"/>
                      <a:pt x="0" y="364403"/>
                      <a:pt x="0" y="375227"/>
                    </a:cubicBezTo>
                    <a:lnTo>
                      <a:pt x="0" y="487074"/>
                    </a:lnTo>
                    <a:cubicBezTo>
                      <a:pt x="0" y="497898"/>
                      <a:pt x="8659" y="506557"/>
                      <a:pt x="19483" y="506557"/>
                    </a:cubicBezTo>
                    <a:lnTo>
                      <a:pt x="211426" y="506557"/>
                    </a:lnTo>
                    <a:lnTo>
                      <a:pt x="211426" y="567171"/>
                    </a:lnTo>
                    <a:lnTo>
                      <a:pt x="248227" y="567171"/>
                    </a:lnTo>
                    <a:lnTo>
                      <a:pt x="248227" y="506557"/>
                    </a:lnTo>
                    <a:lnTo>
                      <a:pt x="440170" y="506557"/>
                    </a:lnTo>
                    <a:cubicBezTo>
                      <a:pt x="450994" y="506557"/>
                      <a:pt x="459653" y="497898"/>
                      <a:pt x="459653" y="487074"/>
                    </a:cubicBezTo>
                    <a:lnTo>
                      <a:pt x="459653" y="375227"/>
                    </a:lnTo>
                    <a:cubicBezTo>
                      <a:pt x="459653" y="364403"/>
                      <a:pt x="450994" y="355744"/>
                      <a:pt x="440170" y="355744"/>
                    </a:cubicBezTo>
                    <a:lnTo>
                      <a:pt x="410585" y="355744"/>
                    </a:lnTo>
                    <a:lnTo>
                      <a:pt x="410585" y="328324"/>
                    </a:lnTo>
                    <a:lnTo>
                      <a:pt x="440170" y="328324"/>
                    </a:lnTo>
                    <a:cubicBezTo>
                      <a:pt x="450994" y="328324"/>
                      <a:pt x="459653" y="319665"/>
                      <a:pt x="459653" y="308841"/>
                    </a:cubicBezTo>
                    <a:lnTo>
                      <a:pt x="459653" y="196994"/>
                    </a:lnTo>
                    <a:cubicBezTo>
                      <a:pt x="459653" y="186170"/>
                      <a:pt x="450994" y="177511"/>
                      <a:pt x="440170" y="177511"/>
                    </a:cubicBezTo>
                    <a:lnTo>
                      <a:pt x="407699" y="177511"/>
                    </a:lnTo>
                    <a:lnTo>
                      <a:pt x="407699" y="150091"/>
                    </a:lnTo>
                    <a:lnTo>
                      <a:pt x="440892" y="150091"/>
                    </a:lnTo>
                    <a:close/>
                    <a:moveTo>
                      <a:pt x="60614" y="177511"/>
                    </a:moveTo>
                    <a:lnTo>
                      <a:pt x="60614" y="150091"/>
                    </a:lnTo>
                    <a:lnTo>
                      <a:pt x="393989" y="150091"/>
                    </a:lnTo>
                    <a:lnTo>
                      <a:pt x="393989" y="177511"/>
                    </a:lnTo>
                    <a:lnTo>
                      <a:pt x="60614" y="177511"/>
                    </a:lnTo>
                    <a:close/>
                    <a:moveTo>
                      <a:pt x="362960" y="211426"/>
                    </a:moveTo>
                    <a:lnTo>
                      <a:pt x="362960" y="295131"/>
                    </a:lnTo>
                    <a:lnTo>
                      <a:pt x="348528" y="295131"/>
                    </a:lnTo>
                    <a:lnTo>
                      <a:pt x="348528" y="211426"/>
                    </a:lnTo>
                    <a:lnTo>
                      <a:pt x="362960" y="211426"/>
                    </a:lnTo>
                    <a:close/>
                    <a:moveTo>
                      <a:pt x="312449" y="211426"/>
                    </a:moveTo>
                    <a:lnTo>
                      <a:pt x="312449" y="295131"/>
                    </a:lnTo>
                    <a:lnTo>
                      <a:pt x="298017" y="295131"/>
                    </a:lnTo>
                    <a:lnTo>
                      <a:pt x="298017" y="211426"/>
                    </a:lnTo>
                    <a:lnTo>
                      <a:pt x="312449" y="211426"/>
                    </a:lnTo>
                    <a:close/>
                    <a:moveTo>
                      <a:pt x="186170" y="248949"/>
                    </a:moveTo>
                    <a:cubicBezTo>
                      <a:pt x="186170" y="265545"/>
                      <a:pt x="173182" y="278534"/>
                      <a:pt x="156585" y="278534"/>
                    </a:cubicBezTo>
                    <a:cubicBezTo>
                      <a:pt x="139989" y="278534"/>
                      <a:pt x="127000" y="265545"/>
                      <a:pt x="127000" y="248949"/>
                    </a:cubicBezTo>
                    <a:cubicBezTo>
                      <a:pt x="127000" y="232352"/>
                      <a:pt x="139989" y="219364"/>
                      <a:pt x="156585" y="219364"/>
                    </a:cubicBezTo>
                    <a:cubicBezTo>
                      <a:pt x="172460" y="219364"/>
                      <a:pt x="186170" y="233074"/>
                      <a:pt x="186170" y="248949"/>
                    </a:cubicBezTo>
                    <a:close/>
                    <a:moveTo>
                      <a:pt x="348528" y="33193"/>
                    </a:moveTo>
                    <a:lnTo>
                      <a:pt x="362960" y="33193"/>
                    </a:lnTo>
                    <a:lnTo>
                      <a:pt x="362960" y="116898"/>
                    </a:lnTo>
                    <a:lnTo>
                      <a:pt x="348528" y="116898"/>
                    </a:lnTo>
                    <a:lnTo>
                      <a:pt x="348528" y="33193"/>
                    </a:lnTo>
                    <a:close/>
                    <a:moveTo>
                      <a:pt x="298017" y="33193"/>
                    </a:moveTo>
                    <a:lnTo>
                      <a:pt x="312449" y="33193"/>
                    </a:lnTo>
                    <a:lnTo>
                      <a:pt x="312449" y="116898"/>
                    </a:lnTo>
                    <a:lnTo>
                      <a:pt x="298017" y="116898"/>
                    </a:lnTo>
                    <a:lnTo>
                      <a:pt x="298017" y="33193"/>
                    </a:lnTo>
                    <a:close/>
                    <a:moveTo>
                      <a:pt x="155864" y="41852"/>
                    </a:moveTo>
                    <a:cubicBezTo>
                      <a:pt x="172460" y="41852"/>
                      <a:pt x="185449" y="54841"/>
                      <a:pt x="185449" y="71437"/>
                    </a:cubicBezTo>
                    <a:cubicBezTo>
                      <a:pt x="185449" y="88034"/>
                      <a:pt x="172460" y="101023"/>
                      <a:pt x="155864" y="101023"/>
                    </a:cubicBezTo>
                    <a:cubicBezTo>
                      <a:pt x="139267" y="101023"/>
                      <a:pt x="126278" y="88034"/>
                      <a:pt x="126278" y="71437"/>
                    </a:cubicBezTo>
                    <a:cubicBezTo>
                      <a:pt x="126278" y="54841"/>
                      <a:pt x="139989" y="41852"/>
                      <a:pt x="155864" y="41852"/>
                    </a:cubicBezTo>
                    <a:close/>
                    <a:moveTo>
                      <a:pt x="46182" y="71437"/>
                    </a:moveTo>
                    <a:cubicBezTo>
                      <a:pt x="46182" y="54841"/>
                      <a:pt x="59170" y="41852"/>
                      <a:pt x="75767" y="41852"/>
                    </a:cubicBezTo>
                    <a:cubicBezTo>
                      <a:pt x="92364" y="41852"/>
                      <a:pt x="105352" y="54841"/>
                      <a:pt x="105352" y="71437"/>
                    </a:cubicBezTo>
                    <a:cubicBezTo>
                      <a:pt x="105352" y="88034"/>
                      <a:pt x="92364" y="101023"/>
                      <a:pt x="75767" y="101023"/>
                    </a:cubicBezTo>
                    <a:cubicBezTo>
                      <a:pt x="59892" y="101023"/>
                      <a:pt x="46182" y="87312"/>
                      <a:pt x="46182" y="71437"/>
                    </a:cubicBezTo>
                    <a:close/>
                    <a:moveTo>
                      <a:pt x="46182" y="248949"/>
                    </a:moveTo>
                    <a:cubicBezTo>
                      <a:pt x="46182" y="232352"/>
                      <a:pt x="59170" y="219364"/>
                      <a:pt x="75767" y="219364"/>
                    </a:cubicBezTo>
                    <a:cubicBezTo>
                      <a:pt x="92364" y="219364"/>
                      <a:pt x="105352" y="232352"/>
                      <a:pt x="105352" y="248949"/>
                    </a:cubicBezTo>
                    <a:cubicBezTo>
                      <a:pt x="105352" y="265545"/>
                      <a:pt x="92364" y="278534"/>
                      <a:pt x="75767" y="278534"/>
                    </a:cubicBezTo>
                    <a:cubicBezTo>
                      <a:pt x="59892" y="278534"/>
                      <a:pt x="46182" y="265545"/>
                      <a:pt x="46182" y="248949"/>
                    </a:cubicBezTo>
                    <a:close/>
                    <a:moveTo>
                      <a:pt x="75767" y="456767"/>
                    </a:moveTo>
                    <a:cubicBezTo>
                      <a:pt x="59170" y="456767"/>
                      <a:pt x="46182" y="443778"/>
                      <a:pt x="46182" y="427182"/>
                    </a:cubicBezTo>
                    <a:cubicBezTo>
                      <a:pt x="46182" y="410585"/>
                      <a:pt x="59170" y="397597"/>
                      <a:pt x="75767" y="397597"/>
                    </a:cubicBezTo>
                    <a:cubicBezTo>
                      <a:pt x="92364" y="397597"/>
                      <a:pt x="105352" y="410585"/>
                      <a:pt x="105352" y="427182"/>
                    </a:cubicBezTo>
                    <a:cubicBezTo>
                      <a:pt x="105352" y="443778"/>
                      <a:pt x="92364" y="456767"/>
                      <a:pt x="75767" y="456767"/>
                    </a:cubicBezTo>
                    <a:close/>
                    <a:moveTo>
                      <a:pt x="155864" y="456767"/>
                    </a:moveTo>
                    <a:cubicBezTo>
                      <a:pt x="139267" y="456767"/>
                      <a:pt x="126278" y="443778"/>
                      <a:pt x="126278" y="427182"/>
                    </a:cubicBezTo>
                    <a:cubicBezTo>
                      <a:pt x="126278" y="410585"/>
                      <a:pt x="139267" y="397597"/>
                      <a:pt x="155864" y="397597"/>
                    </a:cubicBezTo>
                    <a:cubicBezTo>
                      <a:pt x="172460" y="397597"/>
                      <a:pt x="185449" y="410585"/>
                      <a:pt x="185449" y="427182"/>
                    </a:cubicBezTo>
                    <a:cubicBezTo>
                      <a:pt x="186170" y="443778"/>
                      <a:pt x="172460" y="456767"/>
                      <a:pt x="155864" y="456767"/>
                    </a:cubicBezTo>
                    <a:close/>
                    <a:moveTo>
                      <a:pt x="312449" y="472642"/>
                    </a:moveTo>
                    <a:lnTo>
                      <a:pt x="298017" y="472642"/>
                    </a:lnTo>
                    <a:lnTo>
                      <a:pt x="298017" y="388937"/>
                    </a:lnTo>
                    <a:lnTo>
                      <a:pt x="312449" y="388937"/>
                    </a:lnTo>
                    <a:lnTo>
                      <a:pt x="312449" y="472642"/>
                    </a:lnTo>
                    <a:close/>
                    <a:moveTo>
                      <a:pt x="362960" y="472642"/>
                    </a:moveTo>
                    <a:lnTo>
                      <a:pt x="348528" y="472642"/>
                    </a:lnTo>
                    <a:lnTo>
                      <a:pt x="348528" y="388937"/>
                    </a:lnTo>
                    <a:lnTo>
                      <a:pt x="362960" y="388937"/>
                    </a:lnTo>
                    <a:lnTo>
                      <a:pt x="362960" y="472642"/>
                    </a:lnTo>
                    <a:close/>
                    <a:moveTo>
                      <a:pt x="396875" y="355744"/>
                    </a:moveTo>
                    <a:lnTo>
                      <a:pt x="63500" y="355744"/>
                    </a:lnTo>
                    <a:lnTo>
                      <a:pt x="63500" y="328324"/>
                    </a:lnTo>
                    <a:lnTo>
                      <a:pt x="396875" y="328324"/>
                    </a:lnTo>
                    <a:lnTo>
                      <a:pt x="396875" y="355744"/>
                    </a:lnTo>
                    <a:close/>
                    <a:moveTo>
                      <a:pt x="414193" y="388937"/>
                    </a:moveTo>
                    <a:lnTo>
                      <a:pt x="414193" y="472642"/>
                    </a:lnTo>
                    <a:lnTo>
                      <a:pt x="399761" y="472642"/>
                    </a:lnTo>
                    <a:lnTo>
                      <a:pt x="399761" y="388937"/>
                    </a:lnTo>
                    <a:lnTo>
                      <a:pt x="414193" y="388937"/>
                    </a:lnTo>
                    <a:close/>
                    <a:moveTo>
                      <a:pt x="414193" y="211426"/>
                    </a:moveTo>
                    <a:lnTo>
                      <a:pt x="414193" y="295131"/>
                    </a:lnTo>
                    <a:lnTo>
                      <a:pt x="399761" y="295131"/>
                    </a:lnTo>
                    <a:lnTo>
                      <a:pt x="399761" y="211426"/>
                    </a:lnTo>
                    <a:lnTo>
                      <a:pt x="414193" y="211426"/>
                    </a:lnTo>
                    <a:close/>
                    <a:moveTo>
                      <a:pt x="399761" y="116898"/>
                    </a:moveTo>
                    <a:lnTo>
                      <a:pt x="399761" y="33193"/>
                    </a:lnTo>
                    <a:lnTo>
                      <a:pt x="414193" y="33193"/>
                    </a:lnTo>
                    <a:lnTo>
                      <a:pt x="414193" y="116898"/>
                    </a:lnTo>
                    <a:lnTo>
                      <a:pt x="399761" y="116898"/>
                    </a:lnTo>
                    <a:close/>
                  </a:path>
                </a:pathLst>
              </a:custGeom>
              <a:grpFill/>
              <a:ln w="72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29" name="Freeform: Shape 28">
              <a:extLst>
                <a:ext uri="{FF2B5EF4-FFF2-40B4-BE49-F238E27FC236}">
                  <a16:creationId xmlns:a16="http://schemas.microsoft.com/office/drawing/2014/main" id="{F786C6F9-0C68-3828-5998-09C140100DE9}"/>
                </a:ext>
              </a:extLst>
            </p:cNvPr>
            <p:cNvSpPr/>
            <p:nvPr/>
          </p:nvSpPr>
          <p:spPr>
            <a:xfrm>
              <a:off x="3085839" y="-2533227"/>
              <a:ext cx="77931" cy="37522"/>
            </a:xfrm>
            <a:custGeom>
              <a:avLst/>
              <a:gdLst>
                <a:gd name="connsiteX0" fmla="*/ 77932 w 77931"/>
                <a:gd name="connsiteY0" fmla="*/ 722 h 37522"/>
                <a:gd name="connsiteX1" fmla="*/ 77932 w 77931"/>
                <a:gd name="connsiteY1" fmla="*/ 37523 h 37522"/>
                <a:gd name="connsiteX2" fmla="*/ 18761 w 77931"/>
                <a:gd name="connsiteY2" fmla="*/ 37523 h 37522"/>
                <a:gd name="connsiteX3" fmla="*/ 0 w 77931"/>
                <a:gd name="connsiteY3" fmla="*/ 18761 h 37522"/>
                <a:gd name="connsiteX4" fmla="*/ 5773 w 77931"/>
                <a:gd name="connsiteY4" fmla="*/ 5773 h 37522"/>
                <a:gd name="connsiteX5" fmla="*/ 18761 w 77931"/>
                <a:gd name="connsiteY5" fmla="*/ 0 h 37522"/>
                <a:gd name="connsiteX6" fmla="*/ 77932 w 77931"/>
                <a:gd name="connsiteY6" fmla="*/ 0 h 3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931" h="37522">
                  <a:moveTo>
                    <a:pt x="77932" y="722"/>
                  </a:moveTo>
                  <a:lnTo>
                    <a:pt x="77932" y="37523"/>
                  </a:lnTo>
                  <a:lnTo>
                    <a:pt x="18761" y="37523"/>
                  </a:lnTo>
                  <a:cubicBezTo>
                    <a:pt x="8659" y="37523"/>
                    <a:pt x="0" y="29585"/>
                    <a:pt x="0" y="18761"/>
                  </a:cubicBezTo>
                  <a:cubicBezTo>
                    <a:pt x="0" y="13710"/>
                    <a:pt x="2165" y="9381"/>
                    <a:pt x="5773" y="5773"/>
                  </a:cubicBezTo>
                  <a:cubicBezTo>
                    <a:pt x="9381" y="2165"/>
                    <a:pt x="13710" y="0"/>
                    <a:pt x="18761" y="0"/>
                  </a:cubicBezTo>
                  <a:lnTo>
                    <a:pt x="77932" y="0"/>
                  </a:lnTo>
                  <a:close/>
                </a:path>
              </a:pathLst>
            </a:custGeom>
            <a:grpFill/>
            <a:ln w="72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B42C00AE-400B-4B0D-5497-A58856A2D5BD}"/>
                </a:ext>
              </a:extLst>
            </p:cNvPr>
            <p:cNvSpPr/>
            <p:nvPr/>
          </p:nvSpPr>
          <p:spPr>
            <a:xfrm>
              <a:off x="3382413" y="-2532505"/>
              <a:ext cx="77931" cy="36801"/>
            </a:xfrm>
            <a:custGeom>
              <a:avLst/>
              <a:gdLst>
                <a:gd name="connsiteX0" fmla="*/ 77932 w 77931"/>
                <a:gd name="connsiteY0" fmla="*/ 18040 h 36801"/>
                <a:gd name="connsiteX1" fmla="*/ 59170 w 77931"/>
                <a:gd name="connsiteY1" fmla="*/ 36801 h 36801"/>
                <a:gd name="connsiteX2" fmla="*/ 0 w 77931"/>
                <a:gd name="connsiteY2" fmla="*/ 36801 h 36801"/>
                <a:gd name="connsiteX3" fmla="*/ 0 w 77931"/>
                <a:gd name="connsiteY3" fmla="*/ 26699 h 36801"/>
                <a:gd name="connsiteX4" fmla="*/ 0 w 77931"/>
                <a:gd name="connsiteY4" fmla="*/ 0 h 36801"/>
                <a:gd name="connsiteX5" fmla="*/ 59170 w 77931"/>
                <a:gd name="connsiteY5" fmla="*/ 0 h 36801"/>
                <a:gd name="connsiteX6" fmla="*/ 77932 w 77931"/>
                <a:gd name="connsiteY6" fmla="*/ 18040 h 36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931" h="36801">
                  <a:moveTo>
                    <a:pt x="77932" y="18040"/>
                  </a:moveTo>
                  <a:cubicBezTo>
                    <a:pt x="77932" y="28142"/>
                    <a:pt x="69273" y="36801"/>
                    <a:pt x="59170" y="36801"/>
                  </a:cubicBezTo>
                  <a:lnTo>
                    <a:pt x="0" y="36801"/>
                  </a:lnTo>
                  <a:lnTo>
                    <a:pt x="0" y="26699"/>
                  </a:lnTo>
                  <a:lnTo>
                    <a:pt x="0" y="0"/>
                  </a:lnTo>
                  <a:lnTo>
                    <a:pt x="59170" y="0"/>
                  </a:lnTo>
                  <a:cubicBezTo>
                    <a:pt x="69273" y="0"/>
                    <a:pt x="77932" y="7938"/>
                    <a:pt x="77932" y="18040"/>
                  </a:cubicBezTo>
                  <a:close/>
                </a:path>
              </a:pathLst>
            </a:custGeom>
            <a:grpFill/>
            <a:ln w="72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15" name="Rectangle 14">
            <a:extLst>
              <a:ext uri="{FF2B5EF4-FFF2-40B4-BE49-F238E27FC236}">
                <a16:creationId xmlns:a16="http://schemas.microsoft.com/office/drawing/2014/main" id="{6A7E77A9-DCC7-5824-6ABB-3C8595597B76}"/>
              </a:ext>
            </a:extLst>
          </p:cNvPr>
          <p:cNvSpPr>
            <a:spLocks/>
          </p:cNvSpPr>
          <p:nvPr/>
        </p:nvSpPr>
        <p:spPr bwMode="auto">
          <a:xfrm>
            <a:off x="5095875" y="4007480"/>
            <a:ext cx="6651625" cy="1415772"/>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225" rtl="0" eaLnBrk="0" fontAlgn="base" latinLnBrk="0" hangingPunct="0">
              <a:lnSpc>
                <a:spcPct val="100000"/>
              </a:lnSpc>
              <a:spcBef>
                <a:spcPts val="0"/>
              </a:spcBef>
              <a:spcAft>
                <a:spcPts val="600"/>
              </a:spcAft>
              <a:buClrTx/>
              <a:buSzTx/>
              <a:buFontTx/>
              <a:buNone/>
              <a:tabLst/>
              <a:defRPr/>
            </a:pPr>
            <a:r>
              <a:rPr kumimoji="0" lang="en-US" altLang="en-US" sz="1800" b="0" i="0" u="none" strike="noStrike" kern="1200" cap="none" spc="0" normalizeH="0" baseline="0" noProof="0">
                <a:ln>
                  <a:noFill/>
                </a:ln>
                <a:solidFill>
                  <a:schemeClr val="accent4"/>
                </a:solidFill>
                <a:effectLst/>
                <a:uLnTx/>
                <a:uFillTx/>
                <a:latin typeface="Segoe UI Semibold"/>
                <a:ea typeface="+mn-ea"/>
                <a:cs typeface="+mn-cs"/>
              </a:rPr>
              <a:t>Server</a:t>
            </a:r>
          </a:p>
          <a:p>
            <a:pPr marL="0" marR="0" lvl="0" indent="0" algn="l" defTabSz="914225" rtl="0" eaLnBrk="0" fontAlgn="base" latinLnBrk="0" hangingPunct="0">
              <a:lnSpc>
                <a:spcPct val="100000"/>
              </a:lnSpc>
              <a:spcBef>
                <a:spcPts val="0"/>
              </a:spcBef>
              <a:spcAft>
                <a:spcPts val="60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Segoe UI"/>
                <a:ea typeface="+mn-ea"/>
                <a:cs typeface="+mn-cs"/>
              </a:rPr>
              <a:t>Customers are eligible to access Server workloads with Azure Virtual Desktop if they have one of the following licenses:</a:t>
            </a:r>
          </a:p>
          <a:p>
            <a:pPr marL="182845" marR="0" lvl="1" indent="-182845" algn="l" defTabSz="914225" rtl="0" eaLnBrk="0" fontAlgn="base" latinLnBrk="0" hangingPunct="0">
              <a:lnSpc>
                <a:spcPct val="100000"/>
              </a:lnSpc>
              <a:spcBef>
                <a:spcPts val="0"/>
              </a:spcBef>
              <a:spcAft>
                <a:spcPts val="600"/>
              </a:spcAft>
              <a:buClrTx/>
              <a:buSzTx/>
              <a:buFont typeface="Arial" panose="020B0604020202020204" pitchFamily="34" charset="0"/>
              <a:buChar char="•"/>
              <a:tabLst/>
              <a:defRPr/>
            </a:pPr>
            <a:r>
              <a:rPr kumimoji="0" lang="en-US" altLang="en-US" sz="1600" b="0" i="0" u="none" strike="noStrike" kern="1200" cap="none" spc="0" normalizeH="0" baseline="0" noProof="0">
                <a:ln>
                  <a:noFill/>
                </a:ln>
                <a:solidFill>
                  <a:srgbClr val="000000"/>
                </a:solidFill>
                <a:effectLst/>
                <a:uLnTx/>
                <a:uFillTx/>
                <a:latin typeface="Segoe UI Semibold"/>
                <a:ea typeface="+mn-ea"/>
                <a:cs typeface="+mn-cs"/>
              </a:rPr>
              <a:t>RDS CAL license with active Software Assurance (SA) or RDS User Subscription Licenses</a:t>
            </a:r>
            <a:endParaRPr kumimoji="0" lang="en-US" altLang="en-US" sz="1600" b="0" i="1" u="none" strike="noStrike" kern="1200" cap="none" spc="0" normalizeH="0" baseline="0" noProof="0">
              <a:ln>
                <a:noFill/>
              </a:ln>
              <a:solidFill>
                <a:srgbClr val="000000"/>
              </a:solidFill>
              <a:effectLst/>
              <a:uLnTx/>
              <a:uFillTx/>
              <a:latin typeface="Segoe UI"/>
              <a:ea typeface="+mn-ea"/>
              <a:cs typeface="Segoe UI"/>
            </a:endParaRPr>
          </a:p>
        </p:txBody>
      </p:sp>
      <p:sp>
        <p:nvSpPr>
          <p:cNvPr id="13" name="Rectangle 12">
            <a:extLst>
              <a:ext uri="{FF2B5EF4-FFF2-40B4-BE49-F238E27FC236}">
                <a16:creationId xmlns:a16="http://schemas.microsoft.com/office/drawing/2014/main" id="{B2465CC9-71BD-0432-9C76-01B5B1D5675C}"/>
              </a:ext>
            </a:extLst>
          </p:cNvPr>
          <p:cNvSpPr/>
          <p:nvPr/>
        </p:nvSpPr>
        <p:spPr>
          <a:xfrm>
            <a:off x="5095875" y="5538423"/>
            <a:ext cx="6651625" cy="492443"/>
          </a:xfrm>
          <a:prstGeom prst="rect">
            <a:avLst/>
          </a:pr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l" defTabSz="1219613" rtl="0" eaLnBrk="1" fontAlgn="auto" latinLnBrk="0" hangingPunct="1">
              <a:lnSpc>
                <a:spcPct val="100000"/>
              </a:lnSpc>
              <a:spcBef>
                <a:spcPct val="0"/>
              </a:spcBef>
              <a:spcAft>
                <a:spcPts val="588"/>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Customers pay for the virtual machines (VMs), storage, and networking consumed when the users are using the service</a:t>
            </a:r>
            <a:endParaRPr kumimoji="0" lang="en-US" sz="1600" b="0" i="0" u="none" strike="noStrike" kern="1200" cap="none" spc="0" normalizeH="0" baseline="0" noProof="0">
              <a:ln>
                <a:noFill/>
              </a:ln>
              <a:solidFill>
                <a:srgbClr val="353535"/>
              </a:solidFill>
              <a:effectLst/>
              <a:uLnTx/>
              <a:uFillTx/>
              <a:latin typeface="Segoe UI "/>
              <a:ea typeface="Calibri" panose="020F050202020403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2C266F1A-497F-A680-9ACA-81238307C95C}"/>
              </a:ext>
            </a:extLst>
          </p:cNvPr>
          <p:cNvSpPr/>
          <p:nvPr/>
        </p:nvSpPr>
        <p:spPr>
          <a:xfrm>
            <a:off x="4389439" y="6199693"/>
            <a:ext cx="7358062" cy="246221"/>
          </a:xfrm>
          <a:prstGeom prst="rect">
            <a:avLst/>
          </a:prstGeom>
        </p:spPr>
        <p:txBody>
          <a:bodyPr wrap="square" lIns="0" tIns="0" rIns="0" bIns="0" anchor="t">
            <a:spAutoFit/>
          </a:bodyPr>
          <a:lstStyle/>
          <a:p>
            <a:pPr marL="0" marR="0" lvl="1" indent="0" algn="l" defTabSz="914225" rtl="0" eaLnBrk="0" fontAlgn="base" latinLnBrk="0" hangingPunct="0">
              <a:lnSpc>
                <a:spcPct val="100000"/>
              </a:lnSpc>
              <a:spcBef>
                <a:spcPts val="800"/>
              </a:spcBef>
              <a:spcAft>
                <a:spcPts val="0"/>
              </a:spcAft>
              <a:buClrTx/>
              <a:buSzTx/>
              <a:buFontTx/>
              <a:buNone/>
              <a:tabLst/>
              <a:defRPr/>
            </a:pPr>
            <a:r>
              <a:rPr kumimoji="0" lang="en-US" altLang="en-US" sz="800" b="0" i="1" u="none" strike="noStrike" kern="1200" cap="none" spc="0" normalizeH="0" baseline="0" noProof="0">
                <a:ln>
                  <a:noFill/>
                </a:ln>
                <a:solidFill>
                  <a:srgbClr val="000000"/>
                </a:solidFill>
                <a:effectLst/>
                <a:uLnTx/>
                <a:uFillTx/>
                <a:latin typeface="Segoe UI"/>
                <a:ea typeface="+mn-ea"/>
                <a:cs typeface="+mn-cs"/>
              </a:rPr>
              <a:t>*Customers can access Azure Virtual Desktop from their non-Windows Pro endpoints if they have a Microsoft 365 E3/E5/F3, Microsoft 365 A3/A5 or Windows 11 and Windows 10 VDA per user license. Source: </a:t>
            </a:r>
            <a:r>
              <a:rPr kumimoji="0" lang="en-US" altLang="en-US" sz="800" b="0" i="1" u="none" strike="noStrike" kern="1200" cap="none" spc="0" normalizeH="0" baseline="0" noProof="0">
                <a:ln>
                  <a:noFill/>
                </a:ln>
                <a:solidFill>
                  <a:srgbClr val="000000"/>
                </a:solidFill>
                <a:effectLst/>
                <a:uLnTx/>
                <a:uFillTx/>
                <a:latin typeface="Segoe UI"/>
                <a:ea typeface="+mn-ea"/>
                <a:cs typeface="+mn-cs"/>
                <a:hlinkClick r:id="rId3"/>
              </a:rPr>
              <a:t>Azure Virtual Desktop Prerequisites</a:t>
            </a:r>
            <a:endParaRPr kumimoji="0" lang="en-US" altLang="en-US" sz="800" b="0" i="1" u="none" strike="noStrike" kern="1200" cap="none" spc="0" normalizeH="0" baseline="0" noProof="0">
              <a:ln>
                <a:noFill/>
              </a:ln>
              <a:solidFill>
                <a:srgbClr val="000000"/>
              </a:solidFill>
              <a:effectLst/>
              <a:uLnTx/>
              <a:uFillTx/>
              <a:latin typeface="Segoe UI"/>
              <a:ea typeface="+mn-ea"/>
              <a:cs typeface="+mn-cs"/>
            </a:endParaRPr>
          </a:p>
        </p:txBody>
      </p:sp>
      <p:cxnSp>
        <p:nvCxnSpPr>
          <p:cNvPr id="16" name="Straight Connector 15">
            <a:extLst>
              <a:ext uri="{FF2B5EF4-FFF2-40B4-BE49-F238E27FC236}">
                <a16:creationId xmlns:a16="http://schemas.microsoft.com/office/drawing/2014/main" id="{E90E2B17-51D4-6FF3-9D1B-F8BFF8A71C17}"/>
              </a:ext>
              <a:ext uri="{C183D7F6-B498-43B3-948B-1728B52AA6E4}">
                <adec:decorative xmlns:adec="http://schemas.microsoft.com/office/drawing/2017/decorative" val="1"/>
              </a:ext>
            </a:extLst>
          </p:cNvPr>
          <p:cNvCxnSpPr>
            <a:cxnSpLocks/>
          </p:cNvCxnSpPr>
          <p:nvPr/>
        </p:nvCxnSpPr>
        <p:spPr>
          <a:xfrm>
            <a:off x="5095875" y="4320973"/>
            <a:ext cx="649605" cy="0"/>
          </a:xfrm>
          <a:prstGeom prst="line">
            <a:avLst/>
          </a:prstGeom>
          <a:ln w="22225" cap="rnd">
            <a:solidFill>
              <a:schemeClr val="tx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7F4F2DE-17DD-F7B0-4900-5860F71C01D5}"/>
              </a:ext>
              <a:ext uri="{C183D7F6-B498-43B3-948B-1728B52AA6E4}">
                <adec:decorative xmlns:adec="http://schemas.microsoft.com/office/drawing/2017/decorative" val="1"/>
              </a:ext>
            </a:extLst>
          </p:cNvPr>
          <p:cNvCxnSpPr>
            <a:cxnSpLocks/>
          </p:cNvCxnSpPr>
          <p:nvPr/>
        </p:nvCxnSpPr>
        <p:spPr>
          <a:xfrm>
            <a:off x="5095875" y="744043"/>
            <a:ext cx="649605" cy="0"/>
          </a:xfrm>
          <a:prstGeom prst="line">
            <a:avLst/>
          </a:prstGeom>
          <a:ln w="22225" cap="rnd">
            <a:solidFill>
              <a:schemeClr val="tx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025793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14192">
              <a:lnSpc>
                <a:spcPct val="90000"/>
              </a:lnSpc>
            </a:pPr>
            <a:r>
              <a:rPr lang="en-US" sz="3136" spc="-147"/>
              <a:t>Pricing for Azure Virtual Desktop</a:t>
            </a:r>
          </a:p>
        </p:txBody>
      </p:sp>
      <p:sp>
        <p:nvSpPr>
          <p:cNvPr id="18" name="Rectangle 17">
            <a:extLst>
              <a:ext uri="{FF2B5EF4-FFF2-40B4-BE49-F238E27FC236}">
                <a16:creationId xmlns:a16="http://schemas.microsoft.com/office/drawing/2014/main" id="{3DA5E08A-5A12-4F7D-93B7-0FBC38D2A11D}"/>
              </a:ext>
            </a:extLst>
          </p:cNvPr>
          <p:cNvSpPr/>
          <p:nvPr/>
        </p:nvSpPr>
        <p:spPr>
          <a:xfrm>
            <a:off x="272278" y="1839473"/>
            <a:ext cx="5350240" cy="634106"/>
          </a:xfrm>
          <a:prstGeom prst="rect">
            <a:avLst/>
          </a:prstGeom>
          <a:solidFill>
            <a:schemeClr val="accent4"/>
          </a:solidFill>
          <a:ln w="6350">
            <a:solidFill>
              <a:schemeClr val="accent1"/>
            </a:solidFill>
          </a:ln>
        </p:spPr>
        <p:txBody>
          <a:bodyPr wrap="square" numCol="1" anchor="ctr">
            <a:noAutofit/>
          </a:bodyPr>
          <a:lstStyle/>
          <a:p>
            <a:pPr marL="0" marR="0" lvl="0" indent="0" algn="ctr" defTabSz="914102" rtl="0" eaLnBrk="1" fontAlgn="base" latinLnBrk="0" hangingPunct="1">
              <a:lnSpc>
                <a:spcPct val="90000"/>
              </a:lnSpc>
              <a:spcBef>
                <a:spcPts val="588"/>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Calculate your user cost</a:t>
            </a:r>
          </a:p>
        </p:txBody>
      </p:sp>
      <p:sp>
        <p:nvSpPr>
          <p:cNvPr id="6" name="Rectangle 5">
            <a:extLst>
              <a:ext uri="{FF2B5EF4-FFF2-40B4-BE49-F238E27FC236}">
                <a16:creationId xmlns:a16="http://schemas.microsoft.com/office/drawing/2014/main" id="{23A98142-F111-4F38-B451-3C43F9726F39}"/>
              </a:ext>
            </a:extLst>
          </p:cNvPr>
          <p:cNvSpPr/>
          <p:nvPr/>
        </p:nvSpPr>
        <p:spPr>
          <a:xfrm>
            <a:off x="270299" y="2471923"/>
            <a:ext cx="5350240" cy="1846659"/>
          </a:xfrm>
          <a:prstGeom prst="rect">
            <a:avLst/>
          </a:prstGeom>
          <a:ln>
            <a:solidFill>
              <a:schemeClr val="bg2">
                <a:lumMod val="75000"/>
              </a:schemeClr>
            </a:solidFill>
          </a:ln>
        </p:spPr>
        <p:txBody>
          <a:bodyPr wrap="square">
            <a:spAutoFit/>
          </a:bodyPr>
          <a:lstStyle/>
          <a:p>
            <a:pPr marL="280121" marR="0" lvl="0" indent="-280121" algn="l" defTabSz="914314"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Segoe UI" pitchFamily="34" charset="0"/>
              </a:rPr>
              <a:t>No charge for users with eligible Microsoft/Windows licenses</a:t>
            </a:r>
          </a:p>
          <a:p>
            <a:pPr marL="280121" marR="0" lvl="0" indent="-280121" algn="l" defTabSz="914314"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Segoe UI" pitchFamily="34" charset="0"/>
              </a:rPr>
              <a:t>Monthly per user price to access Azure Virtual Desktop for external users*</a:t>
            </a:r>
          </a:p>
          <a:p>
            <a:pPr marL="280121" marR="0" lvl="0" indent="-280121" algn="l" defTabSz="914314" rtl="0" eaLnBrk="1" fontAlgn="base"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1A1A1A"/>
              </a:solidFill>
              <a:effectLst/>
              <a:uLnTx/>
              <a:uFillTx/>
              <a:latin typeface="Segoe UI"/>
              <a:ea typeface="+mn-ea"/>
              <a:cs typeface="Segoe UI" pitchFamily="34" charset="0"/>
            </a:endParaRPr>
          </a:p>
          <a:p>
            <a:pPr marL="0" marR="0" lvl="0" indent="0" algn="l" defTabSz="914314" rtl="0" eaLnBrk="1" fontAlgn="base"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a:ea typeface="+mn-ea"/>
                <a:cs typeface="Segoe UI" pitchFamily="34" charset="0"/>
              </a:rPr>
              <a:t>*Windows Server not supported</a:t>
            </a: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sp>
        <p:nvSpPr>
          <p:cNvPr id="7" name="Plus Sign 6" descr="Plus sign text between two boxes for user cost and infrastructure cost">
            <a:extLst>
              <a:ext uri="{FF2B5EF4-FFF2-40B4-BE49-F238E27FC236}">
                <a16:creationId xmlns:a16="http://schemas.microsoft.com/office/drawing/2014/main" id="{245E2ED8-2285-41D9-8F41-F4F34A6F75EA}"/>
              </a:ext>
              <a:ext uri="{C183D7F6-B498-43B3-948B-1728B52AA6E4}">
                <adec:decorative xmlns:adec="http://schemas.microsoft.com/office/drawing/2017/decorative" val="0"/>
              </a:ext>
            </a:extLst>
          </p:cNvPr>
          <p:cNvSpPr/>
          <p:nvPr/>
        </p:nvSpPr>
        <p:spPr bwMode="auto">
          <a:xfrm>
            <a:off x="5557686" y="3043896"/>
            <a:ext cx="829273" cy="739343"/>
          </a:xfrm>
          <a:prstGeom prst="mathPlus">
            <a:avLst/>
          </a:prstGeom>
          <a:solidFill>
            <a:schemeClr val="accent4"/>
          </a:solidFill>
          <a:ln>
            <a:noFill/>
            <a:headEnd type="none" w="med" len="med"/>
            <a:tailEnd type="none" w="med" len="med"/>
          </a:ln>
          <a:effectLst>
            <a:glow rad="635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Rectangle 13">
            <a:extLst>
              <a:ext uri="{FF2B5EF4-FFF2-40B4-BE49-F238E27FC236}">
                <a16:creationId xmlns:a16="http://schemas.microsoft.com/office/drawing/2014/main" id="{DC7A520B-714C-4DDF-90DF-C1583C425130}"/>
              </a:ext>
            </a:extLst>
          </p:cNvPr>
          <p:cNvSpPr/>
          <p:nvPr/>
        </p:nvSpPr>
        <p:spPr>
          <a:xfrm>
            <a:off x="6368645" y="1813128"/>
            <a:ext cx="5478597" cy="634106"/>
          </a:xfrm>
          <a:prstGeom prst="rect">
            <a:avLst/>
          </a:prstGeom>
          <a:solidFill>
            <a:schemeClr val="accent4"/>
          </a:solidFill>
          <a:ln w="6350">
            <a:solidFill>
              <a:schemeClr val="accent1"/>
            </a:solidFill>
          </a:ln>
        </p:spPr>
        <p:txBody>
          <a:bodyPr wrap="square" numCol="1" anchor="ctr">
            <a:noAutofit/>
          </a:bodyPr>
          <a:lstStyle/>
          <a:p>
            <a:pPr marL="0" marR="0" lvl="0" indent="0" algn="ctr" defTabSz="914102" rtl="0" eaLnBrk="1" fontAlgn="base" latinLnBrk="0" hangingPunct="1">
              <a:lnSpc>
                <a:spcPct val="90000"/>
              </a:lnSpc>
              <a:spcBef>
                <a:spcPts val="588"/>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Calculating your infrastructure costs</a:t>
            </a:r>
          </a:p>
        </p:txBody>
      </p:sp>
      <p:sp>
        <p:nvSpPr>
          <p:cNvPr id="9" name="Rectangle 8">
            <a:extLst>
              <a:ext uri="{FF2B5EF4-FFF2-40B4-BE49-F238E27FC236}">
                <a16:creationId xmlns:a16="http://schemas.microsoft.com/office/drawing/2014/main" id="{A5EF6EC0-5BF9-4ACD-A877-745C3B4074CF}"/>
              </a:ext>
            </a:extLst>
          </p:cNvPr>
          <p:cNvSpPr/>
          <p:nvPr/>
        </p:nvSpPr>
        <p:spPr>
          <a:xfrm>
            <a:off x="6368644" y="2436546"/>
            <a:ext cx="5478597" cy="2675175"/>
          </a:xfrm>
          <a:prstGeom prst="rect">
            <a:avLst/>
          </a:prstGeom>
          <a:ln w="6350">
            <a:solidFill>
              <a:schemeClr val="bg1">
                <a:lumMod val="75000"/>
              </a:schemeClr>
            </a:solidFill>
          </a:ln>
        </p:spPr>
        <p:txBody>
          <a:bodyPr wrap="square" lIns="179285" tIns="89642" rIns="179285" bIns="89642" numCol="1">
            <a:noAutofit/>
          </a:bodyPr>
          <a:lstStyle/>
          <a:p>
            <a:pPr marL="0" marR="0" lvl="0" indent="0" algn="l" defTabSz="914102" rtl="0" eaLnBrk="1" fontAlgn="base" latinLnBrk="0" hangingPunct="1">
              <a:lnSpc>
                <a:spcPct val="100000"/>
              </a:lnSpc>
              <a:spcBef>
                <a:spcPts val="784"/>
              </a:spcBef>
              <a:spcAft>
                <a:spcPts val="392"/>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An Azure user account and subscription are required to deploy and manage a virtual machine. Pricing factors include: </a:t>
            </a:r>
          </a:p>
          <a:p>
            <a:pPr marL="336145" marR="0" lvl="0" indent="-336145" algn="l" defTabSz="91410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US" sz="1568"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Virtual machines and operating system (OS) storage </a:t>
            </a:r>
          </a:p>
          <a:p>
            <a:pPr marL="336145" marR="0" lvl="0" indent="-336145" algn="l" defTabSz="91410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US" sz="1568"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Data disk (personal desktop only) </a:t>
            </a:r>
          </a:p>
          <a:p>
            <a:pPr marL="336145" marR="0" lvl="0" indent="-336145" algn="l" defTabSz="91410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US" sz="1568"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User profile storage </a:t>
            </a:r>
          </a:p>
          <a:p>
            <a:pPr marL="336145" marR="0" lvl="0" indent="-336145" algn="l" defTabSz="914102" rtl="0" eaLnBrk="1" fontAlgn="base" latinLnBrk="0" hangingPunct="1">
              <a:lnSpc>
                <a:spcPct val="100000"/>
              </a:lnSpc>
              <a:spcBef>
                <a:spcPts val="588"/>
              </a:spcBef>
              <a:spcAft>
                <a:spcPts val="0"/>
              </a:spcAft>
              <a:buClrTx/>
              <a:buSzTx/>
              <a:buFont typeface="Arial" panose="020B0604020202020204" pitchFamily="34" charset="0"/>
              <a:buChar char="•"/>
              <a:tabLst/>
              <a:defRPr/>
            </a:pPr>
            <a:r>
              <a:rPr kumimoji="0" lang="en-US" sz="1568"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Networking  </a:t>
            </a:r>
          </a:p>
        </p:txBody>
      </p:sp>
      <p:grpSp>
        <p:nvGrpSpPr>
          <p:cNvPr id="19" name="Group 18">
            <a:extLst>
              <a:ext uri="{FF2B5EF4-FFF2-40B4-BE49-F238E27FC236}">
                <a16:creationId xmlns:a16="http://schemas.microsoft.com/office/drawing/2014/main" id="{9110D1BE-A191-4BCE-ABB3-BBBCBC1BC621}"/>
              </a:ext>
              <a:ext uri="{C183D7F6-B498-43B3-948B-1728B52AA6E4}">
                <adec:decorative xmlns:adec="http://schemas.microsoft.com/office/drawing/2017/decorative" val="1"/>
              </a:ext>
            </a:extLst>
          </p:cNvPr>
          <p:cNvGrpSpPr/>
          <p:nvPr/>
        </p:nvGrpSpPr>
        <p:grpSpPr>
          <a:xfrm>
            <a:off x="161239" y="5430239"/>
            <a:ext cx="803206" cy="803206"/>
            <a:chOff x="409207" y="4592502"/>
            <a:chExt cx="803320" cy="803320"/>
          </a:xfrm>
        </p:grpSpPr>
        <p:sp>
          <p:nvSpPr>
            <p:cNvPr id="20" name="Oval 19">
              <a:extLst>
                <a:ext uri="{FF2B5EF4-FFF2-40B4-BE49-F238E27FC236}">
                  <a16:creationId xmlns:a16="http://schemas.microsoft.com/office/drawing/2014/main" id="{F080A224-1FF9-4E09-A516-9C593B5DDBE7}"/>
                </a:ext>
              </a:extLst>
            </p:cNvPr>
            <p:cNvSpPr/>
            <p:nvPr/>
          </p:nvSpPr>
          <p:spPr bwMode="auto">
            <a:xfrm>
              <a:off x="409207" y="4592502"/>
              <a:ext cx="803320" cy="803320"/>
            </a:xfrm>
            <a:prstGeom prst="ellipse">
              <a:avLst/>
            </a:prstGeom>
            <a:solidFill>
              <a:schemeClr val="bg1"/>
            </a:solidFill>
            <a:ln w="28575">
              <a:noFill/>
            </a:ln>
            <a:effectLst>
              <a:outerShdw blurRad="190500" dist="38100" dir="2700000" algn="tl" rotWithShape="0">
                <a:prstClr val="black">
                  <a:alpha val="25000"/>
                </a:prstClr>
              </a:outerShdw>
            </a:effectLst>
          </p:spPr>
          <p:txBody>
            <a:bodyPr vert="horz" wrap="square" lIns="87809" tIns="43905" rIns="87809" bIns="43905" numCol="1" anchor="t" anchorCtr="0" compatLnSpc="1">
              <a:prstTxWarp prst="textNoShape">
                <a:avLst/>
              </a:prstTxWarp>
            </a:bodyPr>
            <a:lstStyle/>
            <a:p>
              <a:pPr marL="0" marR="0" lvl="0" indent="0" algn="l" defTabSz="89548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 name="Freeform: Shape 20">
              <a:extLst>
                <a:ext uri="{FF2B5EF4-FFF2-40B4-BE49-F238E27FC236}">
                  <a16:creationId xmlns:a16="http://schemas.microsoft.com/office/drawing/2014/main" id="{80DA179B-C752-4C98-859B-EAEB52DEC3DE}"/>
                </a:ext>
              </a:extLst>
            </p:cNvPr>
            <p:cNvSpPr/>
            <p:nvPr/>
          </p:nvSpPr>
          <p:spPr>
            <a:xfrm>
              <a:off x="688283" y="4746943"/>
              <a:ext cx="245168" cy="458702"/>
            </a:xfrm>
            <a:custGeom>
              <a:avLst/>
              <a:gdLst>
                <a:gd name="connsiteX0" fmla="*/ 118877 w 132873"/>
                <a:gd name="connsiteY0" fmla="*/ 133402 h 248602"/>
                <a:gd name="connsiteX1" fmla="*/ 76502 w 132873"/>
                <a:gd name="connsiteY1" fmla="*/ 108858 h 248602"/>
                <a:gd name="connsiteX2" fmla="*/ 76502 w 132873"/>
                <a:gd name="connsiteY2" fmla="*/ 57892 h 248602"/>
                <a:gd name="connsiteX3" fmla="*/ 118877 w 132873"/>
                <a:gd name="connsiteY3" fmla="*/ 72041 h 248602"/>
                <a:gd name="connsiteX4" fmla="*/ 118877 w 132873"/>
                <a:gd name="connsiteY4" fmla="*/ 35225 h 248602"/>
                <a:gd name="connsiteX5" fmla="*/ 76502 w 132873"/>
                <a:gd name="connsiteY5" fmla="*/ 25984 h 248602"/>
                <a:gd name="connsiteX6" fmla="*/ 76502 w 132873"/>
                <a:gd name="connsiteY6" fmla="*/ 1440 h 248602"/>
                <a:gd name="connsiteX7" fmla="*/ 56217 w 132873"/>
                <a:gd name="connsiteY7" fmla="*/ 1440 h 248602"/>
                <a:gd name="connsiteX8" fmla="*/ 56217 w 132873"/>
                <a:gd name="connsiteY8" fmla="*/ 26634 h 248602"/>
                <a:gd name="connsiteX9" fmla="*/ 16946 w 132873"/>
                <a:gd name="connsiteY9" fmla="*/ 43815 h 248602"/>
                <a:gd name="connsiteX10" fmla="*/ 5251 w 132873"/>
                <a:gd name="connsiteY10" fmla="*/ 60419 h 248602"/>
                <a:gd name="connsiteX11" fmla="*/ 1570 w 132873"/>
                <a:gd name="connsiteY11" fmla="*/ 80054 h 248602"/>
                <a:gd name="connsiteX12" fmla="*/ 14492 w 132873"/>
                <a:gd name="connsiteY12" fmla="*/ 114416 h 248602"/>
                <a:gd name="connsiteX13" fmla="*/ 56867 w 132873"/>
                <a:gd name="connsiteY13" fmla="*/ 138960 h 248602"/>
                <a:gd name="connsiteX14" fmla="*/ 56867 w 132873"/>
                <a:gd name="connsiteY14" fmla="*/ 188049 h 248602"/>
                <a:gd name="connsiteX15" fmla="*/ 28641 w 132873"/>
                <a:gd name="connsiteY15" fmla="*/ 181264 h 248602"/>
                <a:gd name="connsiteX16" fmla="*/ 4674 w 132873"/>
                <a:gd name="connsiteY16" fmla="*/ 169569 h 248602"/>
                <a:gd name="connsiteX17" fmla="*/ 4674 w 132873"/>
                <a:gd name="connsiteY17" fmla="*/ 207035 h 248602"/>
                <a:gd name="connsiteX18" fmla="*/ 55639 w 132873"/>
                <a:gd name="connsiteY18" fmla="*/ 219957 h 248602"/>
                <a:gd name="connsiteX19" fmla="*/ 55639 w 132873"/>
                <a:gd name="connsiteY19" fmla="*/ 248183 h 248602"/>
                <a:gd name="connsiteX20" fmla="*/ 75925 w 132873"/>
                <a:gd name="connsiteY20" fmla="*/ 248183 h 248602"/>
                <a:gd name="connsiteX21" fmla="*/ 75925 w 132873"/>
                <a:gd name="connsiteY21" fmla="*/ 219307 h 248602"/>
                <a:gd name="connsiteX22" fmla="*/ 117650 w 132873"/>
                <a:gd name="connsiteY22" fmla="*/ 202704 h 248602"/>
                <a:gd name="connsiteX23" fmla="*/ 131799 w 132873"/>
                <a:gd name="connsiteY23" fmla="*/ 166464 h 248602"/>
                <a:gd name="connsiteX24" fmla="*/ 118877 w 132873"/>
                <a:gd name="connsiteY24" fmla="*/ 133402 h 248602"/>
                <a:gd name="connsiteX25" fmla="*/ 56217 w 132873"/>
                <a:gd name="connsiteY25" fmla="*/ 100917 h 248602"/>
                <a:gd name="connsiteX26" fmla="*/ 37809 w 132873"/>
                <a:gd name="connsiteY26" fmla="*/ 76950 h 248602"/>
                <a:gd name="connsiteX27" fmla="*/ 56217 w 132873"/>
                <a:gd name="connsiteY27" fmla="*/ 57315 h 248602"/>
                <a:gd name="connsiteX28" fmla="*/ 56217 w 132873"/>
                <a:gd name="connsiteY28" fmla="*/ 100917 h 248602"/>
                <a:gd name="connsiteX29" fmla="*/ 75852 w 132873"/>
                <a:gd name="connsiteY29" fmla="*/ 187472 h 248602"/>
                <a:gd name="connsiteX30" fmla="*/ 75852 w 132873"/>
                <a:gd name="connsiteY30" fmla="*/ 146324 h 248602"/>
                <a:gd name="connsiteX31" fmla="*/ 95488 w 132873"/>
                <a:gd name="connsiteY31" fmla="*/ 167836 h 248602"/>
                <a:gd name="connsiteX32" fmla="*/ 75852 w 132873"/>
                <a:gd name="connsiteY32" fmla="*/ 187472 h 24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32873" h="248602">
                  <a:moveTo>
                    <a:pt x="118877" y="133402"/>
                  </a:moveTo>
                  <a:cubicBezTo>
                    <a:pt x="110287" y="124162"/>
                    <a:pt x="96138" y="116221"/>
                    <a:pt x="76502" y="108858"/>
                  </a:cubicBezTo>
                  <a:lnTo>
                    <a:pt x="76502" y="57892"/>
                  </a:lnTo>
                  <a:cubicBezTo>
                    <a:pt x="92456" y="59769"/>
                    <a:pt x="106605" y="64678"/>
                    <a:pt x="118877" y="72041"/>
                  </a:cubicBezTo>
                  <a:lnTo>
                    <a:pt x="118877" y="35225"/>
                  </a:lnTo>
                  <a:cubicBezTo>
                    <a:pt x="109637" y="29666"/>
                    <a:pt x="94910" y="26634"/>
                    <a:pt x="76502" y="25984"/>
                  </a:cubicBezTo>
                  <a:lnTo>
                    <a:pt x="76502" y="1440"/>
                  </a:lnTo>
                  <a:lnTo>
                    <a:pt x="56217" y="1440"/>
                  </a:lnTo>
                  <a:lnTo>
                    <a:pt x="56217" y="26634"/>
                  </a:lnTo>
                  <a:cubicBezTo>
                    <a:pt x="40263" y="27861"/>
                    <a:pt x="26764" y="33420"/>
                    <a:pt x="16946" y="43815"/>
                  </a:cubicBezTo>
                  <a:cubicBezTo>
                    <a:pt x="12037" y="48724"/>
                    <a:pt x="8356" y="54283"/>
                    <a:pt x="5251" y="60419"/>
                  </a:cubicBezTo>
                  <a:cubicBezTo>
                    <a:pt x="2797" y="66554"/>
                    <a:pt x="920" y="73340"/>
                    <a:pt x="1570" y="80054"/>
                  </a:cubicBezTo>
                  <a:cubicBezTo>
                    <a:pt x="1570" y="94203"/>
                    <a:pt x="5901" y="105826"/>
                    <a:pt x="14492" y="114416"/>
                  </a:cubicBezTo>
                  <a:cubicBezTo>
                    <a:pt x="22504" y="123007"/>
                    <a:pt x="36581" y="131597"/>
                    <a:pt x="56867" y="138960"/>
                  </a:cubicBezTo>
                  <a:lnTo>
                    <a:pt x="56867" y="188049"/>
                  </a:lnTo>
                  <a:cubicBezTo>
                    <a:pt x="48854" y="187399"/>
                    <a:pt x="39036" y="184945"/>
                    <a:pt x="28641" y="181264"/>
                  </a:cubicBezTo>
                  <a:cubicBezTo>
                    <a:pt x="17596" y="176932"/>
                    <a:pt x="10233" y="173900"/>
                    <a:pt x="4674" y="169569"/>
                  </a:cubicBezTo>
                  <a:lnTo>
                    <a:pt x="4674" y="207035"/>
                  </a:lnTo>
                  <a:cubicBezTo>
                    <a:pt x="20628" y="215626"/>
                    <a:pt x="37809" y="219957"/>
                    <a:pt x="55639" y="219957"/>
                  </a:cubicBezTo>
                  <a:lnTo>
                    <a:pt x="55639" y="248183"/>
                  </a:lnTo>
                  <a:lnTo>
                    <a:pt x="75925" y="248183"/>
                  </a:lnTo>
                  <a:lnTo>
                    <a:pt x="75925" y="219307"/>
                  </a:lnTo>
                  <a:cubicBezTo>
                    <a:pt x="94333" y="217430"/>
                    <a:pt x="107832" y="211294"/>
                    <a:pt x="117650" y="202704"/>
                  </a:cubicBezTo>
                  <a:cubicBezTo>
                    <a:pt x="126890" y="193463"/>
                    <a:pt x="131799" y="181841"/>
                    <a:pt x="131799" y="166464"/>
                  </a:cubicBezTo>
                  <a:cubicBezTo>
                    <a:pt x="131149" y="152460"/>
                    <a:pt x="127468" y="141992"/>
                    <a:pt x="118877" y="133402"/>
                  </a:cubicBezTo>
                  <a:close/>
                  <a:moveTo>
                    <a:pt x="56217" y="100917"/>
                  </a:moveTo>
                  <a:cubicBezTo>
                    <a:pt x="43945" y="94781"/>
                    <a:pt x="37809" y="86768"/>
                    <a:pt x="37809" y="76950"/>
                  </a:cubicBezTo>
                  <a:cubicBezTo>
                    <a:pt x="37809" y="66482"/>
                    <a:pt x="43945" y="59769"/>
                    <a:pt x="56217" y="57315"/>
                  </a:cubicBezTo>
                  <a:lnTo>
                    <a:pt x="56217" y="100917"/>
                  </a:lnTo>
                  <a:close/>
                  <a:moveTo>
                    <a:pt x="75852" y="187472"/>
                  </a:moveTo>
                  <a:lnTo>
                    <a:pt x="75852" y="146324"/>
                  </a:lnTo>
                  <a:cubicBezTo>
                    <a:pt x="88774" y="151883"/>
                    <a:pt x="95488" y="158596"/>
                    <a:pt x="95488" y="167836"/>
                  </a:cubicBezTo>
                  <a:cubicBezTo>
                    <a:pt x="94910" y="178881"/>
                    <a:pt x="88774" y="185017"/>
                    <a:pt x="75852" y="187472"/>
                  </a:cubicBezTo>
                  <a:close/>
                </a:path>
              </a:pathLst>
            </a:custGeom>
            <a:solidFill>
              <a:schemeClr val="accent4"/>
            </a:solidFill>
            <a:ln w="4266" cap="flat">
              <a:solidFill>
                <a:schemeClr val="accent4"/>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accent4"/>
                </a:solidFill>
                <a:effectLst/>
                <a:uLnTx/>
                <a:uFillTx/>
                <a:latin typeface="Segoe UI"/>
                <a:ea typeface="+mn-ea"/>
                <a:cs typeface="+mn-cs"/>
              </a:endParaRPr>
            </a:p>
          </p:txBody>
        </p:sp>
      </p:grpSp>
      <p:sp>
        <p:nvSpPr>
          <p:cNvPr id="15" name="Rectangle 14">
            <a:extLst>
              <a:ext uri="{FF2B5EF4-FFF2-40B4-BE49-F238E27FC236}">
                <a16:creationId xmlns:a16="http://schemas.microsoft.com/office/drawing/2014/main" id="{B34C86F3-F265-47E2-89DD-07EACD89ECC7}"/>
              </a:ext>
            </a:extLst>
          </p:cNvPr>
          <p:cNvSpPr/>
          <p:nvPr/>
        </p:nvSpPr>
        <p:spPr>
          <a:xfrm>
            <a:off x="1138551" y="5233408"/>
            <a:ext cx="4268020" cy="1245726"/>
          </a:xfrm>
          <a:prstGeom prst="rect">
            <a:avLst/>
          </a:pr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l" defTabSz="1219379" rtl="0" eaLnBrk="1" fontAlgn="auto" latinLnBrk="0" hangingPunct="1">
              <a:lnSpc>
                <a:spcPct val="100000"/>
              </a:lnSpc>
              <a:spcBef>
                <a:spcPct val="0"/>
              </a:spcBef>
              <a:spcAft>
                <a:spcPts val="0"/>
              </a:spcAft>
              <a:buClrTx/>
              <a:buSzTx/>
              <a:buFontTx/>
              <a:buNone/>
              <a:tabLst/>
              <a:defRPr/>
            </a:pPr>
            <a:r>
              <a:rPr kumimoji="0" lang="en-US" sz="1765" b="1" i="0" u="none" strike="noStrike" kern="1200" cap="none" spc="0" normalizeH="0" baseline="0" noProof="0">
                <a:ln>
                  <a:noFill/>
                </a:ln>
                <a:solidFill>
                  <a:srgbClr val="000000"/>
                </a:solidFill>
                <a:effectLst/>
                <a:uLnTx/>
                <a:uFillTx/>
                <a:latin typeface="Segoe UI"/>
                <a:ea typeface="+mn-ea"/>
                <a:cs typeface="Segoe UI" pitchFamily="34" charset="0"/>
              </a:rPr>
              <a:t>Per user cost – </a:t>
            </a:r>
          </a:p>
          <a:p>
            <a:pPr marL="285750" marR="0" lvl="0" indent="-285750" algn="l" defTabSz="1219379"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765" b="1" i="0" u="none" strike="noStrike" kern="1200" cap="none" spc="0" normalizeH="0" baseline="0" noProof="0">
                <a:ln>
                  <a:noFill/>
                </a:ln>
                <a:solidFill>
                  <a:srgbClr val="000000"/>
                </a:solidFill>
                <a:effectLst/>
                <a:uLnTx/>
                <a:uFillTx/>
                <a:latin typeface="Segoe UI"/>
                <a:ea typeface="+mn-ea"/>
                <a:cs typeface="Segoe UI" pitchFamily="34" charset="0"/>
              </a:rPr>
              <a:t>License – </a:t>
            </a:r>
            <a:r>
              <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rPr>
              <a:t>purchased by the organization </a:t>
            </a:r>
          </a:p>
          <a:p>
            <a:pPr marL="285750" marR="0" lvl="0" indent="-285750" algn="l" defTabSz="1219379"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765" b="1" i="0" u="none" strike="noStrike" kern="1200" cap="none" spc="0" normalizeH="0" baseline="0" noProof="0">
                <a:ln>
                  <a:noFill/>
                </a:ln>
                <a:solidFill>
                  <a:srgbClr val="000000"/>
                </a:solidFill>
                <a:effectLst/>
                <a:uLnTx/>
                <a:uFillTx/>
                <a:latin typeface="Segoe UI"/>
                <a:ea typeface="+mn-ea"/>
                <a:cs typeface="Segoe UI" pitchFamily="34" charset="0"/>
              </a:rPr>
              <a:t>Monthly price – </a:t>
            </a:r>
            <a:r>
              <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rPr>
              <a:t>purchased by the organization/ISV offering the desktop/app to their customers  </a:t>
            </a:r>
            <a:endParaRPr kumimoji="0" lang="en-US" sz="1765"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aphicFrame>
        <p:nvGraphicFramePr>
          <p:cNvPr id="5" name="Object 4">
            <a:extLst>
              <a:ext uri="{FF2B5EF4-FFF2-40B4-BE49-F238E27FC236}">
                <a16:creationId xmlns:a16="http://schemas.microsoft.com/office/drawing/2014/main" id="{547528DD-7CE7-4E97-A4D8-BA720CC7BB3A}"/>
              </a:ext>
              <a:ext uri="{C183D7F6-B498-43B3-948B-1728B52AA6E4}">
                <adec:decorative xmlns:adec="http://schemas.microsoft.com/office/drawing/2017/decorative" val="1"/>
              </a:ext>
            </a:extLst>
          </p:cNvPr>
          <p:cNvGraphicFramePr>
            <a:graphicFrameLocks noChangeAspect="1"/>
          </p:cNvGraphicFramePr>
          <p:nvPr>
            <p:custDataLst>
              <p:tags r:id="rId1"/>
            </p:custDataLst>
            <p:extLst>
              <p:ext uri="{D42A27DB-BD31-4B8C-83A1-F6EECF244321}">
                <p14:modId xmlns:p14="http://schemas.microsoft.com/office/powerpoint/2010/main" val="792698279"/>
              </p:ext>
            </p:extLst>
          </p:nvPr>
        </p:nvGraphicFramePr>
        <p:xfrm>
          <a:off x="1557" y="2044"/>
          <a:ext cx="1557" cy="1557"/>
        </p:xfrm>
        <a:graphic>
          <a:graphicData uri="http://schemas.openxmlformats.org/presentationml/2006/ole">
            <mc:AlternateContent xmlns:mc="http://schemas.openxmlformats.org/markup-compatibility/2006">
              <mc:Choice xmlns:v="urn:schemas-microsoft-com:vml" Requires="v">
                <p:oleObj name="think-cell Slide" r:id="rId5" imgW="425" imgH="424" progId="TCLayout.ActiveDocument.1">
                  <p:embed/>
                </p:oleObj>
              </mc:Choice>
              <mc:Fallback>
                <p:oleObj name="think-cell Slide" r:id="rId5" imgW="425" imgH="424" progId="TCLayout.ActiveDocument.1">
                  <p:embed/>
                  <p:pic>
                    <p:nvPicPr>
                      <p:cNvPr id="5" name="Object 4">
                        <a:extLst>
                          <a:ext uri="{FF2B5EF4-FFF2-40B4-BE49-F238E27FC236}">
                            <a16:creationId xmlns:a16="http://schemas.microsoft.com/office/drawing/2014/main" id="{547528DD-7CE7-4E97-A4D8-BA720CC7BB3A}"/>
                          </a:ext>
                          <a:ext uri="{C183D7F6-B498-43B3-948B-1728B52AA6E4}">
                            <adec:decorative xmlns:adec="http://schemas.microsoft.com/office/drawing/2017/decorative" val="1"/>
                          </a:ext>
                        </a:extLst>
                      </p:cNvPr>
                      <p:cNvPicPr/>
                      <p:nvPr/>
                    </p:nvPicPr>
                    <p:blipFill>
                      <a:blip r:embed="rId6"/>
                      <a:stretch>
                        <a:fillRect/>
                      </a:stretch>
                    </p:blipFill>
                    <p:spPr>
                      <a:xfrm>
                        <a:off x="1557" y="2044"/>
                        <a:ext cx="1557" cy="155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1598C09D-966E-4266-81DF-D7B361DEB4E6}"/>
              </a:ext>
              <a:ext uri="{C183D7F6-B498-43B3-948B-1728B52AA6E4}">
                <adec:decorative xmlns:adec="http://schemas.microsoft.com/office/drawing/2017/decorative" val="1"/>
              </a:ext>
            </a:extLst>
          </p:cNvPr>
          <p:cNvSpPr/>
          <p:nvPr>
            <p:custDataLst>
              <p:tags r:id="rId2"/>
            </p:custDataLst>
          </p:nvPr>
        </p:nvSpPr>
        <p:spPr bwMode="auto">
          <a:xfrm>
            <a:off x="1" y="487"/>
            <a:ext cx="155629" cy="1556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136"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22" name="Rectangle 21">
            <a:extLst>
              <a:ext uri="{FF2B5EF4-FFF2-40B4-BE49-F238E27FC236}">
                <a16:creationId xmlns:a16="http://schemas.microsoft.com/office/drawing/2014/main" id="{392BAE83-C1D0-42EB-A1FD-755FEBE35A38}"/>
              </a:ext>
            </a:extLst>
          </p:cNvPr>
          <p:cNvSpPr/>
          <p:nvPr/>
        </p:nvSpPr>
        <p:spPr>
          <a:xfrm>
            <a:off x="6522198" y="5499161"/>
            <a:ext cx="5171487" cy="814838"/>
          </a:xfrm>
          <a:prstGeom prst="rect">
            <a:avLst/>
          </a:prstGeom>
          <a:noFill/>
          <a:ln w="10795" cap="flat" cmpd="sng" algn="ctr">
            <a:noFill/>
            <a:prstDash val="solid"/>
          </a:ln>
          <a:effectLst/>
        </p:spPr>
        <p:txBody>
          <a:bodyPr spcFirstLastPara="0" vert="horz" wrap="square" lIns="0" tIns="0" rIns="0" bIns="0" numCol="1" spcCol="1270" anchor="ctr" anchorCtr="0">
            <a:spAutoFit/>
          </a:bodyPr>
          <a:lstStyle/>
          <a:p>
            <a:pPr marL="0" marR="0" lvl="0" indent="0" algn="l" defTabSz="1219379" rtl="0" eaLnBrk="1" fontAlgn="auto" latinLnBrk="0" hangingPunct="1">
              <a:lnSpc>
                <a:spcPct val="100000"/>
              </a:lnSpc>
              <a:spcBef>
                <a:spcPct val="0"/>
              </a:spcBef>
              <a:spcAft>
                <a:spcPts val="0"/>
              </a:spcAft>
              <a:buClrTx/>
              <a:buSzTx/>
              <a:buFontTx/>
              <a:buNone/>
              <a:tabLst/>
              <a:defRPr/>
            </a:pPr>
            <a:r>
              <a:rPr kumimoji="0" lang="en-US" sz="1765" b="1" i="0" u="none" strike="noStrike" kern="1200" cap="none" spc="0" normalizeH="0" baseline="0" noProof="0">
                <a:ln>
                  <a:noFill/>
                </a:ln>
                <a:solidFill>
                  <a:srgbClr val="000000"/>
                </a:solidFill>
                <a:effectLst/>
                <a:uLnTx/>
                <a:uFillTx/>
                <a:latin typeface="Segoe UI"/>
                <a:ea typeface="+mn-ea"/>
                <a:cs typeface="+mn-cs"/>
              </a:rPr>
              <a:t>Pay only for the virtual machines (VMs), storage, and networking consumed when the service is in use. </a:t>
            </a:r>
          </a:p>
        </p:txBody>
      </p:sp>
      <p:sp>
        <p:nvSpPr>
          <p:cNvPr id="23" name="Rectangle 22">
            <a:extLst>
              <a:ext uri="{FF2B5EF4-FFF2-40B4-BE49-F238E27FC236}">
                <a16:creationId xmlns:a16="http://schemas.microsoft.com/office/drawing/2014/main" id="{03E91CB7-851D-475C-89D9-A6E23D9FC918}"/>
              </a:ext>
            </a:extLst>
          </p:cNvPr>
          <p:cNvSpPr/>
          <p:nvPr/>
        </p:nvSpPr>
        <p:spPr>
          <a:xfrm>
            <a:off x="7910127" y="6417081"/>
            <a:ext cx="4006481" cy="303481"/>
          </a:xfrm>
          <a:prstGeom prst="rect">
            <a:avLst/>
          </a:prstGeom>
        </p:spPr>
        <p:txBody>
          <a:bodyPr wrap="none">
            <a:spAutoFit/>
          </a:bodyPr>
          <a:lstStyle/>
          <a:p>
            <a:pPr marL="0" marR="0" lvl="0" indent="0" algn="l" defTabSz="914102" rtl="0" eaLnBrk="1" fontAlgn="base"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0000"/>
                </a:solidFill>
                <a:effectLst/>
                <a:uLnTx/>
                <a:uFillTx/>
                <a:latin typeface="Segoe UI"/>
                <a:ea typeface="+mn-ea"/>
                <a:cs typeface="Segoe UI" pitchFamily="34" charset="0"/>
                <a:hlinkClick r:id="rId7"/>
              </a:rPr>
              <a:t>Azure Virtual Desktop Pricing page on Azure.com</a:t>
            </a:r>
            <a:endParaRPr kumimoji="0" lang="en-US" sz="1372"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237219554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2EBD1EC-5402-D743-9B4D-04EE4C8D05B6}"/>
              </a:ext>
            </a:extLst>
          </p:cNvPr>
          <p:cNvSpPr>
            <a:spLocks noGrp="1"/>
          </p:cNvSpPr>
          <p:nvPr>
            <p:ph type="title" idx="4294967295"/>
          </p:nvPr>
        </p:nvSpPr>
        <p:spPr>
          <a:xfrm>
            <a:off x="4891088" y="1243013"/>
            <a:ext cx="5002212" cy="1577975"/>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742" rtl="0" eaLnBrk="1" fontAlgn="auto" latinLnBrk="0" hangingPunct="1">
              <a:lnSpc>
                <a:spcPct val="95000"/>
              </a:lnSpc>
              <a:spcBef>
                <a:spcPts val="2400"/>
              </a:spcBef>
              <a:spcAft>
                <a:spcPts val="1200"/>
              </a:spcAft>
              <a:buClrTx/>
              <a:buSzPct val="90000"/>
              <a:buFont typeface="Wingdings" panose="05000000000000000000" pitchFamily="2" charset="2"/>
              <a:buNone/>
              <a:tabLst/>
              <a:defRPr/>
            </a:pPr>
            <a:r>
              <a:rPr kumimoji="0" lang="en-US" sz="3600" b="0" i="0" u="none" strike="noStrike" kern="1200" cap="none" spc="0" normalizeH="0" baseline="0" noProof="0">
                <a:ln>
                  <a:noFill/>
                </a:ln>
                <a:solidFill>
                  <a:schemeClr val="tx1"/>
                </a:solidFill>
                <a:effectLst/>
                <a:uLnTx/>
                <a:uFillTx/>
                <a:latin typeface="+mj-lt"/>
                <a:ea typeface="+mn-ea"/>
                <a:cs typeface="Segoe UI" panose="020B0502040204020203" pitchFamily="34" charset="0"/>
              </a:rPr>
              <a:t>Pre-requisites, Design and Architecture, Best Practices</a:t>
            </a:r>
            <a:endPar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83472689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Pre-requisites</a:t>
            </a:r>
          </a:p>
        </p:txBody>
      </p:sp>
    </p:spTree>
    <p:extLst>
      <p:ext uri="{BB962C8B-B14F-4D97-AF65-F5344CB8AC3E}">
        <p14:creationId xmlns:p14="http://schemas.microsoft.com/office/powerpoint/2010/main" val="2565107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FA9A9-0B64-4936-8B60-7D542B0E598D}"/>
              </a:ext>
            </a:extLst>
          </p:cNvPr>
          <p:cNvSpPr>
            <a:spLocks noGrp="1"/>
          </p:cNvSpPr>
          <p:nvPr>
            <p:ph type="title"/>
          </p:nvPr>
        </p:nvSpPr>
        <p:spPr>
          <a:noFill/>
        </p:spPr>
        <p:txBody>
          <a:bodyPr>
            <a:noAutofit/>
          </a:bodyPr>
          <a:lstStyle/>
          <a:p>
            <a:r>
              <a:rPr lang="en-US">
                <a:latin typeface="Segoe UI Semibold" panose="020B0702040204020203" pitchFamily="34" charset="0"/>
                <a:cs typeface="Segoe UI Semibold" panose="020B0702040204020203" pitchFamily="34" charset="0"/>
              </a:rPr>
              <a:t>Microsoft Cloud Adoption Framework for Azure</a:t>
            </a:r>
          </a:p>
        </p:txBody>
      </p:sp>
      <p:sp>
        <p:nvSpPr>
          <p:cNvPr id="83" name="Rectangle: Rounded Corners 82">
            <a:extLst>
              <a:ext uri="{FF2B5EF4-FFF2-40B4-BE49-F238E27FC236}">
                <a16:creationId xmlns:a16="http://schemas.microsoft.com/office/drawing/2014/main" id="{86DC19F6-B012-4D2A-8C37-363BBBC54494}"/>
              </a:ext>
              <a:ext uri="{C183D7F6-B498-43B3-948B-1728B52AA6E4}">
                <adec:decorative xmlns:adec="http://schemas.microsoft.com/office/drawing/2017/decorative" val="1"/>
              </a:ext>
            </a:extLst>
          </p:cNvPr>
          <p:cNvSpPr/>
          <p:nvPr/>
        </p:nvSpPr>
        <p:spPr>
          <a:xfrm>
            <a:off x="646359" y="1602887"/>
            <a:ext cx="2280090" cy="2465054"/>
          </a:xfrm>
          <a:prstGeom prst="roundRect">
            <a:avLst>
              <a:gd name="adj" fmla="val 2546"/>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5" name="plan">
            <a:extLst>
              <a:ext uri="{FF2B5EF4-FFF2-40B4-BE49-F238E27FC236}">
                <a16:creationId xmlns:a16="http://schemas.microsoft.com/office/drawing/2014/main" id="{7EC3DB8A-CE1B-420C-B633-3672634A58FB}"/>
              </a:ext>
              <a:ext uri="{C183D7F6-B498-43B3-948B-1728B52AA6E4}">
                <adec:decorative xmlns:adec="http://schemas.microsoft.com/office/drawing/2017/decorative" val="1"/>
              </a:ext>
            </a:extLst>
          </p:cNvPr>
          <p:cNvSpPr>
            <a:spLocks noChangeAspect="1" noEditPoints="1"/>
          </p:cNvSpPr>
          <p:nvPr/>
        </p:nvSpPr>
        <p:spPr bwMode="auto">
          <a:xfrm>
            <a:off x="1622390" y="1780935"/>
            <a:ext cx="328029" cy="329320"/>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9050" cap="sq">
            <a:solidFill>
              <a:schemeClr val="tx2"/>
            </a:solidFill>
            <a:prstDash val="solid"/>
            <a:miter lim="800000"/>
            <a:headEnd/>
            <a:tailEnd/>
          </a:ln>
        </p:spPr>
        <p:txBody>
          <a:bodyPr vert="horz" wrap="square" lIns="91436" tIns="45718" rIns="91436" bIns="45718" numCol="1" anchor="t" anchorCtr="0" compatLnSpc="1">
            <a:prstTxWarp prst="textNoShape">
              <a:avLst/>
            </a:prstTxWarp>
          </a:bodyPr>
          <a:lstStyle/>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4" name="TextBox 83">
            <a:extLst>
              <a:ext uri="{FF2B5EF4-FFF2-40B4-BE49-F238E27FC236}">
                <a16:creationId xmlns:a16="http://schemas.microsoft.com/office/drawing/2014/main" id="{B852A818-B8C0-4672-9162-524D04E0C4D5}"/>
              </a:ext>
            </a:extLst>
          </p:cNvPr>
          <p:cNvSpPr txBox="1"/>
          <p:nvPr/>
        </p:nvSpPr>
        <p:spPr>
          <a:xfrm>
            <a:off x="588420" y="2208316"/>
            <a:ext cx="2395966" cy="1338872"/>
          </a:xfrm>
          <a:prstGeom prst="rect">
            <a:avLst/>
          </a:prstGeom>
          <a:noFill/>
        </p:spPr>
        <p:txBody>
          <a:bodyPr rot="0" spcFirstLastPara="0" vertOverflow="overflow" horzOverflow="overflow" vert="horz" wrap="square" lIns="91436" tIns="45718" rIns="91436" bIns="45718" numCol="1" spcCol="0" rtlCol="0" fromWordArt="0" anchor="t" anchorCtr="0" forceAA="0" compatLnSpc="1">
            <a:prstTxWarp prst="textNoShape">
              <a:avLst/>
            </a:prstTxWarp>
            <a:spAutoFit/>
          </a:bodyPr>
          <a:lstStyle/>
          <a:p>
            <a:pPr marL="0" marR="0" lvl="0" indent="0" algn="ctr" defTabSz="91442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accent4"/>
                </a:solidFill>
                <a:effectLst/>
                <a:uLnTx/>
                <a:uFillTx/>
                <a:latin typeface="Segoe UI Semibold" panose="020B0702040204020203" pitchFamily="34" charset="0"/>
                <a:ea typeface="+mn-lt"/>
                <a:cs typeface="Segoe UI Semibold" panose="020B0702040204020203" pitchFamily="34" charset="0"/>
              </a:rPr>
              <a:t>Define strategy</a:t>
            </a:r>
          </a:p>
          <a:p>
            <a:pPr marL="0" marR="0" lvl="0" indent="0" algn="ctr" defTabSz="914389" rtl="0" eaLnBrk="1" fontAlgn="auto" latinLnBrk="0" hangingPunct="1">
              <a:lnSpc>
                <a:spcPct val="100000"/>
              </a:lnSpc>
              <a:spcBef>
                <a:spcPts val="120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lt"/>
                <a:cs typeface="Calibri" panose="020F0502020204030204"/>
              </a:rPr>
              <a:t> </a:t>
            </a: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  </a:t>
            </a: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Understand motivations</a:t>
            </a:r>
          </a:p>
          <a:p>
            <a:pPr marL="0" marR="0" lvl="0" indent="0" algn="ctr" defTabSz="914389"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Define business outcomes</a:t>
            </a:r>
          </a:p>
          <a:p>
            <a:pPr marL="0" marR="0" lvl="0" indent="0" algn="ctr" defTabSz="914389"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Prioritize project</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97" name="Straight Arrow Connector 96" descr="Right facing arrow">
            <a:extLst>
              <a:ext uri="{FF2B5EF4-FFF2-40B4-BE49-F238E27FC236}">
                <a16:creationId xmlns:a16="http://schemas.microsoft.com/office/drawing/2014/main" id="{9E9C0D5A-E87F-4FD9-95CB-A7E4140F43D7}"/>
              </a:ext>
            </a:extLst>
          </p:cNvPr>
          <p:cNvCxnSpPr>
            <a:cxnSpLocks/>
          </p:cNvCxnSpPr>
          <p:nvPr/>
        </p:nvCxnSpPr>
        <p:spPr>
          <a:xfrm>
            <a:off x="2934567" y="2835414"/>
            <a:ext cx="623869" cy="0"/>
          </a:xfrm>
          <a:prstGeom prst="straightConnector1">
            <a:avLst/>
          </a:prstGeom>
          <a:ln w="25400">
            <a:solidFill>
              <a:schemeClr val="accent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6" name="Rectangle: Rounded Corners 75">
            <a:extLst>
              <a:ext uri="{FF2B5EF4-FFF2-40B4-BE49-F238E27FC236}">
                <a16:creationId xmlns:a16="http://schemas.microsoft.com/office/drawing/2014/main" id="{7A641BB3-13AF-4560-85A0-6138BAC29024}"/>
              </a:ext>
              <a:ext uri="{C183D7F6-B498-43B3-948B-1728B52AA6E4}">
                <adec:decorative xmlns:adec="http://schemas.microsoft.com/office/drawing/2017/decorative" val="1"/>
              </a:ext>
            </a:extLst>
          </p:cNvPr>
          <p:cNvSpPr/>
          <p:nvPr/>
        </p:nvSpPr>
        <p:spPr>
          <a:xfrm>
            <a:off x="3410539" y="1602887"/>
            <a:ext cx="2280090" cy="2465054"/>
          </a:xfrm>
          <a:prstGeom prst="roundRect">
            <a:avLst>
              <a:gd name="adj" fmla="val 2546"/>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8" name="Rectangle: Rounded Corners 77">
            <a:extLst>
              <a:ext uri="{FF2B5EF4-FFF2-40B4-BE49-F238E27FC236}">
                <a16:creationId xmlns:a16="http://schemas.microsoft.com/office/drawing/2014/main" id="{6DD4BA8C-8035-4085-B9FC-C433E77117DA}"/>
              </a:ext>
              <a:ext uri="{C183D7F6-B498-43B3-948B-1728B52AA6E4}">
                <adec:decorative xmlns:adec="http://schemas.microsoft.com/office/drawing/2017/decorative" val="1"/>
              </a:ext>
            </a:extLst>
          </p:cNvPr>
          <p:cNvSpPr/>
          <p:nvPr/>
        </p:nvSpPr>
        <p:spPr>
          <a:xfrm>
            <a:off x="3235690" y="1430996"/>
            <a:ext cx="8161287" cy="2808839"/>
          </a:xfrm>
          <a:prstGeom prst="roundRect">
            <a:avLst>
              <a:gd name="adj" fmla="val 2546"/>
            </a:avLst>
          </a:prstGeom>
          <a:noFill/>
          <a:ln w="254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81" name="BulletedList_E8FD">
            <a:extLst>
              <a:ext uri="{FF2B5EF4-FFF2-40B4-BE49-F238E27FC236}">
                <a16:creationId xmlns:a16="http://schemas.microsoft.com/office/drawing/2014/main" id="{B7E7A391-164E-483E-9508-C064DE9BA55F}"/>
              </a:ext>
              <a:ext uri="{C183D7F6-B498-43B3-948B-1728B52AA6E4}">
                <adec:decorative xmlns:adec="http://schemas.microsoft.com/office/drawing/2017/decorative" val="1"/>
              </a:ext>
            </a:extLst>
          </p:cNvPr>
          <p:cNvSpPr>
            <a:spLocks noChangeAspect="1" noEditPoints="1"/>
          </p:cNvSpPr>
          <p:nvPr/>
        </p:nvSpPr>
        <p:spPr bwMode="auto">
          <a:xfrm>
            <a:off x="4368928" y="1816913"/>
            <a:ext cx="363311" cy="257364"/>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9050" cap="flat">
            <a:solidFill>
              <a:schemeClr val="tx2"/>
            </a:solidFill>
            <a:prstDash val="solid"/>
            <a:miter lim="800000"/>
            <a:headEnd/>
            <a:tailEnd/>
          </a:ln>
        </p:spPr>
        <p:txBody>
          <a:bodyPr vert="horz" wrap="square" lIns="91436" tIns="45718" rIns="91436" bIns="45718" numCol="1" anchor="t" anchorCtr="0" compatLnSpc="1">
            <a:prstTxWarp prst="textNoShape">
              <a:avLst/>
            </a:prstTxWarp>
          </a:bodyPr>
          <a:lstStyle/>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A71D91EB-BA30-4621-A214-87E4053C28F7}"/>
              </a:ext>
            </a:extLst>
          </p:cNvPr>
          <p:cNvSpPr txBox="1"/>
          <p:nvPr/>
        </p:nvSpPr>
        <p:spPr>
          <a:xfrm>
            <a:off x="3344945" y="2132873"/>
            <a:ext cx="2395966" cy="1681141"/>
          </a:xfrm>
          <a:prstGeom prst="rect">
            <a:avLst/>
          </a:prstGeom>
          <a:noFill/>
        </p:spPr>
        <p:txBody>
          <a:bodyPr rot="0" spcFirstLastPara="0" vertOverflow="overflow" horzOverflow="overflow" vert="horz" wrap="square" lIns="91436" tIns="45718" rIns="91436" bIns="45718" numCol="1" spcCol="0" rtlCol="0" fromWordArt="0" anchor="t" anchorCtr="0" forceAA="0" compatLnSpc="1">
            <a:prstTxWarp prst="textNoShape">
              <a:avLst/>
            </a:prstTxWarp>
            <a:spAutoFit/>
          </a:bodyPr>
          <a:lstStyle/>
          <a:p>
            <a:pPr marL="0" marR="0" lvl="0" indent="0" algn="ctr" defTabSz="91442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accent4"/>
                </a:solidFill>
                <a:effectLst/>
                <a:uLnTx/>
                <a:uFillTx/>
                <a:latin typeface="Segoe UI Semibold" panose="020B0702040204020203" pitchFamily="34" charset="0"/>
                <a:ea typeface="+mn-lt"/>
                <a:cs typeface="Segoe UI Semibold" panose="020B0702040204020203" pitchFamily="34" charset="0"/>
              </a:rPr>
              <a:t>Plan</a:t>
            </a:r>
            <a:endParaRPr kumimoji="0" lang="en-US" sz="1200" b="0" i="0" u="none" strike="noStrike" kern="1200" cap="none" spc="0" normalizeH="0" baseline="0" noProof="0">
              <a:ln>
                <a:noFill/>
              </a:ln>
              <a:solidFill>
                <a:schemeClr val="accent4"/>
              </a:solidFill>
              <a:effectLst/>
              <a:uLnTx/>
              <a:uFillTx/>
              <a:latin typeface="Segoe UI"/>
              <a:ea typeface="+mn-lt"/>
              <a:cs typeface="Calibri" panose="020F0502020204030204"/>
            </a:endParaRPr>
          </a:p>
          <a:p>
            <a:pPr marL="0" marR="0" lvl="0" indent="0" algn="ctr" defTabSz="914389"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Initial organization alignment</a:t>
            </a:r>
          </a:p>
          <a:p>
            <a:pPr marL="0" marR="0" lvl="0" indent="0" algn="ctr" defTabSz="914389"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Rationalize digital estate</a:t>
            </a:r>
          </a:p>
          <a:p>
            <a:pPr marL="0" marR="0" lvl="0" indent="0" algn="ctr" defTabSz="914389"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Skills readiness plan</a:t>
            </a:r>
          </a:p>
          <a:p>
            <a:pPr marL="0" marR="0" lvl="0" indent="0" algn="ctr" defTabSz="914389"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Cloud adoption plan</a:t>
            </a:r>
          </a:p>
        </p:txBody>
      </p:sp>
      <p:cxnSp>
        <p:nvCxnSpPr>
          <p:cNvPr id="98" name="Straight Arrow Connector 97" descr="Right facing arrow">
            <a:extLst>
              <a:ext uri="{FF2B5EF4-FFF2-40B4-BE49-F238E27FC236}">
                <a16:creationId xmlns:a16="http://schemas.microsoft.com/office/drawing/2014/main" id="{9C2BA960-7738-4DAF-925D-445F96314D80}"/>
              </a:ext>
            </a:extLst>
          </p:cNvPr>
          <p:cNvCxnSpPr>
            <a:cxnSpLocks/>
          </p:cNvCxnSpPr>
          <p:nvPr/>
        </p:nvCxnSpPr>
        <p:spPr>
          <a:xfrm>
            <a:off x="5690389" y="2835414"/>
            <a:ext cx="623869" cy="0"/>
          </a:xfrm>
          <a:prstGeom prst="straightConnector1">
            <a:avLst/>
          </a:prstGeom>
          <a:ln w="25400">
            <a:solidFill>
              <a:schemeClr val="accent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9052B9A6-F550-4FD4-B4B1-3D5F1617A22A}"/>
              </a:ext>
              <a:ext uri="{C183D7F6-B498-43B3-948B-1728B52AA6E4}">
                <adec:decorative xmlns:adec="http://schemas.microsoft.com/office/drawing/2017/decorative" val="1"/>
              </a:ext>
            </a:extLst>
          </p:cNvPr>
          <p:cNvSpPr/>
          <p:nvPr/>
        </p:nvSpPr>
        <p:spPr>
          <a:xfrm>
            <a:off x="6152991" y="1602887"/>
            <a:ext cx="2280090" cy="2465054"/>
          </a:xfrm>
          <a:prstGeom prst="roundRect">
            <a:avLst>
              <a:gd name="adj" fmla="val 2546"/>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check 3">
            <a:extLst>
              <a:ext uri="{FF2B5EF4-FFF2-40B4-BE49-F238E27FC236}">
                <a16:creationId xmlns:a16="http://schemas.microsoft.com/office/drawing/2014/main" id="{405B9348-AE3D-4CF6-8B5A-5C70C2BC3BFE}"/>
              </a:ext>
              <a:ext uri="{C183D7F6-B498-43B3-948B-1728B52AA6E4}">
                <adec:decorative xmlns:adec="http://schemas.microsoft.com/office/drawing/2017/decorative" val="1"/>
              </a:ext>
            </a:extLst>
          </p:cNvPr>
          <p:cNvSpPr>
            <a:spLocks noChangeAspect="1" noEditPoints="1"/>
          </p:cNvSpPr>
          <p:nvPr/>
        </p:nvSpPr>
        <p:spPr bwMode="auto">
          <a:xfrm>
            <a:off x="7109094" y="1762720"/>
            <a:ext cx="367883" cy="36574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tx2"/>
            </a:solidFill>
            <a:prstDash val="solid"/>
            <a:miter lim="800000"/>
            <a:headEnd/>
            <a:tailEnd/>
          </a:ln>
        </p:spPr>
        <p:txBody>
          <a:bodyPr vert="horz" wrap="square" lIns="91436" tIns="45718" rIns="91436" bIns="45718" numCol="1" anchor="t" anchorCtr="0" compatLnSpc="1">
            <a:prstTxWarp prst="textNoShape">
              <a:avLst/>
            </a:prstTxWarp>
          </a:bodyPr>
          <a:lstStyle/>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3E2F3EE4-5905-4314-94F9-F3B00E5FCAC3}"/>
              </a:ext>
            </a:extLst>
          </p:cNvPr>
          <p:cNvSpPr txBox="1"/>
          <p:nvPr/>
        </p:nvSpPr>
        <p:spPr>
          <a:xfrm>
            <a:off x="6095052" y="2208317"/>
            <a:ext cx="2395966" cy="1527254"/>
          </a:xfrm>
          <a:prstGeom prst="rect">
            <a:avLst/>
          </a:prstGeom>
          <a:noFill/>
        </p:spPr>
        <p:txBody>
          <a:bodyPr rot="0" spcFirstLastPara="0" vertOverflow="overflow" horzOverflow="overflow" vert="horz" wrap="square" lIns="91436" tIns="45718" rIns="91436" bIns="45718" numCol="1" spcCol="0" rtlCol="0" fromWordArt="0" anchor="t" anchorCtr="0" forceAA="0" compatLnSpc="1">
            <a:prstTxWarp prst="textNoShape">
              <a:avLst/>
            </a:prstTxWarp>
            <a:spAutoFit/>
          </a:bodyPr>
          <a:lstStyle/>
          <a:p>
            <a:pPr marL="0" marR="0" lvl="0" indent="0" algn="ctr" defTabSz="91442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accent4"/>
                </a:solidFill>
                <a:effectLst/>
                <a:uLnTx/>
                <a:uFillTx/>
                <a:latin typeface="Segoe UI Semibold" panose="020B0702040204020203" pitchFamily="34" charset="0"/>
                <a:ea typeface="+mn-lt"/>
                <a:cs typeface="Segoe UI Semibold" panose="020B0702040204020203" pitchFamily="34" charset="0"/>
              </a:rPr>
              <a:t>Ready</a:t>
            </a:r>
          </a:p>
          <a:p>
            <a:pPr marL="0" marR="0" lvl="0" indent="0" algn="ctr" defTabSz="914389" rtl="0" eaLnBrk="1" fontAlgn="auto" latinLnBrk="0" hangingPunct="1">
              <a:lnSpc>
                <a:spcPct val="100000"/>
              </a:lnSpc>
              <a:spcBef>
                <a:spcPts val="120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lt"/>
                <a:cs typeface="Calibri" panose="020F0502020204030204"/>
              </a:rPr>
              <a:t> </a:t>
            </a: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Azure setup guide</a:t>
            </a:r>
          </a:p>
          <a:p>
            <a:pPr marL="0" marR="0" lvl="0" indent="0" algn="ctr" defTabSz="914389"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First landing zone</a:t>
            </a:r>
          </a:p>
          <a:p>
            <a:pPr marL="0" marR="0" lvl="0" indent="0" algn="ctr" defTabSz="914389"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Landing zone considerations for data</a:t>
            </a:r>
          </a:p>
        </p:txBody>
      </p:sp>
      <p:cxnSp>
        <p:nvCxnSpPr>
          <p:cNvPr id="99" name="Straight Arrow Connector 98" descr="Right facing arrow">
            <a:extLst>
              <a:ext uri="{FF2B5EF4-FFF2-40B4-BE49-F238E27FC236}">
                <a16:creationId xmlns:a16="http://schemas.microsoft.com/office/drawing/2014/main" id="{1306C960-4EE9-4AF3-9D93-B16C8F0CB351}"/>
              </a:ext>
            </a:extLst>
          </p:cNvPr>
          <p:cNvCxnSpPr>
            <a:cxnSpLocks/>
          </p:cNvCxnSpPr>
          <p:nvPr/>
        </p:nvCxnSpPr>
        <p:spPr>
          <a:xfrm flipV="1">
            <a:off x="8428749" y="2632696"/>
            <a:ext cx="664527" cy="158269"/>
          </a:xfrm>
          <a:prstGeom prst="straightConnector1">
            <a:avLst/>
          </a:prstGeom>
          <a:ln w="25400">
            <a:solidFill>
              <a:schemeClr val="accent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00" name="Straight Arrow Connector 99" descr="Right facing arrow">
            <a:extLst>
              <a:ext uri="{FF2B5EF4-FFF2-40B4-BE49-F238E27FC236}">
                <a16:creationId xmlns:a16="http://schemas.microsoft.com/office/drawing/2014/main" id="{2AFD17AE-D9CF-489D-A98F-732CFDD37A47}"/>
              </a:ext>
            </a:extLst>
          </p:cNvPr>
          <p:cNvCxnSpPr>
            <a:cxnSpLocks/>
          </p:cNvCxnSpPr>
          <p:nvPr/>
        </p:nvCxnSpPr>
        <p:spPr>
          <a:xfrm>
            <a:off x="8428749" y="2879863"/>
            <a:ext cx="664527" cy="251327"/>
          </a:xfrm>
          <a:prstGeom prst="straightConnector1">
            <a:avLst/>
          </a:prstGeom>
          <a:ln w="25400">
            <a:solidFill>
              <a:schemeClr val="accent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73" name="Rectangle: Rounded Corners 72">
            <a:extLst>
              <a:ext uri="{FF2B5EF4-FFF2-40B4-BE49-F238E27FC236}">
                <a16:creationId xmlns:a16="http://schemas.microsoft.com/office/drawing/2014/main" id="{75FF3E05-0E6D-4B96-B89B-1AF133C23C40}"/>
              </a:ext>
              <a:ext uri="{C183D7F6-B498-43B3-948B-1728B52AA6E4}">
                <adec:decorative xmlns:adec="http://schemas.microsoft.com/office/drawing/2017/decorative" val="1"/>
              </a:ext>
            </a:extLst>
          </p:cNvPr>
          <p:cNvSpPr/>
          <p:nvPr/>
        </p:nvSpPr>
        <p:spPr>
          <a:xfrm>
            <a:off x="8889002" y="1602887"/>
            <a:ext cx="2280090" cy="2465054"/>
          </a:xfrm>
          <a:prstGeom prst="roundRect">
            <a:avLst>
              <a:gd name="adj" fmla="val 2546"/>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2" name="arrow_3">
            <a:extLst>
              <a:ext uri="{FF2B5EF4-FFF2-40B4-BE49-F238E27FC236}">
                <a16:creationId xmlns:a16="http://schemas.microsoft.com/office/drawing/2014/main" id="{037F71B0-833E-49AD-81EA-DEF80F6B73E6}"/>
              </a:ext>
              <a:ext uri="{C183D7F6-B498-43B3-948B-1728B52AA6E4}">
                <adec:decorative xmlns:adec="http://schemas.microsoft.com/office/drawing/2017/decorative" val="1"/>
              </a:ext>
            </a:extLst>
          </p:cNvPr>
          <p:cNvSpPr>
            <a:spLocks noChangeAspect="1" noEditPoints="1"/>
          </p:cNvSpPr>
          <p:nvPr/>
        </p:nvSpPr>
        <p:spPr bwMode="auto">
          <a:xfrm>
            <a:off x="9949208" y="1757301"/>
            <a:ext cx="159674" cy="27499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sq">
            <a:solidFill>
              <a:schemeClr val="tx2"/>
            </a:solidFill>
            <a:prstDash val="solid"/>
            <a:miter lim="800000"/>
            <a:headEnd/>
            <a:tailEnd/>
          </a:ln>
        </p:spPr>
        <p:txBody>
          <a:bodyPr vert="horz" wrap="square" lIns="91436" tIns="45718" rIns="91436" bIns="45718" numCol="1" anchor="t" anchorCtr="0" compatLnSpc="1">
            <a:prstTxWarp prst="textNoShape">
              <a:avLst/>
            </a:prstTxWarp>
          </a:bodyPr>
          <a:lstStyle/>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9" name="Rectangle 78">
            <a:extLst>
              <a:ext uri="{FF2B5EF4-FFF2-40B4-BE49-F238E27FC236}">
                <a16:creationId xmlns:a16="http://schemas.microsoft.com/office/drawing/2014/main" id="{31B09133-CED7-4A97-BF57-B55557733130}"/>
              </a:ext>
            </a:extLst>
          </p:cNvPr>
          <p:cNvSpPr/>
          <p:nvPr/>
        </p:nvSpPr>
        <p:spPr>
          <a:xfrm>
            <a:off x="8851576" y="2018684"/>
            <a:ext cx="2354938" cy="312064"/>
          </a:xfrm>
          <a:prstGeom prst="rect">
            <a:avLst/>
          </a:prstGeom>
        </p:spPr>
        <p:txBody>
          <a:bodyPr wrap="square" anchor="t">
            <a:spAutoFit/>
          </a:bodyPr>
          <a:lstStyle/>
          <a:p>
            <a:pPr marL="0" marR="0" lvl="0" indent="0" algn="ctr" defTabSz="91442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accent4"/>
                </a:solidFill>
                <a:effectLst/>
                <a:uLnTx/>
                <a:uFillTx/>
                <a:latin typeface="Segoe UI Semibold" panose="020B0702040204020203" pitchFamily="34" charset="0"/>
                <a:ea typeface="+mn-lt"/>
                <a:cs typeface="Segoe UI Semibold" panose="020B0702040204020203" pitchFamily="34" charset="0"/>
              </a:rPr>
              <a:t>Adopt</a:t>
            </a:r>
          </a:p>
        </p:txBody>
      </p:sp>
      <p:sp>
        <p:nvSpPr>
          <p:cNvPr id="95" name="arrow_25">
            <a:extLst>
              <a:ext uri="{FF2B5EF4-FFF2-40B4-BE49-F238E27FC236}">
                <a16:creationId xmlns:a16="http://schemas.microsoft.com/office/drawing/2014/main" id="{E929D150-7E8F-408B-810D-217FAF4AAE4C}"/>
              </a:ext>
              <a:ext uri="{C183D7F6-B498-43B3-948B-1728B52AA6E4}">
                <adec:decorative xmlns:adec="http://schemas.microsoft.com/office/drawing/2017/decorative" val="1"/>
              </a:ext>
            </a:extLst>
          </p:cNvPr>
          <p:cNvSpPr>
            <a:spLocks noChangeAspect="1" noEditPoints="1"/>
          </p:cNvSpPr>
          <p:nvPr/>
        </p:nvSpPr>
        <p:spPr bwMode="auto">
          <a:xfrm>
            <a:off x="9140901" y="2389080"/>
            <a:ext cx="155633" cy="171094"/>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9050" cap="sq">
            <a:solidFill>
              <a:schemeClr val="tx2"/>
            </a:solidFill>
            <a:prstDash val="solid"/>
            <a:miter lim="800000"/>
            <a:headEnd/>
            <a:tailEnd/>
          </a:ln>
        </p:spPr>
        <p:txBody>
          <a:bodyPr vert="horz" wrap="square" lIns="91436" tIns="45718" rIns="91436" bIns="45718" numCol="1" anchor="t" anchorCtr="0" compatLnSpc="1">
            <a:prstTxWarp prst="textNoShape">
              <a:avLst/>
            </a:prstTxWarp>
          </a:bodyPr>
          <a:lstStyle/>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3" name="TextBox 92">
            <a:extLst>
              <a:ext uri="{FF2B5EF4-FFF2-40B4-BE49-F238E27FC236}">
                <a16:creationId xmlns:a16="http://schemas.microsoft.com/office/drawing/2014/main" id="{62C17142-402B-4E07-B9D0-9B946D669EFC}"/>
              </a:ext>
            </a:extLst>
          </p:cNvPr>
          <p:cNvSpPr txBox="1"/>
          <p:nvPr/>
        </p:nvSpPr>
        <p:spPr>
          <a:xfrm>
            <a:off x="9356762" y="2288724"/>
            <a:ext cx="1650273" cy="892635"/>
          </a:xfrm>
          <a:prstGeom prst="rect">
            <a:avLst/>
          </a:prstGeom>
          <a:noFill/>
        </p:spPr>
        <p:txBody>
          <a:bodyPr rot="0" spcFirstLastPara="0" vertOverflow="overflow" horzOverflow="overflow" vert="horz" wrap="square" lIns="91436" tIns="45718" rIns="91436" bIns="45718" numCol="1" spcCol="0" rtlCol="0" fromWordArt="0" anchor="t" anchorCtr="0" forceAA="0" compatLnSpc="1">
            <a:prstTxWarp prst="textNoShape">
              <a:avLst/>
            </a:prstTxWarp>
            <a:spAutoFit/>
          </a:bodyPr>
          <a:lstStyle/>
          <a:p>
            <a:pPr marL="0" marR="0" lvl="0" indent="0" algn="l" defTabSz="91442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Migrate</a:t>
            </a:r>
          </a:p>
          <a:p>
            <a:pPr marL="0" marR="0" lvl="0" indent="0" algn="l" defTabSz="91438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First workload migration</a:t>
            </a:r>
          </a:p>
          <a:p>
            <a:pPr marL="0" marR="0" lvl="0" indent="0" algn="l" defTabSz="91438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Expanded scenarios</a:t>
            </a:r>
          </a:p>
          <a:p>
            <a:pPr marL="0" marR="0" lvl="0" indent="0" algn="l" defTabSz="91438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Best practice validation</a:t>
            </a: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endParaRPr>
          </a:p>
        </p:txBody>
      </p:sp>
      <p:sp>
        <p:nvSpPr>
          <p:cNvPr id="96" name="circle_2">
            <a:extLst>
              <a:ext uri="{FF2B5EF4-FFF2-40B4-BE49-F238E27FC236}">
                <a16:creationId xmlns:a16="http://schemas.microsoft.com/office/drawing/2014/main" id="{5981FE0F-FF52-40C9-939D-C06112BA73D2}"/>
              </a:ext>
              <a:ext uri="{C183D7F6-B498-43B3-948B-1728B52AA6E4}">
                <adec:decorative xmlns:adec="http://schemas.microsoft.com/office/drawing/2017/decorative" val="1"/>
              </a:ext>
            </a:extLst>
          </p:cNvPr>
          <p:cNvSpPr>
            <a:spLocks noChangeAspect="1" noEditPoints="1"/>
          </p:cNvSpPr>
          <p:nvPr/>
        </p:nvSpPr>
        <p:spPr bwMode="auto">
          <a:xfrm>
            <a:off x="9098681" y="3221315"/>
            <a:ext cx="240071" cy="226735"/>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19050" cap="sq">
            <a:solidFill>
              <a:schemeClr val="tx2"/>
            </a:solidFill>
            <a:prstDash val="solid"/>
            <a:miter lim="800000"/>
            <a:headEnd/>
            <a:tailEnd/>
          </a:ln>
        </p:spPr>
        <p:txBody>
          <a:bodyPr vert="horz" wrap="square" lIns="91436" tIns="45718" rIns="91436" bIns="45718" numCol="1" anchor="t" anchorCtr="0" compatLnSpc="1">
            <a:prstTxWarp prst="textNoShape">
              <a:avLst/>
            </a:prstTxWarp>
          </a:bodyPr>
          <a:lstStyle/>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4" name="TextBox 93">
            <a:extLst>
              <a:ext uri="{FF2B5EF4-FFF2-40B4-BE49-F238E27FC236}">
                <a16:creationId xmlns:a16="http://schemas.microsoft.com/office/drawing/2014/main" id="{D0704318-8173-42BD-8B29-BFB1201F7B78}"/>
              </a:ext>
            </a:extLst>
          </p:cNvPr>
          <p:cNvSpPr txBox="1"/>
          <p:nvPr/>
        </p:nvSpPr>
        <p:spPr>
          <a:xfrm>
            <a:off x="9363791" y="3131190"/>
            <a:ext cx="1610883" cy="908557"/>
          </a:xfrm>
          <a:prstGeom prst="rect">
            <a:avLst/>
          </a:prstGeom>
          <a:noFill/>
        </p:spPr>
        <p:txBody>
          <a:bodyPr rot="0" spcFirstLastPara="0" vertOverflow="overflow" horzOverflow="overflow" vert="horz" wrap="square" lIns="91436" tIns="45718" rIns="91436" bIns="45718" numCol="1" spcCol="0" rtlCol="0" fromWordArt="0" anchor="t" anchorCtr="0" forceAA="0" compatLnSpc="1">
            <a:prstTxWarp prst="textNoShape">
              <a:avLst/>
            </a:prstTxWarp>
            <a:spAutoFit/>
          </a:bodyPr>
          <a:lstStyle/>
          <a:p>
            <a:pPr marL="0" marR="0" lvl="0" indent="0" algn="l" defTabSz="91442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Innovate</a:t>
            </a:r>
          </a:p>
          <a:p>
            <a:pPr marL="0" marR="0" lvl="0" indent="0" algn="l" defTabSz="91438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Innovation guide</a:t>
            </a:r>
          </a:p>
          <a:p>
            <a:pPr marL="0" marR="0" lvl="0" indent="0" algn="l" defTabSz="91438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Expanded scenarios</a:t>
            </a:r>
          </a:p>
          <a:p>
            <a:pPr marL="0" marR="0" lvl="0" indent="0" algn="l" defTabSz="91438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Best practice validation</a:t>
            </a:r>
          </a:p>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endParaRPr>
          </a:p>
        </p:txBody>
      </p:sp>
      <p:cxnSp>
        <p:nvCxnSpPr>
          <p:cNvPr id="72" name="Straight Arrow Connector 71">
            <a:extLst>
              <a:ext uri="{FF2B5EF4-FFF2-40B4-BE49-F238E27FC236}">
                <a16:creationId xmlns:a16="http://schemas.microsoft.com/office/drawing/2014/main" id="{40037F0D-5466-4477-94FD-F614276676D6}"/>
              </a:ext>
              <a:ext uri="{C183D7F6-B498-43B3-948B-1728B52AA6E4}">
                <adec:decorative xmlns:adec="http://schemas.microsoft.com/office/drawing/2017/decorative" val="1"/>
              </a:ext>
            </a:extLst>
          </p:cNvPr>
          <p:cNvCxnSpPr>
            <a:cxnSpLocks/>
          </p:cNvCxnSpPr>
          <p:nvPr/>
        </p:nvCxnSpPr>
        <p:spPr>
          <a:xfrm>
            <a:off x="3235690" y="5264120"/>
            <a:ext cx="8161287" cy="0"/>
          </a:xfrm>
          <a:prstGeom prst="straightConnector1">
            <a:avLst/>
          </a:prstGeom>
          <a:ln w="22225">
            <a:solidFill>
              <a:schemeClr val="accent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86" name="Rectangle: Rounded Corners 85">
            <a:extLst>
              <a:ext uri="{FF2B5EF4-FFF2-40B4-BE49-F238E27FC236}">
                <a16:creationId xmlns:a16="http://schemas.microsoft.com/office/drawing/2014/main" id="{52F4BCC8-4517-42D2-B481-CD21E37B6D05}"/>
              </a:ext>
              <a:ext uri="{C183D7F6-B498-43B3-948B-1728B52AA6E4}">
                <adec:decorative xmlns:adec="http://schemas.microsoft.com/office/drawing/2017/decorative" val="1"/>
              </a:ext>
            </a:extLst>
          </p:cNvPr>
          <p:cNvSpPr/>
          <p:nvPr/>
        </p:nvSpPr>
        <p:spPr>
          <a:xfrm>
            <a:off x="4808363" y="4425488"/>
            <a:ext cx="5015942" cy="1677268"/>
          </a:xfrm>
          <a:prstGeom prst="roundRect">
            <a:avLst>
              <a:gd name="adj" fmla="val 2546"/>
            </a:avLst>
          </a:prstGeom>
          <a:solidFill>
            <a:schemeClr val="bg1"/>
          </a:solidFill>
          <a:ln w="254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0" name="Rectangle: Rounded Corners 89">
            <a:extLst>
              <a:ext uri="{FF2B5EF4-FFF2-40B4-BE49-F238E27FC236}">
                <a16:creationId xmlns:a16="http://schemas.microsoft.com/office/drawing/2014/main" id="{EA773F6A-46ED-4788-9B25-722D327F3D60}"/>
              </a:ext>
              <a:ext uri="{C183D7F6-B498-43B3-948B-1728B52AA6E4}">
                <adec:decorative xmlns:adec="http://schemas.microsoft.com/office/drawing/2017/decorative" val="1"/>
              </a:ext>
            </a:extLst>
          </p:cNvPr>
          <p:cNvSpPr/>
          <p:nvPr/>
        </p:nvSpPr>
        <p:spPr>
          <a:xfrm>
            <a:off x="4956034" y="4551438"/>
            <a:ext cx="2280090" cy="1425364"/>
          </a:xfrm>
          <a:prstGeom prst="roundRect">
            <a:avLst>
              <a:gd name="adj" fmla="val 2546"/>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2" name="Org_ECA6">
            <a:extLst>
              <a:ext uri="{FF2B5EF4-FFF2-40B4-BE49-F238E27FC236}">
                <a16:creationId xmlns:a16="http://schemas.microsoft.com/office/drawing/2014/main" id="{AA374520-977E-43D0-AFF3-663365E13B66}"/>
              </a:ext>
              <a:ext uri="{C183D7F6-B498-43B3-948B-1728B52AA6E4}">
                <adec:decorative xmlns:adec="http://schemas.microsoft.com/office/drawing/2017/decorative" val="1"/>
              </a:ext>
            </a:extLst>
          </p:cNvPr>
          <p:cNvSpPr>
            <a:spLocks noChangeAspect="1" noEditPoints="1"/>
          </p:cNvSpPr>
          <p:nvPr/>
        </p:nvSpPr>
        <p:spPr bwMode="auto">
          <a:xfrm>
            <a:off x="5916298" y="4714258"/>
            <a:ext cx="359560" cy="35973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36" tIns="45718" rIns="91436" bIns="45718" numCol="1" anchor="t" anchorCtr="0" compatLnSpc="1">
            <a:prstTxWarp prst="textNoShape">
              <a:avLst/>
            </a:prstTxWarp>
          </a:bodyPr>
          <a:lstStyle/>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1" name="TextBox 90">
            <a:extLst>
              <a:ext uri="{FF2B5EF4-FFF2-40B4-BE49-F238E27FC236}">
                <a16:creationId xmlns:a16="http://schemas.microsoft.com/office/drawing/2014/main" id="{1F3ABE7C-9C37-431A-B822-32ED792FF40C}"/>
              </a:ext>
            </a:extLst>
          </p:cNvPr>
          <p:cNvSpPr txBox="1"/>
          <p:nvPr/>
        </p:nvSpPr>
        <p:spPr>
          <a:xfrm>
            <a:off x="5069698" y="5168867"/>
            <a:ext cx="2052760" cy="756339"/>
          </a:xfrm>
          <a:prstGeom prst="rect">
            <a:avLst/>
          </a:prstGeom>
          <a:noFill/>
        </p:spPr>
        <p:txBody>
          <a:bodyPr rot="0" spcFirstLastPara="0" vertOverflow="overflow" horzOverflow="overflow" vert="horz" wrap="square" lIns="91436" tIns="45718" rIns="91436" bIns="45718" numCol="1" spcCol="0" rtlCol="0" fromWordArt="0" anchor="t" anchorCtr="0" forceAA="0" compatLnSpc="1">
            <a:prstTxWarp prst="textNoShape">
              <a:avLst/>
            </a:prstTxWarp>
            <a:spAutoFit/>
          </a:bodyPr>
          <a:lstStyle/>
          <a:p>
            <a:pPr marL="0" marR="0" lvl="0" indent="0" algn="ctr" defTabSz="914422"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accent4"/>
                </a:solidFill>
                <a:effectLst/>
                <a:uLnTx/>
                <a:uFillTx/>
                <a:latin typeface="Segoe UI Semibold" panose="020B0702040204020203" pitchFamily="34" charset="0"/>
                <a:ea typeface="+mn-lt"/>
                <a:cs typeface="Segoe UI Semibold" panose="020B0702040204020203" pitchFamily="34" charset="0"/>
              </a:rPr>
              <a:t>Govern</a:t>
            </a:r>
          </a:p>
          <a:p>
            <a:pPr marL="0" marR="0" lvl="0" indent="0" algn="ctr" defTabSz="914389"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Methodology • Benchmark</a:t>
            </a:r>
          </a:p>
          <a:p>
            <a:pPr marL="0" marR="0" lvl="0" indent="0" algn="ctr" defTabSz="914389"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initial best practice • Governance maturity</a:t>
            </a:r>
          </a:p>
        </p:txBody>
      </p:sp>
      <p:sp>
        <p:nvSpPr>
          <p:cNvPr id="87" name="Rectangle: Rounded Corners 86">
            <a:extLst>
              <a:ext uri="{FF2B5EF4-FFF2-40B4-BE49-F238E27FC236}">
                <a16:creationId xmlns:a16="http://schemas.microsoft.com/office/drawing/2014/main" id="{B333A6FE-CFEE-415A-A895-6BC0771F2E7F}"/>
              </a:ext>
              <a:ext uri="{C183D7F6-B498-43B3-948B-1728B52AA6E4}">
                <adec:decorative xmlns:adec="http://schemas.microsoft.com/office/drawing/2017/decorative" val="1"/>
              </a:ext>
            </a:extLst>
          </p:cNvPr>
          <p:cNvSpPr/>
          <p:nvPr/>
        </p:nvSpPr>
        <p:spPr>
          <a:xfrm>
            <a:off x="7396544" y="4551438"/>
            <a:ext cx="2280090" cy="1425364"/>
          </a:xfrm>
          <a:prstGeom prst="roundRect">
            <a:avLst>
              <a:gd name="adj" fmla="val 2546"/>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9" name="Trackers_EADF_bidi">
            <a:extLst>
              <a:ext uri="{FF2B5EF4-FFF2-40B4-BE49-F238E27FC236}">
                <a16:creationId xmlns:a16="http://schemas.microsoft.com/office/drawing/2014/main" id="{4C07F06D-2AE5-4E74-93E7-99503384B693}"/>
              </a:ext>
              <a:ext uri="{C183D7F6-B498-43B3-948B-1728B52AA6E4}">
                <adec:decorative xmlns:adec="http://schemas.microsoft.com/office/drawing/2017/decorative" val="1"/>
              </a:ext>
            </a:extLst>
          </p:cNvPr>
          <p:cNvSpPr>
            <a:spLocks noChangeAspect="1" noEditPoints="1"/>
          </p:cNvSpPr>
          <p:nvPr/>
        </p:nvSpPr>
        <p:spPr bwMode="auto">
          <a:xfrm>
            <a:off x="8404673" y="4714258"/>
            <a:ext cx="263824" cy="35973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36" tIns="45718" rIns="91436" bIns="45718" numCol="1" anchor="t" anchorCtr="0" compatLnSpc="1">
            <a:prstTxWarp prst="textNoShape">
              <a:avLst/>
            </a:prstTxWarp>
          </a:bodyPr>
          <a:lstStyle/>
          <a:p>
            <a:pPr marL="0" marR="0" lvl="0" indent="0" algn="l" defTabSz="91438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8" name="TextBox 87">
            <a:extLst>
              <a:ext uri="{FF2B5EF4-FFF2-40B4-BE49-F238E27FC236}">
                <a16:creationId xmlns:a16="http://schemas.microsoft.com/office/drawing/2014/main" id="{70661833-BF6A-497C-BF53-7B243211EB28}"/>
              </a:ext>
            </a:extLst>
          </p:cNvPr>
          <p:cNvSpPr txBox="1"/>
          <p:nvPr/>
        </p:nvSpPr>
        <p:spPr>
          <a:xfrm>
            <a:off x="7403007" y="5168865"/>
            <a:ext cx="2267158" cy="778333"/>
          </a:xfrm>
          <a:prstGeom prst="rect">
            <a:avLst/>
          </a:prstGeom>
          <a:noFill/>
        </p:spPr>
        <p:txBody>
          <a:bodyPr rot="0" spcFirstLastPara="0" vertOverflow="overflow" horzOverflow="overflow" vert="horz" wrap="square" lIns="91436" tIns="45718" rIns="91436" bIns="45718" numCol="1" spcCol="0" rtlCol="0" fromWordArt="0" anchor="t" anchorCtr="0" forceAA="0" compatLnSpc="1">
            <a:prstTxWarp prst="textNoShape">
              <a:avLst/>
            </a:prstTxWarp>
            <a:spAutoFit/>
          </a:bodyPr>
          <a:lstStyle/>
          <a:p>
            <a:pPr marL="0" marR="0" lvl="0" indent="0" algn="ctr" defTabSz="91442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accent4"/>
                </a:solidFill>
                <a:effectLst/>
                <a:uLnTx/>
                <a:uFillTx/>
                <a:latin typeface="Segoe UI Semibold" panose="020B0702040204020203" pitchFamily="34" charset="0"/>
                <a:ea typeface="+mn-lt"/>
                <a:cs typeface="Segoe UI Semibold" panose="020B0702040204020203" pitchFamily="34" charset="0"/>
              </a:rPr>
              <a:t>Manage</a:t>
            </a:r>
          </a:p>
          <a:p>
            <a:pPr marL="0" marR="0" lvl="0" indent="0" algn="ctr" defTabSz="914389"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Business commitments</a:t>
            </a:r>
          </a:p>
          <a:p>
            <a:pPr marL="0" marR="0" lvl="0" indent="0" algn="ctr" defTabSz="914389"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operations baseline •</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Ops maturity</a:t>
            </a:r>
          </a:p>
        </p:txBody>
      </p:sp>
      <p:sp>
        <p:nvSpPr>
          <p:cNvPr id="5" name="Rectangle 4">
            <a:extLst>
              <a:ext uri="{FF2B5EF4-FFF2-40B4-BE49-F238E27FC236}">
                <a16:creationId xmlns:a16="http://schemas.microsoft.com/office/drawing/2014/main" id="{9524D607-6564-4531-90E7-8B928103783E}"/>
              </a:ext>
            </a:extLst>
          </p:cNvPr>
          <p:cNvSpPr/>
          <p:nvPr/>
        </p:nvSpPr>
        <p:spPr>
          <a:xfrm>
            <a:off x="9363791" y="6246260"/>
            <a:ext cx="228120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a:ln>
                  <a:noFill/>
                </a:ln>
                <a:solidFill>
                  <a:schemeClr val="accent4"/>
                </a:solidFill>
                <a:effectLst/>
                <a:uLnTx/>
                <a:uFillTx/>
                <a:latin typeface="Segoe UI" panose="020B0502040204020203" pitchFamily="34" charset="0"/>
                <a:ea typeface="+mn-ea"/>
                <a:cs typeface="+mn-cs"/>
                <a:hlinkClick r:id="rId3">
                  <a:extLst>
                    <a:ext uri="{A12FA001-AC4F-418D-AE19-62706E023703}">
                      <ahyp:hlinkClr xmlns:ahyp="http://schemas.microsoft.com/office/drawing/2018/hyperlinkcolor" val="tx"/>
                    </a:ext>
                  </a:extLst>
                </a:hlinkClick>
              </a:rPr>
              <a:t>Aka.ms/CAF/migrate</a:t>
            </a:r>
            <a:endParaRPr kumimoji="0" lang="en-US" sz="1800" b="0" i="0" u="none" strike="noStrike" kern="1200" cap="none" spc="0" normalizeH="0" baseline="0" noProof="0">
              <a:ln>
                <a:noFill/>
              </a:ln>
              <a:solidFill>
                <a:schemeClr val="accent4"/>
              </a:solidFill>
              <a:effectLst/>
              <a:uLnTx/>
              <a:uFillTx/>
              <a:latin typeface="Segoe UI"/>
              <a:ea typeface="+mn-ea"/>
              <a:cs typeface="+mn-cs"/>
            </a:endParaRPr>
          </a:p>
        </p:txBody>
      </p:sp>
    </p:spTree>
    <p:extLst>
      <p:ext uri="{BB962C8B-B14F-4D97-AF65-F5344CB8AC3E}">
        <p14:creationId xmlns:p14="http://schemas.microsoft.com/office/powerpoint/2010/main" val="407253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a:xfrm>
            <a:off x="607831" y="267250"/>
            <a:ext cx="11018520" cy="553998"/>
          </a:xfrm>
        </p:spPr>
        <p:txBody>
          <a:bodyPr/>
          <a:lstStyle/>
          <a:p>
            <a:r>
              <a:rPr lang="en-US"/>
              <a:t>Azure Infrastructure Prerequisites to Deploy Azure Virtual Desktop</a:t>
            </a:r>
          </a:p>
        </p:txBody>
      </p:sp>
      <p:grpSp>
        <p:nvGrpSpPr>
          <p:cNvPr id="7" name="Group 6">
            <a:extLst>
              <a:ext uri="{FF2B5EF4-FFF2-40B4-BE49-F238E27FC236}">
                <a16:creationId xmlns:a16="http://schemas.microsoft.com/office/drawing/2014/main" id="{5FA9820B-E96D-4897-8ECE-48EA8A28AAA2}"/>
              </a:ext>
              <a:ext uri="{C183D7F6-B498-43B3-948B-1728B52AA6E4}">
                <adec:decorative xmlns:adec="http://schemas.microsoft.com/office/drawing/2017/decorative" val="1"/>
              </a:ext>
            </a:extLst>
          </p:cNvPr>
          <p:cNvGrpSpPr/>
          <p:nvPr/>
        </p:nvGrpSpPr>
        <p:grpSpPr>
          <a:xfrm>
            <a:off x="880398" y="1411597"/>
            <a:ext cx="1146583" cy="988432"/>
            <a:chOff x="880398" y="1411597"/>
            <a:chExt cx="1146583" cy="988432"/>
          </a:xfrm>
        </p:grpSpPr>
        <p:sp>
          <p:nvSpPr>
            <p:cNvPr id="111" name="Hexagon 110">
              <a:extLst>
                <a:ext uri="{FF2B5EF4-FFF2-40B4-BE49-F238E27FC236}">
                  <a16:creationId xmlns:a16="http://schemas.microsoft.com/office/drawing/2014/main" id="{4ACB1F11-499C-4CC6-83AB-081782AEBBD0}"/>
                </a:ext>
                <a:ext uri="{C183D7F6-B498-43B3-948B-1728B52AA6E4}">
                  <adec:decorative xmlns:adec="http://schemas.microsoft.com/office/drawing/2017/decorative" val="1"/>
                </a:ext>
              </a:extLst>
            </p:cNvPr>
            <p:cNvSpPr/>
            <p:nvPr/>
          </p:nvSpPr>
          <p:spPr bwMode="auto">
            <a:xfrm>
              <a:off x="880398" y="1411597"/>
              <a:ext cx="1146583" cy="988432"/>
            </a:xfrm>
            <a:prstGeom prst="hexagon">
              <a:avLst/>
            </a:prstGeom>
            <a:solidFill>
              <a:schemeClr val="accent4"/>
            </a:solidFill>
            <a:ln w="6350" cap="flat" cmpd="sng" algn="ctr">
              <a:solidFill>
                <a:schemeClr val="bg1">
                  <a:lumMod val="85000"/>
                </a:schemeClr>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Freeform: Shape 111">
              <a:extLst>
                <a:ext uri="{FF2B5EF4-FFF2-40B4-BE49-F238E27FC236}">
                  <a16:creationId xmlns:a16="http://schemas.microsoft.com/office/drawing/2014/main" id="{B5CFD6EC-CA4F-439F-AD1F-178FE9469B7D}"/>
                </a:ext>
                <a:ext uri="{C183D7F6-B498-43B3-948B-1728B52AA6E4}">
                  <adec:decorative xmlns:adec="http://schemas.microsoft.com/office/drawing/2017/decorative" val="1"/>
                </a:ext>
              </a:extLst>
            </p:cNvPr>
            <p:cNvSpPr/>
            <p:nvPr/>
          </p:nvSpPr>
          <p:spPr bwMode="auto">
            <a:xfrm>
              <a:off x="1006477" y="1520286"/>
              <a:ext cx="894425" cy="771053"/>
            </a:xfrm>
            <a:custGeom>
              <a:avLst/>
              <a:gdLst>
                <a:gd name="connsiteX0" fmla="*/ 473649 w 2197738"/>
                <a:gd name="connsiteY0" fmla="*/ 0 h 1894597"/>
                <a:gd name="connsiteX1" fmla="*/ 1724089 w 2197738"/>
                <a:gd name="connsiteY1" fmla="*/ 0 h 1894597"/>
                <a:gd name="connsiteX2" fmla="*/ 2197738 w 2197738"/>
                <a:gd name="connsiteY2" fmla="*/ 947299 h 1894597"/>
                <a:gd name="connsiteX3" fmla="*/ 1724089 w 2197738"/>
                <a:gd name="connsiteY3" fmla="*/ 1894597 h 1894597"/>
                <a:gd name="connsiteX4" fmla="*/ 473649 w 2197738"/>
                <a:gd name="connsiteY4" fmla="*/ 1894597 h 1894597"/>
                <a:gd name="connsiteX5" fmla="*/ 0 w 2197738"/>
                <a:gd name="connsiteY5" fmla="*/ 947299 h 189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7738" h="1894597">
                  <a:moveTo>
                    <a:pt x="473649" y="0"/>
                  </a:moveTo>
                  <a:lnTo>
                    <a:pt x="1724089" y="0"/>
                  </a:lnTo>
                  <a:lnTo>
                    <a:pt x="2197738" y="947299"/>
                  </a:lnTo>
                  <a:lnTo>
                    <a:pt x="1724089" y="1894597"/>
                  </a:lnTo>
                  <a:lnTo>
                    <a:pt x="473649" y="1894597"/>
                  </a:lnTo>
                  <a:lnTo>
                    <a:pt x="0" y="947299"/>
                  </a:lnTo>
                  <a:close/>
                </a:path>
              </a:pathLst>
            </a:custGeom>
            <a:solidFill>
              <a:schemeClr val="bg1"/>
            </a:solidFill>
            <a:ln w="6350" cap="flat" cmpd="sng" algn="ctr">
              <a:noFill/>
              <a:prstDash val="solid"/>
              <a:headEnd type="none" w="med" len="med"/>
              <a:tailEnd type="none" w="med" len="med"/>
            </a:ln>
            <a:effectLst>
              <a:outerShdw blurRad="25400" dist="38100" dir="2700000" sx="98000" sy="98000" algn="tl" rotWithShape="0">
                <a:prstClr val="black">
                  <a:alpha val="40000"/>
                </a:prstClr>
              </a:outerShdw>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ouchscreen" title="Icon of a closed hand with one finger touching a screen">
              <a:extLst>
                <a:ext uri="{FF2B5EF4-FFF2-40B4-BE49-F238E27FC236}">
                  <a16:creationId xmlns:a16="http://schemas.microsoft.com/office/drawing/2014/main" id="{C3731EC5-5285-41BB-93CE-B7F4E909A4F5}"/>
                </a:ext>
              </a:extLst>
            </p:cNvPr>
            <p:cNvSpPr>
              <a:spLocks noChangeAspect="1" noEditPoints="1"/>
            </p:cNvSpPr>
            <p:nvPr/>
          </p:nvSpPr>
          <p:spPr bwMode="auto">
            <a:xfrm>
              <a:off x="1201681" y="1669531"/>
              <a:ext cx="504017" cy="472564"/>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3" name="Rectangle 2">
            <a:extLst>
              <a:ext uri="{FF2B5EF4-FFF2-40B4-BE49-F238E27FC236}">
                <a16:creationId xmlns:a16="http://schemas.microsoft.com/office/drawing/2014/main" id="{1690107D-08B8-415F-8476-A0476FE38558}"/>
              </a:ext>
            </a:extLst>
          </p:cNvPr>
          <p:cNvSpPr/>
          <p:nvPr/>
        </p:nvSpPr>
        <p:spPr bwMode="auto">
          <a:xfrm>
            <a:off x="529254" y="2658245"/>
            <a:ext cx="2038965" cy="6089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ts val="588"/>
              </a:spcBef>
              <a:spcAft>
                <a:spcPts val="0"/>
              </a:spcAft>
              <a:buClrTx/>
              <a:buSzTx/>
              <a:buFontTx/>
              <a:buNone/>
              <a:tabLst/>
              <a:defRPr/>
            </a:pPr>
            <a:r>
              <a:rPr kumimoji="0" lang="en-US" sz="1800" b="0" i="0" u="none" strike="noStrike" kern="1200" cap="none" spc="0" normalizeH="0" baseline="0" noProof="0">
                <a:ln>
                  <a:noFill/>
                </a:ln>
                <a:solidFill>
                  <a:schemeClr val="accent4"/>
                </a:solidFill>
                <a:effectLst/>
                <a:uLnTx/>
                <a:uFillTx/>
                <a:latin typeface="Segoe UI"/>
                <a:ea typeface="Segoe UI" pitchFamily="34" charset="0"/>
                <a:cs typeface="Segoe UI" pitchFamily="34" charset="0"/>
              </a:rPr>
              <a:t>Azure subscription</a:t>
            </a:r>
          </a:p>
        </p:txBody>
      </p:sp>
      <p:sp>
        <p:nvSpPr>
          <p:cNvPr id="4" name="Rectangle 3">
            <a:extLst>
              <a:ext uri="{FF2B5EF4-FFF2-40B4-BE49-F238E27FC236}">
                <a16:creationId xmlns:a16="http://schemas.microsoft.com/office/drawing/2014/main" id="{7E84E013-A5DB-4349-BB74-8F1D4ACCB4F4}"/>
              </a:ext>
            </a:extLst>
          </p:cNvPr>
          <p:cNvSpPr/>
          <p:nvPr/>
        </p:nvSpPr>
        <p:spPr>
          <a:xfrm>
            <a:off x="461285" y="3426036"/>
            <a:ext cx="2047262" cy="1831271"/>
          </a:xfrm>
          <a:prstGeom prst="rect">
            <a:avLst/>
          </a:prstGeom>
        </p:spPr>
        <p:txBody>
          <a:bodyPr wrap="square">
            <a:spAutoFit/>
          </a:bodyPr>
          <a:lstStyle/>
          <a:p>
            <a:pPr marL="173038" marR="0" lvl="0" indent="-173038" algn="l" defTabSz="914102" rtl="0" eaLnBrk="1" fontAlgn="base" latinLnBrk="0" hangingPunct="1">
              <a:lnSpc>
                <a:spcPct val="90000"/>
              </a:lnSpc>
              <a:spcBef>
                <a:spcPts val="588"/>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Create your </a:t>
            </a:r>
            <a:r>
              <a:rPr kumimoji="0" lang="en-US" sz="1200" b="0" i="0" u="none" strike="noStrike" kern="1200" cap="none" spc="0" normalizeH="0" baseline="0" noProof="0">
                <a:ln>
                  <a:noFill/>
                </a:ln>
                <a:solidFill>
                  <a:srgbClr val="000000"/>
                </a:solidFill>
                <a:effectLst/>
                <a:uLnTx/>
                <a:uFillTx/>
                <a:latin typeface="Segoe UI"/>
                <a:ea typeface="+mn-ea"/>
                <a:cs typeface="+mn-cs"/>
                <a:hlinkClick r:id="rId3"/>
              </a:rPr>
              <a:t>Azure free account </a:t>
            </a:r>
            <a:r>
              <a:rPr kumimoji="0" lang="en-US" sz="1200" b="0" i="0" u="none" strike="noStrike" kern="1200" cap="none" spc="0" normalizeH="0" baseline="0" noProof="0">
                <a:ln>
                  <a:noFill/>
                </a:ln>
                <a:solidFill>
                  <a:srgbClr val="000000"/>
                </a:solidFill>
                <a:effectLst/>
                <a:uLnTx/>
                <a:uFillTx/>
                <a:latin typeface="Segoe UI"/>
                <a:ea typeface="+mn-ea"/>
                <a:cs typeface="+mn-cs"/>
              </a:rPr>
              <a:t>today if you don’t have one</a:t>
            </a:r>
          </a:p>
          <a:p>
            <a:pPr marL="173038" marR="0" lvl="0" indent="-173038" algn="l" defTabSz="914102" rtl="0" eaLnBrk="1" fontAlgn="base" latinLnBrk="0" hangingPunct="1">
              <a:lnSpc>
                <a:spcPct val="90000"/>
              </a:lnSpc>
              <a:spcBef>
                <a:spcPts val="588"/>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For information on Azure administrative roles, see </a:t>
            </a:r>
            <a:r>
              <a:rPr kumimoji="0" lang="en-US" sz="1200" b="0" i="0" u="none" strike="noStrike" kern="1200" cap="none" spc="0" normalizeH="0" baseline="0" noProof="0">
                <a:ln>
                  <a:noFill/>
                </a:ln>
                <a:solidFill>
                  <a:srgbClr val="000000"/>
                </a:solidFill>
                <a:effectLst/>
                <a:uLnTx/>
                <a:uFillTx/>
                <a:latin typeface="Segoe UI"/>
                <a:ea typeface="+mn-ea"/>
                <a:cs typeface="+mn-cs"/>
                <a:hlinkClick r:id="rId4"/>
              </a:rPr>
              <a:t>Classic subscription administrator roles, Azure </a:t>
            </a:r>
            <a:r>
              <a:rPr kumimoji="0" lang="en-US" sz="1200" b="0" i="0" u="none" strike="noStrike" kern="1200" cap="none" spc="0" normalizeH="0" baseline="0" noProof="0" err="1">
                <a:ln>
                  <a:noFill/>
                </a:ln>
                <a:solidFill>
                  <a:srgbClr val="000000"/>
                </a:solidFill>
                <a:effectLst/>
                <a:uLnTx/>
                <a:uFillTx/>
                <a:latin typeface="Segoe UI"/>
                <a:ea typeface="+mn-ea"/>
                <a:cs typeface="+mn-cs"/>
                <a:hlinkClick r:id="rId4"/>
              </a:rPr>
              <a:t>RBAC</a:t>
            </a:r>
            <a:r>
              <a:rPr kumimoji="0" lang="en-US" sz="1200" b="0" i="0" u="none" strike="noStrike" kern="1200" cap="none" spc="0" normalizeH="0" baseline="0" noProof="0">
                <a:ln>
                  <a:noFill/>
                </a:ln>
                <a:solidFill>
                  <a:srgbClr val="000000"/>
                </a:solidFill>
                <a:effectLst/>
                <a:uLnTx/>
                <a:uFillTx/>
                <a:latin typeface="Segoe UI"/>
                <a:ea typeface="+mn-ea"/>
                <a:cs typeface="+mn-cs"/>
                <a:hlinkClick r:id="rId4"/>
              </a:rPr>
              <a:t> roles, and Azure AD administrator roles.</a:t>
            </a:r>
            <a:endParaRPr kumimoji="0" lang="en-US" sz="18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46" name="Group 45">
            <a:extLst>
              <a:ext uri="{FF2B5EF4-FFF2-40B4-BE49-F238E27FC236}">
                <a16:creationId xmlns:a16="http://schemas.microsoft.com/office/drawing/2014/main" id="{3963F410-41CC-4D11-82D4-36D8F30D9B23}"/>
              </a:ext>
              <a:ext uri="{C183D7F6-B498-43B3-948B-1728B52AA6E4}">
                <adec:decorative xmlns:adec="http://schemas.microsoft.com/office/drawing/2017/decorative" val="1"/>
              </a:ext>
            </a:extLst>
          </p:cNvPr>
          <p:cNvGrpSpPr/>
          <p:nvPr/>
        </p:nvGrpSpPr>
        <p:grpSpPr>
          <a:xfrm>
            <a:off x="2616908" y="1913009"/>
            <a:ext cx="6979305" cy="3031982"/>
            <a:chOff x="2669381" y="2605405"/>
            <a:chExt cx="7119255" cy="4389120"/>
          </a:xfrm>
        </p:grpSpPr>
        <p:cxnSp>
          <p:nvCxnSpPr>
            <p:cNvPr id="41" name="Straight Connector 40">
              <a:extLst>
                <a:ext uri="{FF2B5EF4-FFF2-40B4-BE49-F238E27FC236}">
                  <a16:creationId xmlns:a16="http://schemas.microsoft.com/office/drawing/2014/main" id="{F4006355-38FF-44C9-AA80-39E18662F5E2}"/>
                </a:ext>
              </a:extLst>
            </p:cNvPr>
            <p:cNvCxnSpPr>
              <a:cxnSpLocks/>
            </p:cNvCxnSpPr>
            <p:nvPr/>
          </p:nvCxnSpPr>
          <p:spPr>
            <a:xfrm>
              <a:off x="2669381" y="2605405"/>
              <a:ext cx="0" cy="4389120"/>
            </a:xfrm>
            <a:prstGeom prst="line">
              <a:avLst/>
            </a:prstGeom>
            <a:noFill/>
            <a:ln w="6350" cap="flat" cmpd="sng" algn="ctr">
              <a:solidFill>
                <a:schemeClr val="bg1">
                  <a:lumMod val="85000"/>
                </a:schemeClr>
              </a:solidFill>
              <a:prstDash val="solid"/>
              <a:headEnd type="none" w="med" len="med"/>
              <a:tailEnd type="none" w="med" len="med"/>
            </a:ln>
            <a:effectLst/>
          </p:spPr>
        </p:cxnSp>
        <p:cxnSp>
          <p:nvCxnSpPr>
            <p:cNvPr id="42" name="Straight Connector 41">
              <a:extLst>
                <a:ext uri="{FF2B5EF4-FFF2-40B4-BE49-F238E27FC236}">
                  <a16:creationId xmlns:a16="http://schemas.microsoft.com/office/drawing/2014/main" id="{259587B5-A09A-4CFC-A717-06C625E79EE2}"/>
                </a:ext>
              </a:extLst>
            </p:cNvPr>
            <p:cNvCxnSpPr>
              <a:cxnSpLocks/>
            </p:cNvCxnSpPr>
            <p:nvPr/>
          </p:nvCxnSpPr>
          <p:spPr>
            <a:xfrm>
              <a:off x="5042466" y="2605405"/>
              <a:ext cx="0" cy="4389120"/>
            </a:xfrm>
            <a:prstGeom prst="line">
              <a:avLst/>
            </a:prstGeom>
            <a:noFill/>
            <a:ln w="6350" cap="flat" cmpd="sng" algn="ctr">
              <a:solidFill>
                <a:schemeClr val="bg1">
                  <a:lumMod val="85000"/>
                </a:schemeClr>
              </a:solidFill>
              <a:prstDash val="solid"/>
              <a:headEnd type="none" w="med" len="med"/>
              <a:tailEnd type="none" w="med" len="med"/>
            </a:ln>
            <a:effectLst/>
          </p:spPr>
        </p:cxnSp>
        <p:cxnSp>
          <p:nvCxnSpPr>
            <p:cNvPr id="43" name="Straight Connector 42">
              <a:extLst>
                <a:ext uri="{FF2B5EF4-FFF2-40B4-BE49-F238E27FC236}">
                  <a16:creationId xmlns:a16="http://schemas.microsoft.com/office/drawing/2014/main" id="{047D13C7-DBA7-44D7-9F7B-DA169BCD4192}"/>
                </a:ext>
              </a:extLst>
            </p:cNvPr>
            <p:cNvCxnSpPr>
              <a:cxnSpLocks/>
            </p:cNvCxnSpPr>
            <p:nvPr/>
          </p:nvCxnSpPr>
          <p:spPr>
            <a:xfrm>
              <a:off x="7415551" y="2605405"/>
              <a:ext cx="0" cy="4389120"/>
            </a:xfrm>
            <a:prstGeom prst="line">
              <a:avLst/>
            </a:prstGeom>
            <a:noFill/>
            <a:ln w="6350" cap="flat" cmpd="sng" algn="ctr">
              <a:solidFill>
                <a:schemeClr val="bg1">
                  <a:lumMod val="85000"/>
                </a:schemeClr>
              </a:solidFill>
              <a:prstDash val="solid"/>
              <a:headEnd type="none" w="med" len="med"/>
              <a:tailEnd type="none" w="med" len="med"/>
            </a:ln>
            <a:effectLst/>
          </p:spPr>
        </p:cxnSp>
        <p:cxnSp>
          <p:nvCxnSpPr>
            <p:cNvPr id="44" name="Straight Connector 43">
              <a:extLst>
                <a:ext uri="{FF2B5EF4-FFF2-40B4-BE49-F238E27FC236}">
                  <a16:creationId xmlns:a16="http://schemas.microsoft.com/office/drawing/2014/main" id="{97A36F3C-35D8-44AE-99CF-29107EB835A7}"/>
                </a:ext>
              </a:extLst>
            </p:cNvPr>
            <p:cNvCxnSpPr>
              <a:cxnSpLocks/>
            </p:cNvCxnSpPr>
            <p:nvPr/>
          </p:nvCxnSpPr>
          <p:spPr>
            <a:xfrm>
              <a:off x="9788636" y="2605405"/>
              <a:ext cx="0" cy="4389120"/>
            </a:xfrm>
            <a:prstGeom prst="line">
              <a:avLst/>
            </a:prstGeom>
            <a:noFill/>
            <a:ln w="6350" cap="flat" cmpd="sng" algn="ctr">
              <a:solidFill>
                <a:schemeClr val="bg1">
                  <a:lumMod val="85000"/>
                </a:schemeClr>
              </a:solidFill>
              <a:prstDash val="solid"/>
              <a:headEnd type="none" w="med" len="med"/>
              <a:tailEnd type="none" w="med" len="med"/>
            </a:ln>
            <a:effectLst/>
          </p:spPr>
        </p:cxnSp>
      </p:grpSp>
      <p:grpSp>
        <p:nvGrpSpPr>
          <p:cNvPr id="8" name="Group 7">
            <a:extLst>
              <a:ext uri="{FF2B5EF4-FFF2-40B4-BE49-F238E27FC236}">
                <a16:creationId xmlns:a16="http://schemas.microsoft.com/office/drawing/2014/main" id="{1530AE16-F1AF-468D-B7F8-A8A3CEAD751C}"/>
              </a:ext>
              <a:ext uri="{C183D7F6-B498-43B3-948B-1728B52AA6E4}">
                <adec:decorative xmlns:adec="http://schemas.microsoft.com/office/drawing/2017/decorative" val="1"/>
              </a:ext>
            </a:extLst>
          </p:cNvPr>
          <p:cNvGrpSpPr/>
          <p:nvPr/>
        </p:nvGrpSpPr>
        <p:grpSpPr>
          <a:xfrm>
            <a:off x="3206834" y="1411597"/>
            <a:ext cx="1146583" cy="988432"/>
            <a:chOff x="3206834" y="1411597"/>
            <a:chExt cx="1146583" cy="988432"/>
          </a:xfrm>
        </p:grpSpPr>
        <p:sp>
          <p:nvSpPr>
            <p:cNvPr id="113" name="Hexagon 112">
              <a:extLst>
                <a:ext uri="{FF2B5EF4-FFF2-40B4-BE49-F238E27FC236}">
                  <a16:creationId xmlns:a16="http://schemas.microsoft.com/office/drawing/2014/main" id="{C2E40A07-50F0-4A6B-BBBF-CC99919CD715}"/>
                </a:ext>
                <a:ext uri="{C183D7F6-B498-43B3-948B-1728B52AA6E4}">
                  <adec:decorative xmlns:adec="http://schemas.microsoft.com/office/drawing/2017/decorative" val="1"/>
                </a:ext>
              </a:extLst>
            </p:cNvPr>
            <p:cNvSpPr/>
            <p:nvPr/>
          </p:nvSpPr>
          <p:spPr bwMode="auto">
            <a:xfrm>
              <a:off x="3206834" y="1411597"/>
              <a:ext cx="1146583" cy="988432"/>
            </a:xfrm>
            <a:prstGeom prst="hexagon">
              <a:avLst/>
            </a:prstGeom>
            <a:solidFill>
              <a:schemeClr val="accent4"/>
            </a:solidFill>
            <a:ln w="6350" cap="flat" cmpd="sng" algn="ctr">
              <a:solidFill>
                <a:schemeClr val="bg1">
                  <a:lumMod val="85000"/>
                </a:schemeClr>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Freeform: Shape 113">
              <a:extLst>
                <a:ext uri="{FF2B5EF4-FFF2-40B4-BE49-F238E27FC236}">
                  <a16:creationId xmlns:a16="http://schemas.microsoft.com/office/drawing/2014/main" id="{3E789179-7AB7-496B-9937-9B19DABB90B4}"/>
                </a:ext>
                <a:ext uri="{C183D7F6-B498-43B3-948B-1728B52AA6E4}">
                  <adec:decorative xmlns:adec="http://schemas.microsoft.com/office/drawing/2017/decorative" val="1"/>
                </a:ext>
              </a:extLst>
            </p:cNvPr>
            <p:cNvSpPr/>
            <p:nvPr/>
          </p:nvSpPr>
          <p:spPr bwMode="auto">
            <a:xfrm>
              <a:off x="3332913" y="1520286"/>
              <a:ext cx="894425" cy="771053"/>
            </a:xfrm>
            <a:custGeom>
              <a:avLst/>
              <a:gdLst>
                <a:gd name="connsiteX0" fmla="*/ 473649 w 2197738"/>
                <a:gd name="connsiteY0" fmla="*/ 0 h 1894597"/>
                <a:gd name="connsiteX1" fmla="*/ 1724089 w 2197738"/>
                <a:gd name="connsiteY1" fmla="*/ 0 h 1894597"/>
                <a:gd name="connsiteX2" fmla="*/ 2197738 w 2197738"/>
                <a:gd name="connsiteY2" fmla="*/ 947299 h 1894597"/>
                <a:gd name="connsiteX3" fmla="*/ 1724089 w 2197738"/>
                <a:gd name="connsiteY3" fmla="*/ 1894597 h 1894597"/>
                <a:gd name="connsiteX4" fmla="*/ 473649 w 2197738"/>
                <a:gd name="connsiteY4" fmla="*/ 1894597 h 1894597"/>
                <a:gd name="connsiteX5" fmla="*/ 0 w 2197738"/>
                <a:gd name="connsiteY5" fmla="*/ 947299 h 189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7738" h="1894597">
                  <a:moveTo>
                    <a:pt x="473649" y="0"/>
                  </a:moveTo>
                  <a:lnTo>
                    <a:pt x="1724089" y="0"/>
                  </a:lnTo>
                  <a:lnTo>
                    <a:pt x="2197738" y="947299"/>
                  </a:lnTo>
                  <a:lnTo>
                    <a:pt x="1724089" y="1894597"/>
                  </a:lnTo>
                  <a:lnTo>
                    <a:pt x="473649" y="1894597"/>
                  </a:lnTo>
                  <a:lnTo>
                    <a:pt x="0" y="947299"/>
                  </a:lnTo>
                  <a:close/>
                </a:path>
              </a:pathLst>
            </a:custGeom>
            <a:solidFill>
              <a:schemeClr val="bg1"/>
            </a:solidFill>
            <a:ln w="6350" cap="flat" cmpd="sng" algn="ctr">
              <a:noFill/>
              <a:prstDash val="solid"/>
              <a:headEnd type="none" w="med" len="med"/>
              <a:tailEnd type="none" w="med" len="med"/>
            </a:ln>
            <a:effectLst>
              <a:outerShdw blurRad="25400" dist="38100" dir="2700000" sx="98000" sy="98000" algn="tl" rotWithShape="0">
                <a:prstClr val="black">
                  <a:alpha val="40000"/>
                </a:prstClr>
              </a:outerShdw>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2" name="Group 121" descr="Azure icon">
              <a:extLst>
                <a:ext uri="{FF2B5EF4-FFF2-40B4-BE49-F238E27FC236}">
                  <a16:creationId xmlns:a16="http://schemas.microsoft.com/office/drawing/2014/main" id="{12736C29-9DB4-409E-8665-C06C684BC2FF}"/>
                </a:ext>
              </a:extLst>
            </p:cNvPr>
            <p:cNvGrpSpPr/>
            <p:nvPr/>
          </p:nvGrpSpPr>
          <p:grpSpPr>
            <a:xfrm>
              <a:off x="3484048" y="1612919"/>
              <a:ext cx="579579" cy="523868"/>
              <a:chOff x="5788180" y="3149755"/>
              <a:chExt cx="614363" cy="555308"/>
            </a:xfrm>
          </p:grpSpPr>
          <p:sp>
            <p:nvSpPr>
              <p:cNvPr id="123" name="Freeform: Shape 122">
                <a:extLst>
                  <a:ext uri="{FF2B5EF4-FFF2-40B4-BE49-F238E27FC236}">
                    <a16:creationId xmlns:a16="http://schemas.microsoft.com/office/drawing/2014/main" id="{74EE5CE8-A257-4E8E-8506-26220F96E9AF}"/>
                  </a:ext>
                </a:extLst>
              </p:cNvPr>
              <p:cNvSpPr/>
              <p:nvPr/>
            </p:nvSpPr>
            <p:spPr>
              <a:xfrm>
                <a:off x="6013923" y="3149755"/>
                <a:ext cx="161925" cy="161925"/>
              </a:xfrm>
              <a:custGeom>
                <a:avLst/>
                <a:gdLst>
                  <a:gd name="connsiteX0" fmla="*/ 151610 w 161925"/>
                  <a:gd name="connsiteY0" fmla="*/ 81125 h 161925"/>
                  <a:gd name="connsiteX1" fmla="*/ 81125 w 161925"/>
                  <a:gd name="connsiteY1" fmla="*/ 151610 h 161925"/>
                  <a:gd name="connsiteX2" fmla="*/ 10640 w 161925"/>
                  <a:gd name="connsiteY2" fmla="*/ 81125 h 161925"/>
                  <a:gd name="connsiteX3" fmla="*/ 81125 w 161925"/>
                  <a:gd name="connsiteY3" fmla="*/ 10640 h 161925"/>
                  <a:gd name="connsiteX4" fmla="*/ 151610 w 161925"/>
                  <a:gd name="connsiteY4" fmla="*/ 81125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51610" y="81125"/>
                    </a:moveTo>
                    <a:cubicBezTo>
                      <a:pt x="151610" y="120053"/>
                      <a:pt x="120053" y="151610"/>
                      <a:pt x="81125" y="151610"/>
                    </a:cubicBezTo>
                    <a:cubicBezTo>
                      <a:pt x="42197" y="151610"/>
                      <a:pt x="10640" y="120053"/>
                      <a:pt x="10640" y="81125"/>
                    </a:cubicBezTo>
                    <a:cubicBezTo>
                      <a:pt x="10640" y="42197"/>
                      <a:pt x="42197" y="10640"/>
                      <a:pt x="81125" y="10640"/>
                    </a:cubicBezTo>
                    <a:cubicBezTo>
                      <a:pt x="120053" y="10640"/>
                      <a:pt x="151610" y="42197"/>
                      <a:pt x="151610" y="81125"/>
                    </a:cubicBezTo>
                    <a:close/>
                  </a:path>
                </a:pathLst>
              </a:custGeom>
              <a:noFill/>
              <a:ln w="12700" cap="flat">
                <a:solidFill>
                  <a:schemeClr val="accent1"/>
                </a:solidFill>
                <a:prstDash val="solid"/>
                <a:round/>
              </a:ln>
            </p:spPr>
            <p:txBody>
              <a:bodyPr rtlCol="0"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711EFC5C-2B86-4737-93B9-AD704E41B363}"/>
                  </a:ext>
                </a:extLst>
              </p:cNvPr>
              <p:cNvSpPr/>
              <p:nvPr/>
            </p:nvSpPr>
            <p:spPr>
              <a:xfrm>
                <a:off x="6013923" y="3543138"/>
                <a:ext cx="161925" cy="161925"/>
              </a:xfrm>
              <a:custGeom>
                <a:avLst/>
                <a:gdLst>
                  <a:gd name="connsiteX0" fmla="*/ 151610 w 161925"/>
                  <a:gd name="connsiteY0" fmla="*/ 81125 h 161925"/>
                  <a:gd name="connsiteX1" fmla="*/ 81125 w 161925"/>
                  <a:gd name="connsiteY1" fmla="*/ 151610 h 161925"/>
                  <a:gd name="connsiteX2" fmla="*/ 10640 w 161925"/>
                  <a:gd name="connsiteY2" fmla="*/ 81125 h 161925"/>
                  <a:gd name="connsiteX3" fmla="*/ 81125 w 161925"/>
                  <a:gd name="connsiteY3" fmla="*/ 10640 h 161925"/>
                  <a:gd name="connsiteX4" fmla="*/ 151610 w 161925"/>
                  <a:gd name="connsiteY4" fmla="*/ 81125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51610" y="81125"/>
                    </a:moveTo>
                    <a:cubicBezTo>
                      <a:pt x="151610" y="120053"/>
                      <a:pt x="120053" y="151610"/>
                      <a:pt x="81125" y="151610"/>
                    </a:cubicBezTo>
                    <a:cubicBezTo>
                      <a:pt x="42197" y="151610"/>
                      <a:pt x="10640" y="120053"/>
                      <a:pt x="10640" y="81125"/>
                    </a:cubicBezTo>
                    <a:cubicBezTo>
                      <a:pt x="10640" y="42197"/>
                      <a:pt x="42197" y="10640"/>
                      <a:pt x="81125" y="10640"/>
                    </a:cubicBezTo>
                    <a:cubicBezTo>
                      <a:pt x="120053" y="10640"/>
                      <a:pt x="151610" y="42197"/>
                      <a:pt x="151610" y="81125"/>
                    </a:cubicBezTo>
                    <a:close/>
                  </a:path>
                </a:pathLst>
              </a:custGeom>
              <a:noFill/>
              <a:ln w="12700" cap="flat">
                <a:solidFill>
                  <a:schemeClr val="accent1"/>
                </a:solidFill>
                <a:prstDash val="solid"/>
                <a:round/>
              </a:ln>
            </p:spPr>
            <p:txBody>
              <a:bodyPr rtlCol="0"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DDCE3381-6041-48FB-992F-CE324460B8D4}"/>
                  </a:ext>
                </a:extLst>
              </p:cNvPr>
              <p:cNvSpPr/>
              <p:nvPr/>
            </p:nvSpPr>
            <p:spPr>
              <a:xfrm>
                <a:off x="6240618" y="3379308"/>
                <a:ext cx="161925" cy="161925"/>
              </a:xfrm>
              <a:custGeom>
                <a:avLst/>
                <a:gdLst>
                  <a:gd name="connsiteX0" fmla="*/ 151610 w 161925"/>
                  <a:gd name="connsiteY0" fmla="*/ 81125 h 161925"/>
                  <a:gd name="connsiteX1" fmla="*/ 81125 w 161925"/>
                  <a:gd name="connsiteY1" fmla="*/ 151610 h 161925"/>
                  <a:gd name="connsiteX2" fmla="*/ 10640 w 161925"/>
                  <a:gd name="connsiteY2" fmla="*/ 81125 h 161925"/>
                  <a:gd name="connsiteX3" fmla="*/ 81125 w 161925"/>
                  <a:gd name="connsiteY3" fmla="*/ 10640 h 161925"/>
                  <a:gd name="connsiteX4" fmla="*/ 151610 w 161925"/>
                  <a:gd name="connsiteY4" fmla="*/ 81125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51610" y="81125"/>
                    </a:moveTo>
                    <a:cubicBezTo>
                      <a:pt x="151610" y="120053"/>
                      <a:pt x="120053" y="151610"/>
                      <a:pt x="81125" y="151610"/>
                    </a:cubicBezTo>
                    <a:cubicBezTo>
                      <a:pt x="42197" y="151610"/>
                      <a:pt x="10640" y="120053"/>
                      <a:pt x="10640" y="81125"/>
                    </a:cubicBezTo>
                    <a:cubicBezTo>
                      <a:pt x="10640" y="42197"/>
                      <a:pt x="42197" y="10640"/>
                      <a:pt x="81125" y="10640"/>
                    </a:cubicBezTo>
                    <a:cubicBezTo>
                      <a:pt x="120053" y="10640"/>
                      <a:pt x="151610" y="42197"/>
                      <a:pt x="151610" y="81125"/>
                    </a:cubicBezTo>
                    <a:close/>
                  </a:path>
                </a:pathLst>
              </a:custGeom>
              <a:noFill/>
              <a:ln w="12700" cap="flat">
                <a:solidFill>
                  <a:schemeClr val="accent1"/>
                </a:solidFill>
                <a:prstDash val="solid"/>
                <a:round/>
              </a:ln>
            </p:spPr>
            <p:txBody>
              <a:bodyPr rtlCol="0"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8E722A64-3DDD-4744-A923-6AD5096D3871}"/>
                  </a:ext>
                </a:extLst>
              </p:cNvPr>
              <p:cNvSpPr/>
              <p:nvPr/>
            </p:nvSpPr>
            <p:spPr>
              <a:xfrm>
                <a:off x="5788180" y="3379308"/>
                <a:ext cx="161925" cy="161925"/>
              </a:xfrm>
              <a:custGeom>
                <a:avLst/>
                <a:gdLst>
                  <a:gd name="connsiteX0" fmla="*/ 151610 w 161925"/>
                  <a:gd name="connsiteY0" fmla="*/ 81125 h 161925"/>
                  <a:gd name="connsiteX1" fmla="*/ 81125 w 161925"/>
                  <a:gd name="connsiteY1" fmla="*/ 151610 h 161925"/>
                  <a:gd name="connsiteX2" fmla="*/ 10640 w 161925"/>
                  <a:gd name="connsiteY2" fmla="*/ 81125 h 161925"/>
                  <a:gd name="connsiteX3" fmla="*/ 81125 w 161925"/>
                  <a:gd name="connsiteY3" fmla="*/ 10640 h 161925"/>
                  <a:gd name="connsiteX4" fmla="*/ 151610 w 161925"/>
                  <a:gd name="connsiteY4" fmla="*/ 81125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51610" y="81125"/>
                    </a:moveTo>
                    <a:cubicBezTo>
                      <a:pt x="151610" y="120053"/>
                      <a:pt x="120053" y="151610"/>
                      <a:pt x="81125" y="151610"/>
                    </a:cubicBezTo>
                    <a:cubicBezTo>
                      <a:pt x="42197" y="151610"/>
                      <a:pt x="10640" y="120053"/>
                      <a:pt x="10640" y="81125"/>
                    </a:cubicBezTo>
                    <a:cubicBezTo>
                      <a:pt x="10640" y="42197"/>
                      <a:pt x="42197" y="10640"/>
                      <a:pt x="81125" y="10640"/>
                    </a:cubicBezTo>
                    <a:cubicBezTo>
                      <a:pt x="120053" y="10640"/>
                      <a:pt x="151610" y="42197"/>
                      <a:pt x="151610" y="81125"/>
                    </a:cubicBezTo>
                    <a:close/>
                  </a:path>
                </a:pathLst>
              </a:custGeom>
              <a:noFill/>
              <a:ln w="12700" cap="flat">
                <a:solidFill>
                  <a:schemeClr val="accent1"/>
                </a:solidFill>
                <a:prstDash val="solid"/>
                <a:round/>
              </a:ln>
            </p:spPr>
            <p:txBody>
              <a:bodyPr rtlCol="0"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6D9D6A54-F51F-4B5B-8EA2-98A0B522975D}"/>
                  </a:ext>
                </a:extLst>
              </p:cNvPr>
              <p:cNvSpPr/>
              <p:nvPr/>
            </p:nvSpPr>
            <p:spPr>
              <a:xfrm>
                <a:off x="6134890" y="3273580"/>
                <a:ext cx="142875" cy="142875"/>
              </a:xfrm>
              <a:custGeom>
                <a:avLst/>
                <a:gdLst>
                  <a:gd name="connsiteX0" fmla="*/ 10640 w 142875"/>
                  <a:gd name="connsiteY0" fmla="*/ 10640 h 142875"/>
                  <a:gd name="connsiteX1" fmla="*/ 133512 w 142875"/>
                  <a:gd name="connsiteY1" fmla="*/ 140180 h 142875"/>
                </a:gdLst>
                <a:ahLst/>
                <a:cxnLst>
                  <a:cxn ang="0">
                    <a:pos x="connsiteX0" y="connsiteY0"/>
                  </a:cxn>
                  <a:cxn ang="0">
                    <a:pos x="connsiteX1" y="connsiteY1"/>
                  </a:cxn>
                </a:cxnLst>
                <a:rect l="l" t="t" r="r" b="b"/>
                <a:pathLst>
                  <a:path w="142875" h="142875">
                    <a:moveTo>
                      <a:pt x="10640" y="10640"/>
                    </a:moveTo>
                    <a:lnTo>
                      <a:pt x="133512" y="140180"/>
                    </a:lnTo>
                  </a:path>
                </a:pathLst>
              </a:custGeom>
              <a:ln w="12700" cap="flat">
                <a:solidFill>
                  <a:schemeClr val="accent1"/>
                </a:solidFill>
                <a:prstDash val="solid"/>
                <a:round/>
              </a:ln>
            </p:spPr>
            <p:txBody>
              <a:bodyPr rtlCol="0"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5E8F3FF4-E644-4131-8BD1-5E64356A402B}"/>
                  </a:ext>
                </a:extLst>
              </p:cNvPr>
              <p:cNvSpPr/>
              <p:nvPr/>
            </p:nvSpPr>
            <p:spPr>
              <a:xfrm>
                <a:off x="5910100" y="3273580"/>
                <a:ext cx="142875" cy="142875"/>
              </a:xfrm>
              <a:custGeom>
                <a:avLst/>
                <a:gdLst>
                  <a:gd name="connsiteX0" fmla="*/ 132560 w 142875"/>
                  <a:gd name="connsiteY0" fmla="*/ 10640 h 142875"/>
                  <a:gd name="connsiteX1" fmla="*/ 10640 w 142875"/>
                  <a:gd name="connsiteY1" fmla="*/ 140180 h 142875"/>
                </a:gdLst>
                <a:ahLst/>
                <a:cxnLst>
                  <a:cxn ang="0">
                    <a:pos x="connsiteX0" y="connsiteY0"/>
                  </a:cxn>
                  <a:cxn ang="0">
                    <a:pos x="connsiteX1" y="connsiteY1"/>
                  </a:cxn>
                </a:cxnLst>
                <a:rect l="l" t="t" r="r" b="b"/>
                <a:pathLst>
                  <a:path w="142875" h="142875">
                    <a:moveTo>
                      <a:pt x="132560" y="10640"/>
                    </a:moveTo>
                    <a:lnTo>
                      <a:pt x="10640" y="140180"/>
                    </a:lnTo>
                  </a:path>
                </a:pathLst>
              </a:custGeom>
              <a:ln w="12700" cap="flat">
                <a:solidFill>
                  <a:schemeClr val="accent1"/>
                </a:solidFill>
                <a:prstDash val="solid"/>
                <a:round/>
              </a:ln>
            </p:spPr>
            <p:txBody>
              <a:bodyPr rtlCol="0"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2853DD3B-412E-41A5-8626-452F2B6C6F1F}"/>
                  </a:ext>
                </a:extLst>
              </p:cNvPr>
              <p:cNvSpPr/>
              <p:nvPr/>
            </p:nvSpPr>
            <p:spPr>
              <a:xfrm>
                <a:off x="6138700" y="3475510"/>
                <a:ext cx="123825" cy="95250"/>
              </a:xfrm>
              <a:custGeom>
                <a:avLst/>
                <a:gdLst>
                  <a:gd name="connsiteX0" fmla="*/ 10640 w 123825"/>
                  <a:gd name="connsiteY0" fmla="*/ 93507 h 95250"/>
                  <a:gd name="connsiteX1" fmla="*/ 119225 w 123825"/>
                  <a:gd name="connsiteY1" fmla="*/ 10640 h 95250"/>
                </a:gdLst>
                <a:ahLst/>
                <a:cxnLst>
                  <a:cxn ang="0">
                    <a:pos x="connsiteX0" y="connsiteY0"/>
                  </a:cxn>
                  <a:cxn ang="0">
                    <a:pos x="connsiteX1" y="connsiteY1"/>
                  </a:cxn>
                </a:cxnLst>
                <a:rect l="l" t="t" r="r" b="b"/>
                <a:pathLst>
                  <a:path w="123825" h="95250">
                    <a:moveTo>
                      <a:pt x="10640" y="93507"/>
                    </a:moveTo>
                    <a:lnTo>
                      <a:pt x="119225" y="10640"/>
                    </a:lnTo>
                  </a:path>
                </a:pathLst>
              </a:custGeom>
              <a:ln w="12700" cap="flat">
                <a:solidFill>
                  <a:schemeClr val="accent1"/>
                </a:solidFill>
                <a:prstDash val="solid"/>
                <a:round/>
              </a:ln>
            </p:spPr>
            <p:txBody>
              <a:bodyPr rtlCol="0"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C440FB1E-ECCD-489E-9566-2BAA5032826F}"/>
                  </a:ext>
                </a:extLst>
              </p:cNvPr>
              <p:cNvSpPr/>
              <p:nvPr/>
            </p:nvSpPr>
            <p:spPr>
              <a:xfrm>
                <a:off x="5929150" y="3475510"/>
                <a:ext cx="123825" cy="95250"/>
              </a:xfrm>
              <a:custGeom>
                <a:avLst/>
                <a:gdLst>
                  <a:gd name="connsiteX0" fmla="*/ 10640 w 123825"/>
                  <a:gd name="connsiteY0" fmla="*/ 10640 h 95250"/>
                  <a:gd name="connsiteX1" fmla="*/ 119225 w 123825"/>
                  <a:gd name="connsiteY1" fmla="*/ 93507 h 95250"/>
                </a:gdLst>
                <a:ahLst/>
                <a:cxnLst>
                  <a:cxn ang="0">
                    <a:pos x="connsiteX0" y="connsiteY0"/>
                  </a:cxn>
                  <a:cxn ang="0">
                    <a:pos x="connsiteX1" y="connsiteY1"/>
                  </a:cxn>
                </a:cxnLst>
                <a:rect l="l" t="t" r="r" b="b"/>
                <a:pathLst>
                  <a:path w="123825" h="95250">
                    <a:moveTo>
                      <a:pt x="10640" y="10640"/>
                    </a:moveTo>
                    <a:lnTo>
                      <a:pt x="119225" y="93507"/>
                    </a:lnTo>
                  </a:path>
                </a:pathLst>
              </a:custGeom>
              <a:ln w="12700" cap="flat">
                <a:solidFill>
                  <a:schemeClr val="accent1"/>
                </a:solidFill>
                <a:prstDash val="solid"/>
                <a:round/>
              </a:ln>
            </p:spPr>
            <p:txBody>
              <a:bodyPr rtlCol="0"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D43200AF-617F-4657-8411-1E995619B5F4}"/>
                  </a:ext>
                </a:extLst>
              </p:cNvPr>
              <p:cNvSpPr/>
              <p:nvPr/>
            </p:nvSpPr>
            <p:spPr>
              <a:xfrm>
                <a:off x="6084408" y="3290725"/>
                <a:ext cx="19050" cy="266700"/>
              </a:xfrm>
              <a:custGeom>
                <a:avLst/>
                <a:gdLst>
                  <a:gd name="connsiteX0" fmla="*/ 10640 w 19050"/>
                  <a:gd name="connsiteY0" fmla="*/ 10640 h 266700"/>
                  <a:gd name="connsiteX1" fmla="*/ 10640 w 19050"/>
                  <a:gd name="connsiteY1" fmla="*/ 262100 h 266700"/>
                </a:gdLst>
                <a:ahLst/>
                <a:cxnLst>
                  <a:cxn ang="0">
                    <a:pos x="connsiteX0" y="connsiteY0"/>
                  </a:cxn>
                  <a:cxn ang="0">
                    <a:pos x="connsiteX1" y="connsiteY1"/>
                  </a:cxn>
                </a:cxnLst>
                <a:rect l="l" t="t" r="r" b="b"/>
                <a:pathLst>
                  <a:path w="19050" h="266700">
                    <a:moveTo>
                      <a:pt x="10640" y="10640"/>
                    </a:moveTo>
                    <a:lnTo>
                      <a:pt x="10640" y="262100"/>
                    </a:lnTo>
                  </a:path>
                </a:pathLst>
              </a:custGeom>
              <a:ln w="12700" cap="flat">
                <a:solidFill>
                  <a:schemeClr val="accent1"/>
                </a:solidFill>
                <a:prstDash val="solid"/>
                <a:round/>
              </a:ln>
            </p:spPr>
            <p:txBody>
              <a:bodyPr rtlCol="0"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32" name="Rectangle 31">
            <a:extLst>
              <a:ext uri="{FF2B5EF4-FFF2-40B4-BE49-F238E27FC236}">
                <a16:creationId xmlns:a16="http://schemas.microsoft.com/office/drawing/2014/main" id="{6CF5421B-7B1D-4B90-B199-9D74E80AB6A4}"/>
              </a:ext>
            </a:extLst>
          </p:cNvPr>
          <p:cNvSpPr/>
          <p:nvPr/>
        </p:nvSpPr>
        <p:spPr bwMode="auto">
          <a:xfrm>
            <a:off x="2715566" y="2658245"/>
            <a:ext cx="2038965" cy="6089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ts val="1961"/>
              </a:spcBef>
              <a:spcAft>
                <a:spcPts val="0"/>
              </a:spcAft>
              <a:buClrTx/>
              <a:buSzTx/>
              <a:buFontTx/>
              <a:buNone/>
              <a:tabLst/>
              <a:defRPr/>
            </a:pPr>
            <a:r>
              <a:rPr kumimoji="0" lang="en-US" sz="1800" b="0" i="0" u="none" strike="noStrike" kern="1200" cap="none" spc="0" normalizeH="0" baseline="0" noProof="0">
                <a:ln>
                  <a:noFill/>
                </a:ln>
                <a:solidFill>
                  <a:schemeClr val="accent4"/>
                </a:solidFill>
                <a:effectLst/>
                <a:uLnTx/>
                <a:uFillTx/>
                <a:latin typeface="Segoe UI"/>
                <a:ea typeface="Segoe UI" pitchFamily="34" charset="0"/>
                <a:cs typeface="Segoe UI" pitchFamily="34" charset="0"/>
              </a:rPr>
              <a:t>Azure Active Directory</a:t>
            </a:r>
          </a:p>
        </p:txBody>
      </p:sp>
      <p:sp>
        <p:nvSpPr>
          <p:cNvPr id="6" name="Rectangle 5">
            <a:extLst>
              <a:ext uri="{FF2B5EF4-FFF2-40B4-BE49-F238E27FC236}">
                <a16:creationId xmlns:a16="http://schemas.microsoft.com/office/drawing/2014/main" id="{66041443-7D4C-4C0C-B0EC-D8A577583595}"/>
              </a:ext>
            </a:extLst>
          </p:cNvPr>
          <p:cNvSpPr/>
          <p:nvPr/>
        </p:nvSpPr>
        <p:spPr>
          <a:xfrm>
            <a:off x="2730713" y="3426036"/>
            <a:ext cx="2099898" cy="1498872"/>
          </a:xfrm>
          <a:prstGeom prst="rect">
            <a:avLst/>
          </a:prstGeom>
        </p:spPr>
        <p:txBody>
          <a:bodyPr wrap="square">
            <a:spAutoFit/>
          </a:bodyPr>
          <a:lstStyle/>
          <a:p>
            <a:pPr marL="174625" marR="0" lvl="0" indent="-174625" algn="l" defTabSz="914102" rtl="0" eaLnBrk="1" fontAlgn="base" latinLnBrk="0" hangingPunct="1">
              <a:lnSpc>
                <a:spcPct val="90000"/>
              </a:lnSpc>
              <a:spcBef>
                <a:spcPts val="588"/>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Learn how to </a:t>
            </a:r>
            <a:r>
              <a:rPr kumimoji="0" lang="en-US" sz="1200" b="0" i="0" u="none" strike="noStrike" kern="1200" cap="none" spc="0" normalizeH="0" baseline="0" noProof="0">
                <a:ln>
                  <a:noFill/>
                </a:ln>
                <a:solidFill>
                  <a:srgbClr val="000000"/>
                </a:solidFill>
                <a:effectLst/>
                <a:uLnTx/>
                <a:uFillTx/>
                <a:latin typeface="Segoe UI"/>
                <a:ea typeface="+mn-ea"/>
                <a:cs typeface="+mn-cs"/>
                <a:hlinkClick r:id="rId5"/>
              </a:rPr>
              <a:t>create a new tenant in Azure Active Directory</a:t>
            </a:r>
            <a:r>
              <a:rPr kumimoji="0" lang="en-US" sz="1200" b="0" i="0" u="none" strike="noStrike" kern="1200" cap="none" spc="0" normalizeH="0" baseline="0" noProof="0">
                <a:ln>
                  <a:noFill/>
                </a:ln>
                <a:solidFill>
                  <a:srgbClr val="000000"/>
                </a:solidFill>
                <a:effectLst/>
                <a:uLnTx/>
                <a:uFillTx/>
                <a:latin typeface="Segoe UI"/>
                <a:ea typeface="+mn-ea"/>
                <a:cs typeface="+mn-cs"/>
              </a:rPr>
              <a:t>.</a:t>
            </a:r>
          </a:p>
          <a:p>
            <a:pPr marL="174625" marR="0" lvl="0" indent="-174625" algn="l" defTabSz="914102" rtl="0" eaLnBrk="1" fontAlgn="base" latinLnBrk="0" hangingPunct="1">
              <a:lnSpc>
                <a:spcPct val="90000"/>
              </a:lnSpc>
              <a:spcBef>
                <a:spcPts val="588"/>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See how to use </a:t>
            </a:r>
            <a:r>
              <a:rPr kumimoji="0" lang="en-US" sz="1200" b="0" i="0" u="none" strike="noStrike" kern="1200" cap="none" spc="0" normalizeH="0" baseline="0" noProof="0">
                <a:ln>
                  <a:noFill/>
                </a:ln>
                <a:solidFill>
                  <a:srgbClr val="000000"/>
                </a:solidFill>
                <a:effectLst/>
                <a:uLnTx/>
                <a:uFillTx/>
                <a:latin typeface="Segoe UI"/>
                <a:ea typeface="+mn-ea"/>
                <a:cs typeface="+mn-cs"/>
                <a:hlinkClick r:id="rId6"/>
              </a:rPr>
              <a:t>Azure </a:t>
            </a:r>
            <a:br>
              <a:rPr kumimoji="0" lang="en-US" sz="1200" b="0" i="0" u="none" strike="noStrike" kern="1200" cap="none" spc="0" normalizeH="0" baseline="0" noProof="0">
                <a:ln>
                  <a:noFill/>
                </a:ln>
                <a:solidFill>
                  <a:srgbClr val="000000"/>
                </a:solidFill>
                <a:effectLst/>
                <a:uLnTx/>
                <a:uFillTx/>
                <a:latin typeface="Segoe UI"/>
                <a:ea typeface="+mn-ea"/>
                <a:cs typeface="+mn-cs"/>
                <a:hlinkClick r:id="rId6"/>
              </a:rPr>
            </a:br>
            <a:r>
              <a:rPr kumimoji="0" lang="en-US" sz="1200" b="0" i="0" u="none" strike="noStrike" kern="1200" cap="none" spc="0" normalizeH="0" baseline="0" noProof="0">
                <a:ln>
                  <a:noFill/>
                </a:ln>
                <a:solidFill>
                  <a:srgbClr val="000000"/>
                </a:solidFill>
                <a:effectLst/>
                <a:uLnTx/>
                <a:uFillTx/>
                <a:latin typeface="Segoe UI"/>
                <a:ea typeface="+mn-ea"/>
                <a:cs typeface="+mn-cs"/>
                <a:hlinkClick r:id="rId6"/>
              </a:rPr>
              <a:t>AD Connect</a:t>
            </a:r>
            <a:r>
              <a:rPr kumimoji="0" lang="en-US" sz="1200" b="0" i="0" u="none" strike="noStrike" kern="1200" cap="none" spc="0" normalizeH="0" baseline="0" noProof="0">
                <a:ln>
                  <a:noFill/>
                </a:ln>
                <a:solidFill>
                  <a:srgbClr val="000000"/>
                </a:solidFill>
                <a:effectLst/>
                <a:uLnTx/>
                <a:uFillTx/>
                <a:latin typeface="Segoe UI"/>
                <a:ea typeface="+mn-ea"/>
                <a:cs typeface="+mn-cs"/>
              </a:rPr>
              <a:t> to synchronize your cloud and on-premises identities.</a:t>
            </a:r>
            <a:endParaRPr kumimoji="0" lang="en-US" sz="18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CD595DF0-9091-4308-88BE-024F1706D736}"/>
              </a:ext>
              <a:ext uri="{C183D7F6-B498-43B3-948B-1728B52AA6E4}">
                <adec:decorative xmlns:adec="http://schemas.microsoft.com/office/drawing/2017/decorative" val="1"/>
              </a:ext>
            </a:extLst>
          </p:cNvPr>
          <p:cNvGrpSpPr/>
          <p:nvPr/>
        </p:nvGrpSpPr>
        <p:grpSpPr>
          <a:xfrm>
            <a:off x="5533270" y="1411597"/>
            <a:ext cx="1146583" cy="988432"/>
            <a:chOff x="5533270" y="1411597"/>
            <a:chExt cx="1146583" cy="988432"/>
          </a:xfrm>
        </p:grpSpPr>
        <p:sp>
          <p:nvSpPr>
            <p:cNvPr id="115" name="Hexagon 114">
              <a:extLst>
                <a:ext uri="{FF2B5EF4-FFF2-40B4-BE49-F238E27FC236}">
                  <a16:creationId xmlns:a16="http://schemas.microsoft.com/office/drawing/2014/main" id="{9A24C929-5958-4291-8102-4A9BDCDC9080}"/>
                </a:ext>
                <a:ext uri="{C183D7F6-B498-43B3-948B-1728B52AA6E4}">
                  <adec:decorative xmlns:adec="http://schemas.microsoft.com/office/drawing/2017/decorative" val="1"/>
                </a:ext>
              </a:extLst>
            </p:cNvPr>
            <p:cNvSpPr/>
            <p:nvPr/>
          </p:nvSpPr>
          <p:spPr bwMode="auto">
            <a:xfrm>
              <a:off x="5533270" y="1411597"/>
              <a:ext cx="1146583" cy="988432"/>
            </a:xfrm>
            <a:prstGeom prst="hexagon">
              <a:avLst/>
            </a:prstGeom>
            <a:solidFill>
              <a:schemeClr val="accent4"/>
            </a:solidFill>
            <a:ln w="6350" cap="flat" cmpd="sng" algn="ctr">
              <a:solidFill>
                <a:schemeClr val="bg1">
                  <a:lumMod val="85000"/>
                </a:schemeClr>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Freeform: Shape 115">
              <a:extLst>
                <a:ext uri="{FF2B5EF4-FFF2-40B4-BE49-F238E27FC236}">
                  <a16:creationId xmlns:a16="http://schemas.microsoft.com/office/drawing/2014/main" id="{7096CE53-CB00-4F21-B2F6-CB9B97B1A79F}"/>
                </a:ext>
                <a:ext uri="{C183D7F6-B498-43B3-948B-1728B52AA6E4}">
                  <adec:decorative xmlns:adec="http://schemas.microsoft.com/office/drawing/2017/decorative" val="1"/>
                </a:ext>
              </a:extLst>
            </p:cNvPr>
            <p:cNvSpPr/>
            <p:nvPr/>
          </p:nvSpPr>
          <p:spPr bwMode="auto">
            <a:xfrm>
              <a:off x="5659349" y="1520286"/>
              <a:ext cx="894425" cy="771053"/>
            </a:xfrm>
            <a:custGeom>
              <a:avLst/>
              <a:gdLst>
                <a:gd name="connsiteX0" fmla="*/ 473649 w 2197738"/>
                <a:gd name="connsiteY0" fmla="*/ 0 h 1894597"/>
                <a:gd name="connsiteX1" fmla="*/ 1724089 w 2197738"/>
                <a:gd name="connsiteY1" fmla="*/ 0 h 1894597"/>
                <a:gd name="connsiteX2" fmla="*/ 2197738 w 2197738"/>
                <a:gd name="connsiteY2" fmla="*/ 947299 h 1894597"/>
                <a:gd name="connsiteX3" fmla="*/ 1724089 w 2197738"/>
                <a:gd name="connsiteY3" fmla="*/ 1894597 h 1894597"/>
                <a:gd name="connsiteX4" fmla="*/ 473649 w 2197738"/>
                <a:gd name="connsiteY4" fmla="*/ 1894597 h 1894597"/>
                <a:gd name="connsiteX5" fmla="*/ 0 w 2197738"/>
                <a:gd name="connsiteY5" fmla="*/ 947299 h 189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7738" h="1894597">
                  <a:moveTo>
                    <a:pt x="473649" y="0"/>
                  </a:moveTo>
                  <a:lnTo>
                    <a:pt x="1724089" y="0"/>
                  </a:lnTo>
                  <a:lnTo>
                    <a:pt x="2197738" y="947299"/>
                  </a:lnTo>
                  <a:lnTo>
                    <a:pt x="1724089" y="1894597"/>
                  </a:lnTo>
                  <a:lnTo>
                    <a:pt x="473649" y="1894597"/>
                  </a:lnTo>
                  <a:lnTo>
                    <a:pt x="0" y="947299"/>
                  </a:lnTo>
                  <a:close/>
                </a:path>
              </a:pathLst>
            </a:custGeom>
            <a:solidFill>
              <a:schemeClr val="bg1"/>
            </a:solidFill>
            <a:ln w="6350" cap="flat" cmpd="sng" algn="ctr">
              <a:noFill/>
              <a:prstDash val="solid"/>
              <a:headEnd type="none" w="med" len="med"/>
              <a:tailEnd type="none" w="med" len="med"/>
            </a:ln>
            <a:effectLst>
              <a:outerShdw blurRad="25400" dist="38100" dir="2700000" sx="98000" sy="98000" algn="tl" rotWithShape="0">
                <a:prstClr val="black">
                  <a:alpha val="40000"/>
                </a:prstClr>
              </a:outerShdw>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2" name="Group 131" descr="lightbulb icon">
              <a:extLst>
                <a:ext uri="{FF2B5EF4-FFF2-40B4-BE49-F238E27FC236}">
                  <a16:creationId xmlns:a16="http://schemas.microsoft.com/office/drawing/2014/main" id="{938B2C44-C373-4666-BCA6-B7B8A731453B}"/>
                </a:ext>
              </a:extLst>
            </p:cNvPr>
            <p:cNvGrpSpPr/>
            <p:nvPr/>
          </p:nvGrpSpPr>
          <p:grpSpPr>
            <a:xfrm>
              <a:off x="5921056" y="1662536"/>
              <a:ext cx="405983" cy="413578"/>
              <a:chOff x="5608908" y="3347038"/>
              <a:chExt cx="305753" cy="311468"/>
            </a:xfrm>
          </p:grpSpPr>
          <p:sp>
            <p:nvSpPr>
              <p:cNvPr id="133" name="Freeform: Shape 132">
                <a:extLst>
                  <a:ext uri="{FF2B5EF4-FFF2-40B4-BE49-F238E27FC236}">
                    <a16:creationId xmlns:a16="http://schemas.microsoft.com/office/drawing/2014/main" id="{4ED70522-0592-40AF-A43F-FE5B5A9F789F}"/>
                  </a:ext>
                </a:extLst>
              </p:cNvPr>
              <p:cNvSpPr/>
              <p:nvPr/>
            </p:nvSpPr>
            <p:spPr>
              <a:xfrm>
                <a:off x="5747021" y="3347038"/>
                <a:ext cx="9525" cy="47625"/>
              </a:xfrm>
              <a:custGeom>
                <a:avLst/>
                <a:gdLst>
                  <a:gd name="connsiteX0" fmla="*/ 7348 w 9525"/>
                  <a:gd name="connsiteY0" fmla="*/ 7348 h 47625"/>
                  <a:gd name="connsiteX1" fmla="*/ 7348 w 9525"/>
                  <a:gd name="connsiteY1" fmla="*/ 49258 h 47625"/>
                </a:gdLst>
                <a:ahLst/>
                <a:cxnLst>
                  <a:cxn ang="0">
                    <a:pos x="connsiteX0" y="connsiteY0"/>
                  </a:cxn>
                  <a:cxn ang="0">
                    <a:pos x="connsiteX1" y="connsiteY1"/>
                  </a:cxn>
                </a:cxnLst>
                <a:rect l="l" t="t" r="r" b="b"/>
                <a:pathLst>
                  <a:path w="9525" h="47625">
                    <a:moveTo>
                      <a:pt x="7348" y="7348"/>
                    </a:moveTo>
                    <a:lnTo>
                      <a:pt x="7348" y="4925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2" tIns="44821" rIns="89642" bIns="44821"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3F8B6080-B5F7-4A9E-A681-91E455729E2E}"/>
                  </a:ext>
                </a:extLst>
              </p:cNvPr>
              <p:cNvSpPr/>
              <p:nvPr/>
            </p:nvSpPr>
            <p:spPr>
              <a:xfrm>
                <a:off x="5646056" y="3394663"/>
                <a:ext cx="38100" cy="38100"/>
              </a:xfrm>
              <a:custGeom>
                <a:avLst/>
                <a:gdLst>
                  <a:gd name="connsiteX0" fmla="*/ 7348 w 38100"/>
                  <a:gd name="connsiteY0" fmla="*/ 7348 h 38100"/>
                  <a:gd name="connsiteX1" fmla="*/ 36875 w 38100"/>
                  <a:gd name="connsiteY1" fmla="*/ 37828 h 38100"/>
                </a:gdLst>
                <a:ahLst/>
                <a:cxnLst>
                  <a:cxn ang="0">
                    <a:pos x="connsiteX0" y="connsiteY0"/>
                  </a:cxn>
                  <a:cxn ang="0">
                    <a:pos x="connsiteX1" y="connsiteY1"/>
                  </a:cxn>
                </a:cxnLst>
                <a:rect l="l" t="t" r="r" b="b"/>
                <a:pathLst>
                  <a:path w="38100" h="38100">
                    <a:moveTo>
                      <a:pt x="7348" y="7348"/>
                    </a:moveTo>
                    <a:lnTo>
                      <a:pt x="36875" y="3782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2" tIns="44821" rIns="89642" bIns="44821"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A9CD76D3-15A8-4DF6-A6BD-C1DC14A1FD73}"/>
                  </a:ext>
                </a:extLst>
              </p:cNvPr>
              <p:cNvSpPr/>
              <p:nvPr/>
            </p:nvSpPr>
            <p:spPr>
              <a:xfrm>
                <a:off x="5608908" y="3500391"/>
                <a:ext cx="47625" cy="9525"/>
              </a:xfrm>
              <a:custGeom>
                <a:avLst/>
                <a:gdLst>
                  <a:gd name="connsiteX0" fmla="*/ 7348 w 47625"/>
                  <a:gd name="connsiteY0" fmla="*/ 7348 h 9525"/>
                  <a:gd name="connsiteX1" fmla="*/ 49258 w 47625"/>
                  <a:gd name="connsiteY1" fmla="*/ 7348 h 9525"/>
                </a:gdLst>
                <a:ahLst/>
                <a:cxnLst>
                  <a:cxn ang="0">
                    <a:pos x="connsiteX0" y="connsiteY0"/>
                  </a:cxn>
                  <a:cxn ang="0">
                    <a:pos x="connsiteX1" y="connsiteY1"/>
                  </a:cxn>
                </a:cxnLst>
                <a:rect l="l" t="t" r="r" b="b"/>
                <a:pathLst>
                  <a:path w="47625" h="9525">
                    <a:moveTo>
                      <a:pt x="7348" y="7348"/>
                    </a:moveTo>
                    <a:lnTo>
                      <a:pt x="49258" y="734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2" tIns="44821" rIns="89642" bIns="44821"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5174387F-5498-43B5-9BD4-CDDDB3781206}"/>
                  </a:ext>
                </a:extLst>
              </p:cNvPr>
              <p:cNvSpPr/>
              <p:nvPr/>
            </p:nvSpPr>
            <p:spPr>
              <a:xfrm>
                <a:off x="5857511" y="3485151"/>
                <a:ext cx="57150" cy="9525"/>
              </a:xfrm>
              <a:custGeom>
                <a:avLst/>
                <a:gdLst>
                  <a:gd name="connsiteX0" fmla="*/ 50211 w 57150"/>
                  <a:gd name="connsiteY0" fmla="*/ 7348 h 9525"/>
                  <a:gd name="connsiteX1" fmla="*/ 7348 w 57150"/>
                  <a:gd name="connsiteY1" fmla="*/ 7348 h 9525"/>
                </a:gdLst>
                <a:ahLst/>
                <a:cxnLst>
                  <a:cxn ang="0">
                    <a:pos x="connsiteX0" y="connsiteY0"/>
                  </a:cxn>
                  <a:cxn ang="0">
                    <a:pos x="connsiteX1" y="connsiteY1"/>
                  </a:cxn>
                </a:cxnLst>
                <a:rect l="l" t="t" r="r" b="b"/>
                <a:pathLst>
                  <a:path w="57150" h="9525">
                    <a:moveTo>
                      <a:pt x="50211" y="7348"/>
                    </a:moveTo>
                    <a:lnTo>
                      <a:pt x="7348" y="734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2" tIns="44821" rIns="89642" bIns="44821"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7A9E811E-E554-499D-99D0-41BF422A083D}"/>
                  </a:ext>
                </a:extLst>
              </p:cNvPr>
              <p:cNvSpPr/>
              <p:nvPr/>
            </p:nvSpPr>
            <p:spPr>
              <a:xfrm>
                <a:off x="5822268" y="3384186"/>
                <a:ext cx="38100" cy="38100"/>
              </a:xfrm>
              <a:custGeom>
                <a:avLst/>
                <a:gdLst>
                  <a:gd name="connsiteX0" fmla="*/ 36875 w 38100"/>
                  <a:gd name="connsiteY0" fmla="*/ 7348 h 38100"/>
                  <a:gd name="connsiteX1" fmla="*/ 7348 w 38100"/>
                  <a:gd name="connsiteY1" fmla="*/ 37828 h 38100"/>
                </a:gdLst>
                <a:ahLst/>
                <a:cxnLst>
                  <a:cxn ang="0">
                    <a:pos x="connsiteX0" y="connsiteY0"/>
                  </a:cxn>
                  <a:cxn ang="0">
                    <a:pos x="connsiteX1" y="connsiteY1"/>
                  </a:cxn>
                </a:cxnLst>
                <a:rect l="l" t="t" r="r" b="b"/>
                <a:pathLst>
                  <a:path w="38100" h="38100">
                    <a:moveTo>
                      <a:pt x="36875" y="7348"/>
                    </a:moveTo>
                    <a:lnTo>
                      <a:pt x="7348" y="3782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2" tIns="44821" rIns="89642" bIns="44821"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56FD8CDE-CC36-4BFA-972D-1AE80A3FB139}"/>
                  </a:ext>
                </a:extLst>
              </p:cNvPr>
              <p:cNvSpPr/>
              <p:nvPr/>
            </p:nvSpPr>
            <p:spPr>
              <a:xfrm>
                <a:off x="5747021" y="3347038"/>
                <a:ext cx="9525" cy="47625"/>
              </a:xfrm>
              <a:custGeom>
                <a:avLst/>
                <a:gdLst>
                  <a:gd name="connsiteX0" fmla="*/ 7348 w 9525"/>
                  <a:gd name="connsiteY0" fmla="*/ 7348 h 47625"/>
                  <a:gd name="connsiteX1" fmla="*/ 7348 w 9525"/>
                  <a:gd name="connsiteY1" fmla="*/ 49258 h 47625"/>
                </a:gdLst>
                <a:ahLst/>
                <a:cxnLst>
                  <a:cxn ang="0">
                    <a:pos x="connsiteX0" y="connsiteY0"/>
                  </a:cxn>
                  <a:cxn ang="0">
                    <a:pos x="connsiteX1" y="connsiteY1"/>
                  </a:cxn>
                </a:cxnLst>
                <a:rect l="l" t="t" r="r" b="b"/>
                <a:pathLst>
                  <a:path w="9525" h="47625">
                    <a:moveTo>
                      <a:pt x="7348" y="7348"/>
                    </a:moveTo>
                    <a:lnTo>
                      <a:pt x="7348" y="4925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2" tIns="44821" rIns="89642" bIns="44821"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DC2E9263-35FD-45A5-9C19-292526AF772B}"/>
                  </a:ext>
                </a:extLst>
              </p:cNvPr>
              <p:cNvSpPr/>
              <p:nvPr/>
            </p:nvSpPr>
            <p:spPr>
              <a:xfrm>
                <a:off x="5646056" y="3394663"/>
                <a:ext cx="38100" cy="38100"/>
              </a:xfrm>
              <a:custGeom>
                <a:avLst/>
                <a:gdLst>
                  <a:gd name="connsiteX0" fmla="*/ 7348 w 38100"/>
                  <a:gd name="connsiteY0" fmla="*/ 7348 h 38100"/>
                  <a:gd name="connsiteX1" fmla="*/ 36875 w 38100"/>
                  <a:gd name="connsiteY1" fmla="*/ 37828 h 38100"/>
                </a:gdLst>
                <a:ahLst/>
                <a:cxnLst>
                  <a:cxn ang="0">
                    <a:pos x="connsiteX0" y="connsiteY0"/>
                  </a:cxn>
                  <a:cxn ang="0">
                    <a:pos x="connsiteX1" y="connsiteY1"/>
                  </a:cxn>
                </a:cxnLst>
                <a:rect l="l" t="t" r="r" b="b"/>
                <a:pathLst>
                  <a:path w="38100" h="38100">
                    <a:moveTo>
                      <a:pt x="7348" y="7348"/>
                    </a:moveTo>
                    <a:lnTo>
                      <a:pt x="36875" y="3782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2" tIns="44821" rIns="89642" bIns="44821"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AE584BE6-D253-4E64-9373-69FCF8749164}"/>
                  </a:ext>
                </a:extLst>
              </p:cNvPr>
              <p:cNvSpPr/>
              <p:nvPr/>
            </p:nvSpPr>
            <p:spPr>
              <a:xfrm>
                <a:off x="5608908" y="3500391"/>
                <a:ext cx="47625" cy="9525"/>
              </a:xfrm>
              <a:custGeom>
                <a:avLst/>
                <a:gdLst>
                  <a:gd name="connsiteX0" fmla="*/ 7348 w 47625"/>
                  <a:gd name="connsiteY0" fmla="*/ 7348 h 9525"/>
                  <a:gd name="connsiteX1" fmla="*/ 49258 w 47625"/>
                  <a:gd name="connsiteY1" fmla="*/ 7348 h 9525"/>
                </a:gdLst>
                <a:ahLst/>
                <a:cxnLst>
                  <a:cxn ang="0">
                    <a:pos x="connsiteX0" y="connsiteY0"/>
                  </a:cxn>
                  <a:cxn ang="0">
                    <a:pos x="connsiteX1" y="connsiteY1"/>
                  </a:cxn>
                </a:cxnLst>
                <a:rect l="l" t="t" r="r" b="b"/>
                <a:pathLst>
                  <a:path w="47625" h="9525">
                    <a:moveTo>
                      <a:pt x="7348" y="7348"/>
                    </a:moveTo>
                    <a:lnTo>
                      <a:pt x="49258" y="734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2" tIns="44821" rIns="89642" bIns="44821"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0734EA58-A191-43A8-AF45-4B9EC375F7D7}"/>
                  </a:ext>
                </a:extLst>
              </p:cNvPr>
              <p:cNvSpPr/>
              <p:nvPr/>
            </p:nvSpPr>
            <p:spPr>
              <a:xfrm>
                <a:off x="5857511" y="3485151"/>
                <a:ext cx="57150" cy="9525"/>
              </a:xfrm>
              <a:custGeom>
                <a:avLst/>
                <a:gdLst>
                  <a:gd name="connsiteX0" fmla="*/ 50211 w 57150"/>
                  <a:gd name="connsiteY0" fmla="*/ 7348 h 9525"/>
                  <a:gd name="connsiteX1" fmla="*/ 7348 w 57150"/>
                  <a:gd name="connsiteY1" fmla="*/ 7348 h 9525"/>
                </a:gdLst>
                <a:ahLst/>
                <a:cxnLst>
                  <a:cxn ang="0">
                    <a:pos x="connsiteX0" y="connsiteY0"/>
                  </a:cxn>
                  <a:cxn ang="0">
                    <a:pos x="connsiteX1" y="connsiteY1"/>
                  </a:cxn>
                </a:cxnLst>
                <a:rect l="l" t="t" r="r" b="b"/>
                <a:pathLst>
                  <a:path w="57150" h="9525">
                    <a:moveTo>
                      <a:pt x="50211" y="7348"/>
                    </a:moveTo>
                    <a:lnTo>
                      <a:pt x="7348" y="734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2" tIns="44821" rIns="89642" bIns="44821"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8728C57F-CD6D-473D-8041-29F35B4AB1AE}"/>
                  </a:ext>
                </a:extLst>
              </p:cNvPr>
              <p:cNvSpPr/>
              <p:nvPr/>
            </p:nvSpPr>
            <p:spPr>
              <a:xfrm>
                <a:off x="5822268" y="3384186"/>
                <a:ext cx="38100" cy="38100"/>
              </a:xfrm>
              <a:custGeom>
                <a:avLst/>
                <a:gdLst>
                  <a:gd name="connsiteX0" fmla="*/ 36875 w 38100"/>
                  <a:gd name="connsiteY0" fmla="*/ 7348 h 38100"/>
                  <a:gd name="connsiteX1" fmla="*/ 7348 w 38100"/>
                  <a:gd name="connsiteY1" fmla="*/ 37828 h 38100"/>
                </a:gdLst>
                <a:ahLst/>
                <a:cxnLst>
                  <a:cxn ang="0">
                    <a:pos x="connsiteX0" y="connsiteY0"/>
                  </a:cxn>
                  <a:cxn ang="0">
                    <a:pos x="connsiteX1" y="connsiteY1"/>
                  </a:cxn>
                </a:cxnLst>
                <a:rect l="l" t="t" r="r" b="b"/>
                <a:pathLst>
                  <a:path w="38100" h="38100">
                    <a:moveTo>
                      <a:pt x="36875" y="7348"/>
                    </a:moveTo>
                    <a:lnTo>
                      <a:pt x="7348" y="3782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2" tIns="44821" rIns="89642" bIns="44821"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CDE92306-AA93-47B3-9BA7-B4EED888F6D4}"/>
                  </a:ext>
                </a:extLst>
              </p:cNvPr>
              <p:cNvSpPr/>
              <p:nvPr/>
            </p:nvSpPr>
            <p:spPr>
              <a:xfrm>
                <a:off x="5722256" y="3610881"/>
                <a:ext cx="76200" cy="47625"/>
              </a:xfrm>
              <a:custGeom>
                <a:avLst/>
                <a:gdLst>
                  <a:gd name="connsiteX0" fmla="*/ 74023 w 76200"/>
                  <a:gd name="connsiteY0" fmla="*/ 7348 h 47625"/>
                  <a:gd name="connsiteX1" fmla="*/ 40686 w 76200"/>
                  <a:gd name="connsiteY1" fmla="*/ 40686 h 47625"/>
                  <a:gd name="connsiteX2" fmla="*/ 7348 w 76200"/>
                  <a:gd name="connsiteY2" fmla="*/ 7348 h 47625"/>
                </a:gdLst>
                <a:ahLst/>
                <a:cxnLst>
                  <a:cxn ang="0">
                    <a:pos x="connsiteX0" y="connsiteY0"/>
                  </a:cxn>
                  <a:cxn ang="0">
                    <a:pos x="connsiteX1" y="connsiteY1"/>
                  </a:cxn>
                  <a:cxn ang="0">
                    <a:pos x="connsiteX2" y="connsiteY2"/>
                  </a:cxn>
                </a:cxnLst>
                <a:rect l="l" t="t" r="r" b="b"/>
                <a:pathLst>
                  <a:path w="76200" h="47625">
                    <a:moveTo>
                      <a:pt x="74023" y="7348"/>
                    </a:moveTo>
                    <a:cubicBezTo>
                      <a:pt x="74023" y="25446"/>
                      <a:pt x="58783" y="40686"/>
                      <a:pt x="40686" y="40686"/>
                    </a:cubicBezTo>
                    <a:cubicBezTo>
                      <a:pt x="22588" y="40686"/>
                      <a:pt x="7348" y="25446"/>
                      <a:pt x="7348" y="7348"/>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2" tIns="44821" rIns="89642" bIns="44821"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5E45A69D-FC2A-4289-BA4A-8BDBC9629E01}"/>
                  </a:ext>
                </a:extLst>
              </p:cNvPr>
              <p:cNvSpPr/>
              <p:nvPr/>
            </p:nvSpPr>
            <p:spPr>
              <a:xfrm>
                <a:off x="5712731" y="3610881"/>
                <a:ext cx="95250" cy="9525"/>
              </a:xfrm>
              <a:custGeom>
                <a:avLst/>
                <a:gdLst>
                  <a:gd name="connsiteX0" fmla="*/ 7348 w 95250"/>
                  <a:gd name="connsiteY0" fmla="*/ 7348 h 9525"/>
                  <a:gd name="connsiteX1" fmla="*/ 92121 w 95250"/>
                  <a:gd name="connsiteY1" fmla="*/ 7348 h 9525"/>
                </a:gdLst>
                <a:ahLst/>
                <a:cxnLst>
                  <a:cxn ang="0">
                    <a:pos x="connsiteX0" y="connsiteY0"/>
                  </a:cxn>
                  <a:cxn ang="0">
                    <a:pos x="connsiteX1" y="connsiteY1"/>
                  </a:cxn>
                </a:cxnLst>
                <a:rect l="l" t="t" r="r" b="b"/>
                <a:pathLst>
                  <a:path w="95250" h="9525">
                    <a:moveTo>
                      <a:pt x="7348" y="7348"/>
                    </a:moveTo>
                    <a:lnTo>
                      <a:pt x="92121" y="734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2" tIns="44821" rIns="89642" bIns="44821"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8C7B4869-E913-49C9-86BC-20F1096EE233}"/>
                  </a:ext>
                </a:extLst>
              </p:cNvPr>
              <p:cNvSpPr/>
              <p:nvPr/>
            </p:nvSpPr>
            <p:spPr>
              <a:xfrm>
                <a:off x="5722256" y="3610881"/>
                <a:ext cx="76200" cy="47625"/>
              </a:xfrm>
              <a:custGeom>
                <a:avLst/>
                <a:gdLst>
                  <a:gd name="connsiteX0" fmla="*/ 74023 w 76200"/>
                  <a:gd name="connsiteY0" fmla="*/ 7348 h 47625"/>
                  <a:gd name="connsiteX1" fmla="*/ 40686 w 76200"/>
                  <a:gd name="connsiteY1" fmla="*/ 40686 h 47625"/>
                  <a:gd name="connsiteX2" fmla="*/ 7348 w 76200"/>
                  <a:gd name="connsiteY2" fmla="*/ 7348 h 47625"/>
                </a:gdLst>
                <a:ahLst/>
                <a:cxnLst>
                  <a:cxn ang="0">
                    <a:pos x="connsiteX0" y="connsiteY0"/>
                  </a:cxn>
                  <a:cxn ang="0">
                    <a:pos x="connsiteX1" y="connsiteY1"/>
                  </a:cxn>
                  <a:cxn ang="0">
                    <a:pos x="connsiteX2" y="connsiteY2"/>
                  </a:cxn>
                </a:cxnLst>
                <a:rect l="l" t="t" r="r" b="b"/>
                <a:pathLst>
                  <a:path w="76200" h="47625">
                    <a:moveTo>
                      <a:pt x="74023" y="7348"/>
                    </a:moveTo>
                    <a:cubicBezTo>
                      <a:pt x="74023" y="25446"/>
                      <a:pt x="58783" y="40686"/>
                      <a:pt x="40686" y="40686"/>
                    </a:cubicBezTo>
                    <a:cubicBezTo>
                      <a:pt x="22588" y="40686"/>
                      <a:pt x="7348" y="25446"/>
                      <a:pt x="7348" y="7348"/>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2" tIns="44821" rIns="89642" bIns="44821"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DF35BC04-E7C6-48C2-B755-A43D04F18107}"/>
                  </a:ext>
                </a:extLst>
              </p:cNvPr>
              <p:cNvSpPr/>
              <p:nvPr/>
            </p:nvSpPr>
            <p:spPr>
              <a:xfrm>
                <a:off x="5703206" y="3588973"/>
                <a:ext cx="114300" cy="9525"/>
              </a:xfrm>
              <a:custGeom>
                <a:avLst/>
                <a:gdLst>
                  <a:gd name="connsiteX0" fmla="*/ 7348 w 114300"/>
                  <a:gd name="connsiteY0" fmla="*/ 7348 h 9525"/>
                  <a:gd name="connsiteX1" fmla="*/ 111171 w 114300"/>
                  <a:gd name="connsiteY1" fmla="*/ 7348 h 9525"/>
                </a:gdLst>
                <a:ahLst/>
                <a:cxnLst>
                  <a:cxn ang="0">
                    <a:pos x="connsiteX0" y="connsiteY0"/>
                  </a:cxn>
                  <a:cxn ang="0">
                    <a:pos x="connsiteX1" y="connsiteY1"/>
                  </a:cxn>
                </a:cxnLst>
                <a:rect l="l" t="t" r="r" b="b"/>
                <a:pathLst>
                  <a:path w="114300" h="9525">
                    <a:moveTo>
                      <a:pt x="7348" y="7348"/>
                    </a:moveTo>
                    <a:lnTo>
                      <a:pt x="111171" y="734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2" tIns="44821" rIns="89642" bIns="44821"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0EF2B8E8-37C2-48C2-ABA2-328F2F2EA4D6}"/>
                  </a:ext>
                </a:extLst>
              </p:cNvPr>
              <p:cNvSpPr/>
              <p:nvPr/>
            </p:nvSpPr>
            <p:spPr>
              <a:xfrm>
                <a:off x="5712731" y="3610881"/>
                <a:ext cx="95250" cy="9525"/>
              </a:xfrm>
              <a:custGeom>
                <a:avLst/>
                <a:gdLst>
                  <a:gd name="connsiteX0" fmla="*/ 7348 w 95250"/>
                  <a:gd name="connsiteY0" fmla="*/ 7348 h 9525"/>
                  <a:gd name="connsiteX1" fmla="*/ 92121 w 95250"/>
                  <a:gd name="connsiteY1" fmla="*/ 7348 h 9525"/>
                </a:gdLst>
                <a:ahLst/>
                <a:cxnLst>
                  <a:cxn ang="0">
                    <a:pos x="connsiteX0" y="connsiteY0"/>
                  </a:cxn>
                  <a:cxn ang="0">
                    <a:pos x="connsiteX1" y="connsiteY1"/>
                  </a:cxn>
                </a:cxnLst>
                <a:rect l="l" t="t" r="r" b="b"/>
                <a:pathLst>
                  <a:path w="95250" h="9525">
                    <a:moveTo>
                      <a:pt x="7348" y="7348"/>
                    </a:moveTo>
                    <a:lnTo>
                      <a:pt x="92121" y="734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2" tIns="44821" rIns="89642" bIns="44821"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C2D4F167-B32E-416A-9E24-8199FDE04331}"/>
                  </a:ext>
                </a:extLst>
              </p:cNvPr>
              <p:cNvSpPr/>
              <p:nvPr/>
            </p:nvSpPr>
            <p:spPr>
              <a:xfrm>
                <a:off x="5802266" y="3448956"/>
                <a:ext cx="38100" cy="28575"/>
              </a:xfrm>
              <a:custGeom>
                <a:avLst/>
                <a:gdLst>
                  <a:gd name="connsiteX0" fmla="*/ 31161 w 38100"/>
                  <a:gd name="connsiteY0" fmla="*/ 7348 h 28575"/>
                  <a:gd name="connsiteX1" fmla="*/ 26398 w 38100"/>
                  <a:gd name="connsiteY1" fmla="*/ 26398 h 28575"/>
                  <a:gd name="connsiteX2" fmla="*/ 7348 w 38100"/>
                  <a:gd name="connsiteY2" fmla="*/ 20683 h 28575"/>
                </a:gdLst>
                <a:ahLst/>
                <a:cxnLst>
                  <a:cxn ang="0">
                    <a:pos x="connsiteX0" y="connsiteY0"/>
                  </a:cxn>
                  <a:cxn ang="0">
                    <a:pos x="connsiteX1" y="connsiteY1"/>
                  </a:cxn>
                  <a:cxn ang="0">
                    <a:pos x="connsiteX2" y="connsiteY2"/>
                  </a:cxn>
                </a:cxnLst>
                <a:rect l="l" t="t" r="r" b="b"/>
                <a:pathLst>
                  <a:path w="38100" h="28575">
                    <a:moveTo>
                      <a:pt x="31161" y="7348"/>
                    </a:moveTo>
                    <a:lnTo>
                      <a:pt x="26398" y="26398"/>
                    </a:lnTo>
                    <a:lnTo>
                      <a:pt x="7348" y="20683"/>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2" tIns="44821" rIns="89642" bIns="44821"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5C8AC9A3-E897-415B-8188-CF49488EAD5C}"/>
                  </a:ext>
                </a:extLst>
              </p:cNvPr>
              <p:cNvSpPr/>
              <p:nvPr/>
            </p:nvSpPr>
            <p:spPr>
              <a:xfrm>
                <a:off x="5682780" y="3420910"/>
                <a:ext cx="152400" cy="152400"/>
              </a:xfrm>
              <a:custGeom>
                <a:avLst/>
                <a:gdLst>
                  <a:gd name="connsiteX0" fmla="*/ 143979 w 152400"/>
                  <a:gd name="connsiteY0" fmla="*/ 49681 h 152400"/>
                  <a:gd name="connsiteX1" fmla="*/ 92544 w 152400"/>
                  <a:gd name="connsiteY1" fmla="*/ 8724 h 152400"/>
                  <a:gd name="connsiteX2" fmla="*/ 8724 w 152400"/>
                  <a:gd name="connsiteY2" fmla="*/ 64921 h 152400"/>
                  <a:gd name="connsiteX3" fmla="*/ 64921 w 152400"/>
                  <a:gd name="connsiteY3" fmla="*/ 148741 h 152400"/>
                  <a:gd name="connsiteX4" fmla="*/ 148741 w 152400"/>
                  <a:gd name="connsiteY4" fmla="*/ 92544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43979" y="49681"/>
                    </a:moveTo>
                    <a:cubicBezTo>
                      <a:pt x="135406" y="28726"/>
                      <a:pt x="116356" y="13486"/>
                      <a:pt x="92544" y="8724"/>
                    </a:cubicBezTo>
                    <a:cubicBezTo>
                      <a:pt x="54444" y="1104"/>
                      <a:pt x="16344" y="25869"/>
                      <a:pt x="8724" y="64921"/>
                    </a:cubicBezTo>
                    <a:cubicBezTo>
                      <a:pt x="1104" y="103021"/>
                      <a:pt x="25869" y="141121"/>
                      <a:pt x="64921" y="148741"/>
                    </a:cubicBezTo>
                    <a:cubicBezTo>
                      <a:pt x="103021" y="156361"/>
                      <a:pt x="141121" y="131596"/>
                      <a:pt x="148741" y="92544"/>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2" tIns="44821" rIns="89642" bIns="44821"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
        <p:nvSpPr>
          <p:cNvPr id="33" name="Rectangle 32">
            <a:extLst>
              <a:ext uri="{FF2B5EF4-FFF2-40B4-BE49-F238E27FC236}">
                <a16:creationId xmlns:a16="http://schemas.microsoft.com/office/drawing/2014/main" id="{212B99D5-0354-4054-944F-D76D8518A06F}"/>
              </a:ext>
            </a:extLst>
          </p:cNvPr>
          <p:cNvSpPr/>
          <p:nvPr/>
        </p:nvSpPr>
        <p:spPr bwMode="auto">
          <a:xfrm>
            <a:off x="4901878" y="2658245"/>
            <a:ext cx="2038965" cy="988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ts val="1961"/>
              </a:spcBef>
              <a:spcAft>
                <a:spcPts val="0"/>
              </a:spcAft>
              <a:buClrTx/>
              <a:buSzTx/>
              <a:buFontTx/>
              <a:buNone/>
              <a:tabLst/>
              <a:defRPr/>
            </a:pPr>
            <a:r>
              <a:rPr kumimoji="0" lang="en-US" sz="1800" b="0" i="0" u="none" strike="noStrike" kern="1200" cap="none" spc="0" normalizeH="0" baseline="0" noProof="0">
                <a:ln>
                  <a:noFill/>
                </a:ln>
                <a:solidFill>
                  <a:schemeClr val="accent4"/>
                </a:solidFill>
                <a:effectLst/>
                <a:uLnTx/>
                <a:uFillTx/>
                <a:latin typeface="Segoe UI"/>
                <a:ea typeface="Segoe UI" pitchFamily="34" charset="0"/>
                <a:cs typeface="Segoe UI" pitchFamily="34" charset="0"/>
              </a:rPr>
              <a:t>Determine your identity strategy </a:t>
            </a:r>
          </a:p>
        </p:txBody>
      </p:sp>
      <p:sp>
        <p:nvSpPr>
          <p:cNvPr id="14" name="Rectangle 13">
            <a:extLst>
              <a:ext uri="{FF2B5EF4-FFF2-40B4-BE49-F238E27FC236}">
                <a16:creationId xmlns:a16="http://schemas.microsoft.com/office/drawing/2014/main" id="{F5552998-C564-4581-8539-C2EC66183AF3}"/>
              </a:ext>
            </a:extLst>
          </p:cNvPr>
          <p:cNvSpPr/>
          <p:nvPr/>
        </p:nvSpPr>
        <p:spPr>
          <a:xfrm>
            <a:off x="5107494" y="3426036"/>
            <a:ext cx="2182692" cy="744819"/>
          </a:xfrm>
          <a:prstGeom prst="rect">
            <a:avLst/>
          </a:prstGeom>
        </p:spPr>
        <p:txBody>
          <a:bodyPr wrap="square">
            <a:spAutoFit/>
          </a:bodyPr>
          <a:lstStyle/>
          <a:p>
            <a:pPr marL="171450" marR="0" lvl="0" indent="-171450" algn="l" defTabSz="914102"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hlinkClick r:id="rId7"/>
              </a:rPr>
              <a:t>AD DS</a:t>
            </a:r>
            <a:endParaRPr kumimoji="0" lang="en-US" sz="12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a:p>
            <a:pPr marL="171450" marR="0" lvl="0" indent="-171450" algn="l" defTabSz="914102"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hlinkClick r:id="rId8"/>
              </a:rPr>
              <a:t>AAD DS</a:t>
            </a:r>
            <a:endParaRPr kumimoji="0" lang="en-US" sz="12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a:p>
            <a:pPr marL="171450" marR="0" lvl="0" indent="-171450" algn="l" defTabSz="914102" rtl="0" eaLnBrk="1" fontAlgn="base" latinLnBrk="0" hangingPunct="1">
              <a:lnSpc>
                <a:spcPct val="90000"/>
              </a:lnSpc>
              <a:spcBef>
                <a:spcPts val="600"/>
              </a:spcBef>
              <a:spcAft>
                <a:spcPts val="0"/>
              </a:spcAft>
              <a:buClrTx/>
              <a:buSzTx/>
              <a:buFont typeface="Arial" panose="020B0604020202020204" pitchFamily="34" charset="0"/>
              <a:buChar char="•"/>
              <a:tabLst/>
              <a:defRPr/>
            </a:pPr>
            <a:r>
              <a:rPr lang="en-US" sz="1200" dirty="0">
                <a:solidFill>
                  <a:srgbClr val="1A1A1A"/>
                </a:solidFill>
                <a:latin typeface="Segoe UI"/>
                <a:ea typeface="Segoe UI" pitchFamily="34" charset="0"/>
                <a:cs typeface="Segoe UI" pitchFamily="34" charset="0"/>
              </a:rPr>
              <a:t>AAD</a:t>
            </a:r>
            <a:r>
              <a:rPr lang="en-US" sz="1200">
                <a:solidFill>
                  <a:srgbClr val="1A1A1A"/>
                </a:solidFill>
                <a:latin typeface="Segoe UI"/>
                <a:ea typeface="Segoe UI" pitchFamily="34" charset="0"/>
                <a:cs typeface="Segoe UI" pitchFamily="34" charset="0"/>
              </a:rPr>
              <a:t> Domain Joined</a:t>
            </a:r>
            <a:endParaRPr kumimoji="0" lang="en-US" sz="12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p:txBody>
      </p:sp>
      <p:grpSp>
        <p:nvGrpSpPr>
          <p:cNvPr id="10" name="Group 9">
            <a:extLst>
              <a:ext uri="{FF2B5EF4-FFF2-40B4-BE49-F238E27FC236}">
                <a16:creationId xmlns:a16="http://schemas.microsoft.com/office/drawing/2014/main" id="{4A491FC1-8D00-423C-B5FD-2DB45F9488B1}"/>
              </a:ext>
              <a:ext uri="{C183D7F6-B498-43B3-948B-1728B52AA6E4}">
                <adec:decorative xmlns:adec="http://schemas.microsoft.com/office/drawing/2017/decorative" val="1"/>
              </a:ext>
            </a:extLst>
          </p:cNvPr>
          <p:cNvGrpSpPr/>
          <p:nvPr/>
        </p:nvGrpSpPr>
        <p:grpSpPr>
          <a:xfrm>
            <a:off x="7859706" y="1411597"/>
            <a:ext cx="1146583" cy="988432"/>
            <a:chOff x="7859706" y="1411597"/>
            <a:chExt cx="1146583" cy="988432"/>
          </a:xfrm>
        </p:grpSpPr>
        <p:sp>
          <p:nvSpPr>
            <p:cNvPr id="117" name="Hexagon 116">
              <a:extLst>
                <a:ext uri="{FF2B5EF4-FFF2-40B4-BE49-F238E27FC236}">
                  <a16:creationId xmlns:a16="http://schemas.microsoft.com/office/drawing/2014/main" id="{C3B6C1D8-D3B2-408A-A642-19FBFD2B7919}"/>
                </a:ext>
                <a:ext uri="{C183D7F6-B498-43B3-948B-1728B52AA6E4}">
                  <adec:decorative xmlns:adec="http://schemas.microsoft.com/office/drawing/2017/decorative" val="1"/>
                </a:ext>
              </a:extLst>
            </p:cNvPr>
            <p:cNvSpPr/>
            <p:nvPr/>
          </p:nvSpPr>
          <p:spPr bwMode="auto">
            <a:xfrm>
              <a:off x="7859706" y="1411597"/>
              <a:ext cx="1146583" cy="988432"/>
            </a:xfrm>
            <a:prstGeom prst="hexagon">
              <a:avLst/>
            </a:prstGeom>
            <a:solidFill>
              <a:schemeClr val="accent4"/>
            </a:solidFill>
            <a:ln w="6350" cap="flat" cmpd="sng" algn="ctr">
              <a:solidFill>
                <a:schemeClr val="bg1">
                  <a:lumMod val="85000"/>
                </a:schemeClr>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Freeform: Shape 117">
              <a:extLst>
                <a:ext uri="{FF2B5EF4-FFF2-40B4-BE49-F238E27FC236}">
                  <a16:creationId xmlns:a16="http://schemas.microsoft.com/office/drawing/2014/main" id="{8F9056BA-D99E-4FEB-9F2C-DA63A85F732B}"/>
                </a:ext>
                <a:ext uri="{C183D7F6-B498-43B3-948B-1728B52AA6E4}">
                  <adec:decorative xmlns:adec="http://schemas.microsoft.com/office/drawing/2017/decorative" val="1"/>
                </a:ext>
              </a:extLst>
            </p:cNvPr>
            <p:cNvSpPr/>
            <p:nvPr/>
          </p:nvSpPr>
          <p:spPr bwMode="auto">
            <a:xfrm>
              <a:off x="7985785" y="1520286"/>
              <a:ext cx="894425" cy="771053"/>
            </a:xfrm>
            <a:custGeom>
              <a:avLst/>
              <a:gdLst>
                <a:gd name="connsiteX0" fmla="*/ 473649 w 2197738"/>
                <a:gd name="connsiteY0" fmla="*/ 0 h 1894597"/>
                <a:gd name="connsiteX1" fmla="*/ 1724089 w 2197738"/>
                <a:gd name="connsiteY1" fmla="*/ 0 h 1894597"/>
                <a:gd name="connsiteX2" fmla="*/ 2197738 w 2197738"/>
                <a:gd name="connsiteY2" fmla="*/ 947299 h 1894597"/>
                <a:gd name="connsiteX3" fmla="*/ 1724089 w 2197738"/>
                <a:gd name="connsiteY3" fmla="*/ 1894597 h 1894597"/>
                <a:gd name="connsiteX4" fmla="*/ 473649 w 2197738"/>
                <a:gd name="connsiteY4" fmla="*/ 1894597 h 1894597"/>
                <a:gd name="connsiteX5" fmla="*/ 0 w 2197738"/>
                <a:gd name="connsiteY5" fmla="*/ 947299 h 189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7738" h="1894597">
                  <a:moveTo>
                    <a:pt x="473649" y="0"/>
                  </a:moveTo>
                  <a:lnTo>
                    <a:pt x="1724089" y="0"/>
                  </a:lnTo>
                  <a:lnTo>
                    <a:pt x="2197738" y="947299"/>
                  </a:lnTo>
                  <a:lnTo>
                    <a:pt x="1724089" y="1894597"/>
                  </a:lnTo>
                  <a:lnTo>
                    <a:pt x="473649" y="1894597"/>
                  </a:lnTo>
                  <a:lnTo>
                    <a:pt x="0" y="947299"/>
                  </a:lnTo>
                  <a:close/>
                </a:path>
              </a:pathLst>
            </a:custGeom>
            <a:solidFill>
              <a:schemeClr val="bg1"/>
            </a:solidFill>
            <a:ln w="6350" cap="flat" cmpd="sng" algn="ctr">
              <a:noFill/>
              <a:prstDash val="solid"/>
              <a:headEnd type="none" w="med" len="med"/>
              <a:tailEnd type="none" w="med" len="med"/>
            </a:ln>
            <a:effectLst>
              <a:outerShdw blurRad="25400" dist="38100" dir="2700000" sx="98000" sy="98000" algn="tl" rotWithShape="0">
                <a:prstClr val="black">
                  <a:alpha val="40000"/>
                </a:prstClr>
              </a:outerShdw>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Freeform: Shape 149" descr="iot icon">
              <a:extLst>
                <a:ext uri="{FF2B5EF4-FFF2-40B4-BE49-F238E27FC236}">
                  <a16:creationId xmlns:a16="http://schemas.microsoft.com/office/drawing/2014/main" id="{C9D94422-B5B2-4651-8D53-519E43F8E627}"/>
                </a:ext>
              </a:extLst>
            </p:cNvPr>
            <p:cNvSpPr/>
            <p:nvPr/>
          </p:nvSpPr>
          <p:spPr>
            <a:xfrm>
              <a:off x="8226369" y="1672187"/>
              <a:ext cx="413251" cy="413249"/>
            </a:xfrm>
            <a:custGeom>
              <a:avLst/>
              <a:gdLst>
                <a:gd name="connsiteX0" fmla="*/ 209278 w 314325"/>
                <a:gd name="connsiteY0" fmla="*/ 159748 h 314325"/>
                <a:gd name="connsiteX1" fmla="*/ 158796 w 314325"/>
                <a:gd name="connsiteY1" fmla="*/ 211183 h 314325"/>
                <a:gd name="connsiteX2" fmla="*/ 108313 w 314325"/>
                <a:gd name="connsiteY2" fmla="*/ 159748 h 314325"/>
                <a:gd name="connsiteX3" fmla="*/ 158796 w 314325"/>
                <a:gd name="connsiteY3" fmla="*/ 108313 h 314325"/>
                <a:gd name="connsiteX4" fmla="*/ 209278 w 314325"/>
                <a:gd name="connsiteY4" fmla="*/ 159748 h 314325"/>
                <a:gd name="connsiteX5" fmla="*/ 209278 w 314325"/>
                <a:gd name="connsiteY5" fmla="*/ 159748 h 314325"/>
                <a:gd name="connsiteX6" fmla="*/ 238806 w 314325"/>
                <a:gd name="connsiteY6" fmla="*/ 7348 h 314325"/>
                <a:gd name="connsiteX7" fmla="*/ 208326 w 314325"/>
                <a:gd name="connsiteY7" fmla="*/ 37828 h 314325"/>
                <a:gd name="connsiteX8" fmla="*/ 238806 w 314325"/>
                <a:gd name="connsiteY8" fmla="*/ 68308 h 314325"/>
                <a:gd name="connsiteX9" fmla="*/ 269286 w 314325"/>
                <a:gd name="connsiteY9" fmla="*/ 37828 h 314325"/>
                <a:gd name="connsiteX10" fmla="*/ 238806 w 314325"/>
                <a:gd name="connsiteY10" fmla="*/ 7348 h 314325"/>
                <a:gd name="connsiteX11" fmla="*/ 238806 w 314325"/>
                <a:gd name="connsiteY11" fmla="*/ 7348 h 314325"/>
                <a:gd name="connsiteX12" fmla="*/ 77833 w 314325"/>
                <a:gd name="connsiteY12" fmla="*/ 27351 h 314325"/>
                <a:gd name="connsiteX13" fmla="*/ 47353 w 314325"/>
                <a:gd name="connsiteY13" fmla="*/ 58783 h 314325"/>
                <a:gd name="connsiteX14" fmla="*/ 77833 w 314325"/>
                <a:gd name="connsiteY14" fmla="*/ 89263 h 314325"/>
                <a:gd name="connsiteX15" fmla="*/ 108313 w 314325"/>
                <a:gd name="connsiteY15" fmla="*/ 58783 h 314325"/>
                <a:gd name="connsiteX16" fmla="*/ 77833 w 314325"/>
                <a:gd name="connsiteY16" fmla="*/ 27351 h 314325"/>
                <a:gd name="connsiteX17" fmla="*/ 77833 w 314325"/>
                <a:gd name="connsiteY17" fmla="*/ 27351 h 314325"/>
                <a:gd name="connsiteX18" fmla="*/ 37828 w 314325"/>
                <a:gd name="connsiteY18" fmla="*/ 190228 h 314325"/>
                <a:gd name="connsiteX19" fmla="*/ 7348 w 314325"/>
                <a:gd name="connsiteY19" fmla="*/ 220708 h 314325"/>
                <a:gd name="connsiteX20" fmla="*/ 37828 w 314325"/>
                <a:gd name="connsiteY20" fmla="*/ 252141 h 314325"/>
                <a:gd name="connsiteX21" fmla="*/ 68308 w 314325"/>
                <a:gd name="connsiteY21" fmla="*/ 220708 h 314325"/>
                <a:gd name="connsiteX22" fmla="*/ 37828 w 314325"/>
                <a:gd name="connsiteY22" fmla="*/ 190228 h 314325"/>
                <a:gd name="connsiteX23" fmla="*/ 37828 w 314325"/>
                <a:gd name="connsiteY23" fmla="*/ 190228 h 314325"/>
                <a:gd name="connsiteX24" fmla="*/ 198801 w 314325"/>
                <a:gd name="connsiteY24" fmla="*/ 252141 h 314325"/>
                <a:gd name="connsiteX25" fmla="*/ 168321 w 314325"/>
                <a:gd name="connsiteY25" fmla="*/ 282621 h 314325"/>
                <a:gd name="connsiteX26" fmla="*/ 198801 w 314325"/>
                <a:gd name="connsiteY26" fmla="*/ 313101 h 314325"/>
                <a:gd name="connsiteX27" fmla="*/ 229281 w 314325"/>
                <a:gd name="connsiteY27" fmla="*/ 282621 h 314325"/>
                <a:gd name="connsiteX28" fmla="*/ 198801 w 314325"/>
                <a:gd name="connsiteY28" fmla="*/ 252141 h 314325"/>
                <a:gd name="connsiteX29" fmla="*/ 198801 w 314325"/>
                <a:gd name="connsiteY29" fmla="*/ 252141 h 314325"/>
                <a:gd name="connsiteX30" fmla="*/ 279763 w 314325"/>
                <a:gd name="connsiteY30" fmla="*/ 149271 h 314325"/>
                <a:gd name="connsiteX31" fmla="*/ 249283 w 314325"/>
                <a:gd name="connsiteY31" fmla="*/ 179751 h 314325"/>
                <a:gd name="connsiteX32" fmla="*/ 279763 w 314325"/>
                <a:gd name="connsiteY32" fmla="*/ 211183 h 314325"/>
                <a:gd name="connsiteX33" fmla="*/ 310243 w 314325"/>
                <a:gd name="connsiteY33" fmla="*/ 179751 h 314325"/>
                <a:gd name="connsiteX34" fmla="*/ 279763 w 314325"/>
                <a:gd name="connsiteY34" fmla="*/ 149271 h 314325"/>
                <a:gd name="connsiteX35" fmla="*/ 279763 w 314325"/>
                <a:gd name="connsiteY35" fmla="*/ 149271 h 314325"/>
                <a:gd name="connsiteX36" fmla="*/ 221661 w 314325"/>
                <a:gd name="connsiteY36" fmla="*/ 62593 h 314325"/>
                <a:gd name="connsiteX37" fmla="*/ 186418 w 314325"/>
                <a:gd name="connsiteY37" fmla="*/ 116886 h 314325"/>
                <a:gd name="connsiteX38" fmla="*/ 126411 w 314325"/>
                <a:gd name="connsiteY38" fmla="*/ 119743 h 314325"/>
                <a:gd name="connsiteX39" fmla="*/ 95931 w 314325"/>
                <a:gd name="connsiteY39" fmla="*/ 81643 h 314325"/>
                <a:gd name="connsiteX40" fmla="*/ 64498 w 314325"/>
                <a:gd name="connsiteY40" fmla="*/ 207373 h 314325"/>
                <a:gd name="connsiteX41" fmla="*/ 113076 w 314325"/>
                <a:gd name="connsiteY41" fmla="*/ 182608 h 314325"/>
                <a:gd name="connsiteX42" fmla="*/ 189276 w 314325"/>
                <a:gd name="connsiteY42" fmla="*/ 253093 h 314325"/>
                <a:gd name="connsiteX43" fmla="*/ 174988 w 314325"/>
                <a:gd name="connsiteY43" fmla="*/ 208326 h 314325"/>
                <a:gd name="connsiteX44" fmla="*/ 208326 w 314325"/>
                <a:gd name="connsiteY44" fmla="*/ 168321 h 314325"/>
                <a:gd name="connsiteX45" fmla="*/ 249283 w 314325"/>
                <a:gd name="connsiteY45" fmla="*/ 174988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325" h="314325">
                  <a:moveTo>
                    <a:pt x="209278" y="159748"/>
                  </a:moveTo>
                  <a:cubicBezTo>
                    <a:pt x="209278" y="187371"/>
                    <a:pt x="186418" y="211183"/>
                    <a:pt x="158796" y="211183"/>
                  </a:cubicBezTo>
                  <a:cubicBezTo>
                    <a:pt x="131173" y="211183"/>
                    <a:pt x="108313" y="187371"/>
                    <a:pt x="108313" y="159748"/>
                  </a:cubicBezTo>
                  <a:cubicBezTo>
                    <a:pt x="108313" y="132126"/>
                    <a:pt x="131173" y="108313"/>
                    <a:pt x="158796" y="108313"/>
                  </a:cubicBezTo>
                  <a:cubicBezTo>
                    <a:pt x="186418" y="108313"/>
                    <a:pt x="209278" y="132126"/>
                    <a:pt x="209278" y="159748"/>
                  </a:cubicBezTo>
                  <a:lnTo>
                    <a:pt x="209278" y="159748"/>
                  </a:lnTo>
                  <a:close/>
                  <a:moveTo>
                    <a:pt x="238806" y="7348"/>
                  </a:moveTo>
                  <a:cubicBezTo>
                    <a:pt x="221661" y="7348"/>
                    <a:pt x="208326" y="21636"/>
                    <a:pt x="208326" y="37828"/>
                  </a:cubicBezTo>
                  <a:cubicBezTo>
                    <a:pt x="208326" y="54973"/>
                    <a:pt x="221661" y="68308"/>
                    <a:pt x="238806" y="68308"/>
                  </a:cubicBezTo>
                  <a:cubicBezTo>
                    <a:pt x="254998" y="68308"/>
                    <a:pt x="269286" y="54973"/>
                    <a:pt x="269286" y="37828"/>
                  </a:cubicBezTo>
                  <a:cubicBezTo>
                    <a:pt x="269286" y="20683"/>
                    <a:pt x="254998" y="7348"/>
                    <a:pt x="238806" y="7348"/>
                  </a:cubicBezTo>
                  <a:lnTo>
                    <a:pt x="238806" y="7348"/>
                  </a:lnTo>
                  <a:close/>
                  <a:moveTo>
                    <a:pt x="77833" y="27351"/>
                  </a:moveTo>
                  <a:cubicBezTo>
                    <a:pt x="61641" y="27351"/>
                    <a:pt x="47353" y="40686"/>
                    <a:pt x="47353" y="58783"/>
                  </a:cubicBezTo>
                  <a:cubicBezTo>
                    <a:pt x="47353" y="74976"/>
                    <a:pt x="60688" y="89263"/>
                    <a:pt x="77833" y="89263"/>
                  </a:cubicBezTo>
                  <a:cubicBezTo>
                    <a:pt x="94978" y="89263"/>
                    <a:pt x="108313" y="74976"/>
                    <a:pt x="108313" y="58783"/>
                  </a:cubicBezTo>
                  <a:cubicBezTo>
                    <a:pt x="108313" y="40686"/>
                    <a:pt x="94978" y="27351"/>
                    <a:pt x="77833" y="27351"/>
                  </a:cubicBezTo>
                  <a:lnTo>
                    <a:pt x="77833" y="27351"/>
                  </a:lnTo>
                  <a:close/>
                  <a:moveTo>
                    <a:pt x="37828" y="190228"/>
                  </a:moveTo>
                  <a:cubicBezTo>
                    <a:pt x="21636" y="190228"/>
                    <a:pt x="7348" y="204516"/>
                    <a:pt x="7348" y="220708"/>
                  </a:cubicBezTo>
                  <a:cubicBezTo>
                    <a:pt x="7348" y="237853"/>
                    <a:pt x="20683" y="252141"/>
                    <a:pt x="37828" y="252141"/>
                  </a:cubicBezTo>
                  <a:cubicBezTo>
                    <a:pt x="54973" y="252141"/>
                    <a:pt x="68308" y="237853"/>
                    <a:pt x="68308" y="220708"/>
                  </a:cubicBezTo>
                  <a:cubicBezTo>
                    <a:pt x="67356" y="204516"/>
                    <a:pt x="54973" y="190228"/>
                    <a:pt x="37828" y="190228"/>
                  </a:cubicBezTo>
                  <a:lnTo>
                    <a:pt x="37828" y="190228"/>
                  </a:lnTo>
                  <a:close/>
                  <a:moveTo>
                    <a:pt x="198801" y="252141"/>
                  </a:moveTo>
                  <a:cubicBezTo>
                    <a:pt x="181656" y="252141"/>
                    <a:pt x="168321" y="265476"/>
                    <a:pt x="168321" y="282621"/>
                  </a:cubicBezTo>
                  <a:cubicBezTo>
                    <a:pt x="168321" y="298813"/>
                    <a:pt x="181656" y="313101"/>
                    <a:pt x="198801" y="313101"/>
                  </a:cubicBezTo>
                  <a:cubicBezTo>
                    <a:pt x="214993" y="313101"/>
                    <a:pt x="229281" y="298813"/>
                    <a:pt x="229281" y="282621"/>
                  </a:cubicBezTo>
                  <a:cubicBezTo>
                    <a:pt x="228328" y="265476"/>
                    <a:pt x="214993" y="252141"/>
                    <a:pt x="198801" y="252141"/>
                  </a:cubicBezTo>
                  <a:lnTo>
                    <a:pt x="198801" y="252141"/>
                  </a:lnTo>
                  <a:close/>
                  <a:moveTo>
                    <a:pt x="279763" y="149271"/>
                  </a:moveTo>
                  <a:cubicBezTo>
                    <a:pt x="262618" y="149271"/>
                    <a:pt x="249283" y="163558"/>
                    <a:pt x="249283" y="179751"/>
                  </a:cubicBezTo>
                  <a:cubicBezTo>
                    <a:pt x="249283" y="196896"/>
                    <a:pt x="262618" y="211183"/>
                    <a:pt x="279763" y="211183"/>
                  </a:cubicBezTo>
                  <a:cubicBezTo>
                    <a:pt x="295956" y="211183"/>
                    <a:pt x="310243" y="196896"/>
                    <a:pt x="310243" y="179751"/>
                  </a:cubicBezTo>
                  <a:cubicBezTo>
                    <a:pt x="309291" y="163558"/>
                    <a:pt x="295956" y="149271"/>
                    <a:pt x="279763" y="149271"/>
                  </a:cubicBezTo>
                  <a:lnTo>
                    <a:pt x="279763" y="149271"/>
                  </a:lnTo>
                  <a:close/>
                  <a:moveTo>
                    <a:pt x="221661" y="62593"/>
                  </a:moveTo>
                  <a:cubicBezTo>
                    <a:pt x="186418" y="116886"/>
                    <a:pt x="186418" y="116886"/>
                    <a:pt x="186418" y="116886"/>
                  </a:cubicBezTo>
                  <a:moveTo>
                    <a:pt x="126411" y="119743"/>
                  </a:moveTo>
                  <a:cubicBezTo>
                    <a:pt x="95931" y="81643"/>
                    <a:pt x="95931" y="81643"/>
                    <a:pt x="95931" y="81643"/>
                  </a:cubicBezTo>
                  <a:moveTo>
                    <a:pt x="64498" y="207373"/>
                  </a:moveTo>
                  <a:cubicBezTo>
                    <a:pt x="113076" y="182608"/>
                    <a:pt x="113076" y="182608"/>
                    <a:pt x="113076" y="182608"/>
                  </a:cubicBezTo>
                  <a:moveTo>
                    <a:pt x="189276" y="253093"/>
                  </a:moveTo>
                  <a:cubicBezTo>
                    <a:pt x="174988" y="208326"/>
                    <a:pt x="174988" y="208326"/>
                    <a:pt x="174988" y="208326"/>
                  </a:cubicBezTo>
                  <a:moveTo>
                    <a:pt x="208326" y="168321"/>
                  </a:moveTo>
                  <a:cubicBezTo>
                    <a:pt x="249283" y="174988"/>
                    <a:pt x="249283" y="174988"/>
                    <a:pt x="249283" y="174988"/>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34" name="Rectangle 33">
            <a:extLst>
              <a:ext uri="{FF2B5EF4-FFF2-40B4-BE49-F238E27FC236}">
                <a16:creationId xmlns:a16="http://schemas.microsoft.com/office/drawing/2014/main" id="{C205D33E-3A1C-4CEF-91B4-AD1F213E23D3}"/>
              </a:ext>
            </a:extLst>
          </p:cNvPr>
          <p:cNvSpPr/>
          <p:nvPr/>
        </p:nvSpPr>
        <p:spPr bwMode="auto">
          <a:xfrm>
            <a:off x="7273016" y="2658245"/>
            <a:ext cx="2284897" cy="16498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4"/>
                </a:solidFill>
                <a:effectLst/>
                <a:uLnTx/>
                <a:uFillTx/>
                <a:latin typeface="Segoe UI"/>
                <a:ea typeface="Segoe UI" pitchFamily="34" charset="0"/>
                <a:cs typeface="Segoe UI" pitchFamily="34" charset="0"/>
              </a:rPr>
              <a:t>All associated Azure resources in one region</a:t>
            </a:r>
          </a:p>
        </p:txBody>
      </p:sp>
      <p:sp>
        <p:nvSpPr>
          <p:cNvPr id="15" name="Rectangle 14">
            <a:extLst>
              <a:ext uri="{FF2B5EF4-FFF2-40B4-BE49-F238E27FC236}">
                <a16:creationId xmlns:a16="http://schemas.microsoft.com/office/drawing/2014/main" id="{C4F44A3B-A851-430C-B086-55C8A5ECB410}"/>
              </a:ext>
            </a:extLst>
          </p:cNvPr>
          <p:cNvSpPr/>
          <p:nvPr/>
        </p:nvSpPr>
        <p:spPr>
          <a:xfrm>
            <a:off x="7260969" y="3426036"/>
            <a:ext cx="2314123" cy="744819"/>
          </a:xfrm>
          <a:prstGeom prst="rect">
            <a:avLst/>
          </a:prstGeom>
        </p:spPr>
        <p:txBody>
          <a:bodyPr wrap="square">
            <a:spAutoFit/>
          </a:bodyPr>
          <a:lstStyle/>
          <a:p>
            <a:pPr marL="171450" marR="0" lvl="0" indent="-171450" algn="l" defTabSz="914102"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hlinkClick r:id="rId9"/>
              </a:rPr>
              <a:t>Image</a:t>
            </a:r>
            <a:endParaRPr kumimoji="0" lang="en-US" sz="12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171450" marR="0" lvl="0" indent="-171450" algn="l" defTabSz="914102"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hlinkClick r:id="rId10"/>
              </a:rPr>
              <a:t>Virtual Network</a:t>
            </a:r>
            <a:endParaRPr kumimoji="0" lang="en-US" sz="12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171450" marR="0" lvl="0" indent="-171450" algn="l" defTabSz="914102"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hlinkClick r:id="rId11"/>
              </a:rPr>
              <a:t>Storage</a:t>
            </a:r>
            <a:endParaRPr kumimoji="0" lang="en-US" sz="12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695D3B85-A855-427B-BD71-C3549456A5D3}"/>
              </a:ext>
              <a:ext uri="{C183D7F6-B498-43B3-948B-1728B52AA6E4}">
                <adec:decorative xmlns:adec="http://schemas.microsoft.com/office/drawing/2017/decorative" val="1"/>
              </a:ext>
            </a:extLst>
          </p:cNvPr>
          <p:cNvGrpSpPr/>
          <p:nvPr/>
        </p:nvGrpSpPr>
        <p:grpSpPr>
          <a:xfrm>
            <a:off x="10089946" y="1411597"/>
            <a:ext cx="1146583" cy="988432"/>
            <a:chOff x="10186141" y="1411597"/>
            <a:chExt cx="1146583" cy="988432"/>
          </a:xfrm>
        </p:grpSpPr>
        <p:sp>
          <p:nvSpPr>
            <p:cNvPr id="119" name="Hexagon 118">
              <a:extLst>
                <a:ext uri="{FF2B5EF4-FFF2-40B4-BE49-F238E27FC236}">
                  <a16:creationId xmlns:a16="http://schemas.microsoft.com/office/drawing/2014/main" id="{5024F71C-77E4-4A4F-9C5E-075743B62043}"/>
                </a:ext>
                <a:ext uri="{C183D7F6-B498-43B3-948B-1728B52AA6E4}">
                  <adec:decorative xmlns:adec="http://schemas.microsoft.com/office/drawing/2017/decorative" val="1"/>
                </a:ext>
              </a:extLst>
            </p:cNvPr>
            <p:cNvSpPr/>
            <p:nvPr/>
          </p:nvSpPr>
          <p:spPr bwMode="auto">
            <a:xfrm>
              <a:off x="10186141" y="1411597"/>
              <a:ext cx="1146583" cy="988432"/>
            </a:xfrm>
            <a:prstGeom prst="hexagon">
              <a:avLst/>
            </a:prstGeom>
            <a:solidFill>
              <a:schemeClr val="accent4"/>
            </a:solidFill>
            <a:ln w="6350" cap="flat" cmpd="sng" algn="ctr">
              <a:solidFill>
                <a:schemeClr val="bg1">
                  <a:lumMod val="85000"/>
                </a:schemeClr>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Freeform: Shape 119">
              <a:extLst>
                <a:ext uri="{FF2B5EF4-FFF2-40B4-BE49-F238E27FC236}">
                  <a16:creationId xmlns:a16="http://schemas.microsoft.com/office/drawing/2014/main" id="{33015E68-9041-41C2-A41F-3F1EAC3D4BB9}"/>
                </a:ext>
                <a:ext uri="{C183D7F6-B498-43B3-948B-1728B52AA6E4}">
                  <adec:decorative xmlns:adec="http://schemas.microsoft.com/office/drawing/2017/decorative" val="1"/>
                </a:ext>
              </a:extLst>
            </p:cNvPr>
            <p:cNvSpPr/>
            <p:nvPr/>
          </p:nvSpPr>
          <p:spPr bwMode="auto">
            <a:xfrm>
              <a:off x="10312220" y="1520286"/>
              <a:ext cx="894425" cy="771053"/>
            </a:xfrm>
            <a:custGeom>
              <a:avLst/>
              <a:gdLst>
                <a:gd name="connsiteX0" fmla="*/ 473649 w 2197738"/>
                <a:gd name="connsiteY0" fmla="*/ 0 h 1894597"/>
                <a:gd name="connsiteX1" fmla="*/ 1724089 w 2197738"/>
                <a:gd name="connsiteY1" fmla="*/ 0 h 1894597"/>
                <a:gd name="connsiteX2" fmla="*/ 2197738 w 2197738"/>
                <a:gd name="connsiteY2" fmla="*/ 947299 h 1894597"/>
                <a:gd name="connsiteX3" fmla="*/ 1724089 w 2197738"/>
                <a:gd name="connsiteY3" fmla="*/ 1894597 h 1894597"/>
                <a:gd name="connsiteX4" fmla="*/ 473649 w 2197738"/>
                <a:gd name="connsiteY4" fmla="*/ 1894597 h 1894597"/>
                <a:gd name="connsiteX5" fmla="*/ 0 w 2197738"/>
                <a:gd name="connsiteY5" fmla="*/ 947299 h 189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7738" h="1894597">
                  <a:moveTo>
                    <a:pt x="473649" y="0"/>
                  </a:moveTo>
                  <a:lnTo>
                    <a:pt x="1724089" y="0"/>
                  </a:lnTo>
                  <a:lnTo>
                    <a:pt x="2197738" y="947299"/>
                  </a:lnTo>
                  <a:lnTo>
                    <a:pt x="1724089" y="1894597"/>
                  </a:lnTo>
                  <a:lnTo>
                    <a:pt x="473649" y="1894597"/>
                  </a:lnTo>
                  <a:lnTo>
                    <a:pt x="0" y="947299"/>
                  </a:lnTo>
                  <a:close/>
                </a:path>
              </a:pathLst>
            </a:custGeom>
            <a:solidFill>
              <a:schemeClr val="bg1"/>
            </a:solidFill>
            <a:ln w="6350" cap="flat" cmpd="sng" algn="ctr">
              <a:noFill/>
              <a:prstDash val="solid"/>
              <a:headEnd type="none" w="med" len="med"/>
              <a:tailEnd type="none" w="med" len="med"/>
            </a:ln>
            <a:effectLst>
              <a:outerShdw blurRad="25400" dist="38100" dir="2700000" sx="98000" sy="98000" algn="tl" rotWithShape="0">
                <a:prstClr val="black">
                  <a:alpha val="40000"/>
                </a:prstClr>
              </a:outerShdw>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ContactCard_EEBD" title="Icon of a contact card">
              <a:extLst>
                <a:ext uri="{FF2B5EF4-FFF2-40B4-BE49-F238E27FC236}">
                  <a16:creationId xmlns:a16="http://schemas.microsoft.com/office/drawing/2014/main" id="{9786B954-A38B-4BA0-BA61-DA9650C1E7ED}"/>
                </a:ext>
              </a:extLst>
            </p:cNvPr>
            <p:cNvSpPr>
              <a:spLocks noChangeAspect="1" noEditPoints="1"/>
            </p:cNvSpPr>
            <p:nvPr/>
          </p:nvSpPr>
          <p:spPr bwMode="auto">
            <a:xfrm>
              <a:off x="10551960" y="1725774"/>
              <a:ext cx="448212" cy="328906"/>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1A1A1A"/>
                </a:solidFill>
                <a:effectLst/>
                <a:uLnTx/>
                <a:uFillTx/>
                <a:latin typeface="Segoe UI"/>
                <a:ea typeface="+mn-ea"/>
                <a:cs typeface="+mn-cs"/>
              </a:endParaRPr>
            </a:p>
          </p:txBody>
        </p:sp>
      </p:grpSp>
      <p:sp>
        <p:nvSpPr>
          <p:cNvPr id="35" name="Rectangle 34">
            <a:extLst>
              <a:ext uri="{FF2B5EF4-FFF2-40B4-BE49-F238E27FC236}">
                <a16:creationId xmlns:a16="http://schemas.microsoft.com/office/drawing/2014/main" id="{ECD144F6-1E2C-4EB0-AF3E-2136D8BD3C10}"/>
              </a:ext>
            </a:extLst>
          </p:cNvPr>
          <p:cNvSpPr/>
          <p:nvPr/>
        </p:nvSpPr>
        <p:spPr bwMode="auto">
          <a:xfrm>
            <a:off x="9520435" y="2658245"/>
            <a:ext cx="2527391" cy="18807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ts val="600"/>
              </a:spcBef>
              <a:spcAft>
                <a:spcPts val="0"/>
              </a:spcAft>
              <a:buClrTx/>
              <a:buSzTx/>
              <a:buFontTx/>
              <a:buNone/>
              <a:tabLst/>
              <a:defRPr/>
            </a:pPr>
            <a:r>
              <a:rPr kumimoji="0" lang="en-US" sz="1800" b="0" i="0" u="none" strike="noStrike" kern="1200" cap="none" spc="0" normalizeH="0" baseline="0" noProof="0">
                <a:ln>
                  <a:noFill/>
                </a:ln>
                <a:solidFill>
                  <a:schemeClr val="accent4"/>
                </a:solidFill>
                <a:effectLst/>
                <a:uLnTx/>
                <a:uFillTx/>
                <a:latin typeface="Segoe UI"/>
                <a:ea typeface="Segoe UI" pitchFamily="34" charset="0"/>
                <a:cs typeface="Segoe UI" pitchFamily="34" charset="0"/>
              </a:rPr>
              <a:t>Required credentials</a:t>
            </a:r>
          </a:p>
        </p:txBody>
      </p:sp>
      <p:sp>
        <p:nvSpPr>
          <p:cNvPr id="16" name="Rectangle 15">
            <a:extLst>
              <a:ext uri="{FF2B5EF4-FFF2-40B4-BE49-F238E27FC236}">
                <a16:creationId xmlns:a16="http://schemas.microsoft.com/office/drawing/2014/main" id="{55A030F0-C9A3-4B83-A157-4DDAD24FE314}"/>
              </a:ext>
            </a:extLst>
          </p:cNvPr>
          <p:cNvSpPr/>
          <p:nvPr/>
        </p:nvSpPr>
        <p:spPr>
          <a:xfrm>
            <a:off x="9606300" y="3426036"/>
            <a:ext cx="2502262" cy="800219"/>
          </a:xfrm>
          <a:prstGeom prst="rect">
            <a:avLst/>
          </a:prstGeom>
        </p:spPr>
        <p:txBody>
          <a:bodyPr wrap="square">
            <a:spAutoFit/>
          </a:bodyPr>
          <a:lstStyle/>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b="0" i="0" u="sng" strike="noStrike" kern="1200" cap="none" spc="0" normalizeH="0" baseline="0" noProof="0">
                <a:ln>
                  <a:noFill/>
                </a:ln>
                <a:solidFill>
                  <a:srgbClr val="0563C1"/>
                </a:solidFill>
                <a:effectLst/>
                <a:uLnTx/>
                <a:uFillTx/>
                <a:latin typeface="Segoe UI"/>
                <a:ea typeface="Times New Roman" panose="02020603050405020304" pitchFamily="18" charset="0"/>
                <a:cs typeface="+mn-cs"/>
                <a:hlinkClick r:id="rId12"/>
              </a:rPr>
              <a:t>Azure AD</a:t>
            </a:r>
            <a:endParaRPr kumimoji="0" lang="en-US" sz="1200" b="0" i="0" u="none" strike="noStrike" kern="1200" cap="none" spc="0" normalizeH="0" baseline="0" noProof="0">
              <a:ln>
                <a:noFill/>
              </a:ln>
              <a:solidFill>
                <a:srgbClr val="000000"/>
              </a:solidFill>
              <a:effectLst/>
              <a:uLnTx/>
              <a:uFillTx/>
              <a:latin typeface="Segoe UI"/>
              <a:ea typeface="Calibri" panose="020F0502020204030204" pitchFamily="34" charset="0"/>
              <a:cs typeface="+mn-cs"/>
            </a:endParaRP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Times New Roman" panose="02020603050405020304" pitchFamily="18" charset="0"/>
                <a:cs typeface="+mn-cs"/>
              </a:rPr>
              <a:t>AD Domain join account </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200" b="0" i="0" u="sng" strike="noStrike" kern="1200" cap="none" spc="0" normalizeH="0" baseline="0" noProof="0">
                <a:ln>
                  <a:noFill/>
                </a:ln>
                <a:solidFill>
                  <a:srgbClr val="0563C1"/>
                </a:solidFill>
                <a:effectLst/>
                <a:uLnTx/>
                <a:uFillTx/>
                <a:latin typeface="Segoe UI"/>
                <a:ea typeface="Times New Roman" panose="02020603050405020304" pitchFamily="18" charset="0"/>
                <a:cs typeface="+mn-cs"/>
                <a:hlinkClick r:id="rId13"/>
              </a:rPr>
              <a:t>Subscription Contributor</a:t>
            </a:r>
            <a:endParaRPr kumimoji="0" lang="en-US" sz="12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C040AD5F-5B38-40C1-9498-9656D173DAB1}"/>
              </a:ext>
            </a:extLst>
          </p:cNvPr>
          <p:cNvSpPr txBox="1"/>
          <p:nvPr/>
        </p:nvSpPr>
        <p:spPr>
          <a:xfrm>
            <a:off x="588815" y="5515257"/>
            <a:ext cx="4056185" cy="861774"/>
          </a:xfrm>
          <a:prstGeom prst="rect">
            <a:avLst/>
          </a:prstGeom>
          <a:noFill/>
        </p:spPr>
        <p:txBody>
          <a:bodyPr wrap="square" lIns="0" tIns="0" rIns="0" bIns="0" rtlCol="0">
            <a:spAutoFit/>
          </a:bodyPr>
          <a:lstStyle/>
          <a:p>
            <a:pPr marL="233363" marR="0" lvl="0" indent="-2333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hlinkClick r:id="rId14"/>
              </a:rPr>
              <a:t>Get started at aka.ms/</a:t>
            </a:r>
            <a:r>
              <a:rPr kumimoji="0" lang="en-US" sz="14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hlinkClick r:id="rId14"/>
              </a:rPr>
              <a:t>startAVD</a:t>
            </a:r>
            <a:endPar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hlinkClick r:id="" action="ppaction://noaction"/>
            </a:endParaRPr>
          </a:p>
          <a:p>
            <a:pPr marL="233363" marR="0" lvl="0" indent="-2333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hlinkClick r:id="" action="ppaction://noaction"/>
              </a:rPr>
              <a:t>AVD documentation on Azure.com</a:t>
            </a:r>
            <a:endPar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a:p>
            <a:pPr marL="233363" marR="0" lvl="0" indent="-2333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hlinkClick r:id="rId15"/>
              </a:rPr>
              <a:t>Microsoft Cloud Adoption Framework for Azure</a:t>
            </a:r>
            <a:endPar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a:p>
            <a:pPr marL="233363" marR="0" lvl="0" indent="-2333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75434371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Design and Architecture</a:t>
            </a:r>
          </a:p>
        </p:txBody>
      </p:sp>
    </p:spTree>
    <p:extLst>
      <p:ext uri="{BB962C8B-B14F-4D97-AF65-F5344CB8AC3E}">
        <p14:creationId xmlns:p14="http://schemas.microsoft.com/office/powerpoint/2010/main" val="1884803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51BCA2F-1F06-4538-B63D-B320D9DD2A26}"/>
              </a:ext>
              <a:ext uri="{C183D7F6-B498-43B3-948B-1728B52AA6E4}">
                <adec:decorative xmlns:adec="http://schemas.microsoft.com/office/drawing/2017/decorative" val="1"/>
              </a:ext>
            </a:extLst>
          </p:cNvPr>
          <p:cNvSpPr/>
          <p:nvPr/>
        </p:nvSpPr>
        <p:spPr bwMode="auto">
          <a:xfrm>
            <a:off x="6096000" y="0"/>
            <a:ext cx="6096000"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3D2F35-397D-433D-967B-E153FD8C520A}"/>
              </a:ext>
            </a:extLst>
          </p:cNvPr>
          <p:cNvSpPr>
            <a:spLocks noGrp="1"/>
          </p:cNvSpPr>
          <p:nvPr>
            <p:ph type="title"/>
          </p:nvPr>
        </p:nvSpPr>
        <p:spPr>
          <a:xfrm>
            <a:off x="329184" y="457199"/>
            <a:ext cx="5432781" cy="1846659"/>
          </a:xfrm>
        </p:spPr>
        <p:txBody>
          <a:bodyPr/>
          <a:lstStyle/>
          <a:p>
            <a:r>
              <a:rPr lang="en-US" sz="4000"/>
              <a:t>Azure Virtual Desktop architecture – Part 2</a:t>
            </a:r>
          </a:p>
        </p:txBody>
      </p:sp>
      <p:sp>
        <p:nvSpPr>
          <p:cNvPr id="6" name="Text Placeholder 5">
            <a:extLst>
              <a:ext uri="{FF2B5EF4-FFF2-40B4-BE49-F238E27FC236}">
                <a16:creationId xmlns:a16="http://schemas.microsoft.com/office/drawing/2014/main" id="{90908DF1-25E0-4BF4-A688-AE5CD9CF6541}"/>
              </a:ext>
            </a:extLst>
          </p:cNvPr>
          <p:cNvSpPr>
            <a:spLocks noGrp="1"/>
          </p:cNvSpPr>
          <p:nvPr>
            <p:ph type="body" sz="quarter" idx="10"/>
          </p:nvPr>
        </p:nvSpPr>
        <p:spPr>
          <a:xfrm>
            <a:off x="586390" y="2227633"/>
            <a:ext cx="4097019" cy="2308324"/>
          </a:xfrm>
        </p:spPr>
        <p:txBody>
          <a:bodyPr/>
          <a:lstStyle/>
          <a:p>
            <a:pPr>
              <a:spcBef>
                <a:spcPts val="1200"/>
              </a:spcBef>
              <a:spcAft>
                <a:spcPts val="600"/>
              </a:spcAft>
            </a:pPr>
            <a:r>
              <a:rPr lang="en-US" sz="2000"/>
              <a:t>Provide your employees full desktop and access to remote apps</a:t>
            </a:r>
          </a:p>
          <a:p>
            <a:pPr>
              <a:spcBef>
                <a:spcPts val="1200"/>
              </a:spcBef>
              <a:spcAft>
                <a:spcPts val="600"/>
              </a:spcAft>
            </a:pPr>
            <a:r>
              <a:rPr lang="en-US" sz="2000"/>
              <a:t>Connect from virtually any device of </a:t>
            </a:r>
            <a:br>
              <a:rPr lang="en-US" sz="2000"/>
            </a:br>
            <a:r>
              <a:rPr lang="en-US" sz="2000"/>
              <a:t>your choice</a:t>
            </a:r>
          </a:p>
          <a:p>
            <a:pPr>
              <a:spcBef>
                <a:spcPts val="1200"/>
              </a:spcBef>
              <a:spcAft>
                <a:spcPts val="600"/>
              </a:spcAft>
            </a:pPr>
            <a:r>
              <a:rPr lang="en-US" sz="2000"/>
              <a:t>Focus on right policies and controls rather than managing infrastructure</a:t>
            </a:r>
          </a:p>
        </p:txBody>
      </p:sp>
      <p:grpSp>
        <p:nvGrpSpPr>
          <p:cNvPr id="9" name="Group 8">
            <a:extLst>
              <a:ext uri="{FF2B5EF4-FFF2-40B4-BE49-F238E27FC236}">
                <a16:creationId xmlns:a16="http://schemas.microsoft.com/office/drawing/2014/main" id="{164F0A77-EA27-4369-9137-CDC3DA0DB78E}"/>
              </a:ext>
              <a:ext uri="{C183D7F6-B498-43B3-948B-1728B52AA6E4}">
                <adec:decorative xmlns:adec="http://schemas.microsoft.com/office/drawing/2017/decorative" val="1"/>
              </a:ext>
            </a:extLst>
          </p:cNvPr>
          <p:cNvGrpSpPr/>
          <p:nvPr/>
        </p:nvGrpSpPr>
        <p:grpSpPr>
          <a:xfrm>
            <a:off x="6422594" y="173337"/>
            <a:ext cx="5503317" cy="6544634"/>
            <a:chOff x="6422594" y="201912"/>
            <a:chExt cx="5503317" cy="6544634"/>
          </a:xfrm>
        </p:grpSpPr>
        <p:sp>
          <p:nvSpPr>
            <p:cNvPr id="54" name="Rectangle 53">
              <a:extLst>
                <a:ext uri="{FF2B5EF4-FFF2-40B4-BE49-F238E27FC236}">
                  <a16:creationId xmlns:a16="http://schemas.microsoft.com/office/drawing/2014/main" id="{3FB3E6A6-E96E-4464-8312-A76D2AF4BEB2}"/>
                </a:ext>
                <a:ext uri="{C183D7F6-B498-43B3-948B-1728B52AA6E4}">
                  <adec:decorative xmlns:adec="http://schemas.microsoft.com/office/drawing/2017/decorative" val="1"/>
                </a:ext>
              </a:extLst>
            </p:cNvPr>
            <p:cNvSpPr/>
            <p:nvPr/>
          </p:nvSpPr>
          <p:spPr bwMode="auto">
            <a:xfrm>
              <a:off x="6422595" y="1406932"/>
              <a:ext cx="4396528" cy="1934614"/>
            </a:xfrm>
            <a:prstGeom prst="rect">
              <a:avLst/>
            </a:prstGeom>
            <a:noFill/>
            <a:ln w="6350" cap="rnd">
              <a:solidFill>
                <a:schemeClr val="accent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8E5A9765-F745-47F5-89A3-EDDE87F59840}"/>
                </a:ext>
                <a:ext uri="{C183D7F6-B498-43B3-948B-1728B52AA6E4}">
                  <adec:decorative xmlns:adec="http://schemas.microsoft.com/office/drawing/2017/decorative" val="1"/>
                </a:ext>
              </a:extLst>
            </p:cNvPr>
            <p:cNvSpPr/>
            <p:nvPr/>
          </p:nvSpPr>
          <p:spPr bwMode="auto">
            <a:xfrm>
              <a:off x="6422594" y="3660564"/>
              <a:ext cx="4396531" cy="1982471"/>
            </a:xfrm>
            <a:prstGeom prst="rect">
              <a:avLst/>
            </a:prstGeom>
            <a:noFill/>
            <a:ln w="6350" cap="rnd">
              <a:solidFill>
                <a:schemeClr val="accent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9" name="Picture 58">
              <a:extLst>
                <a:ext uri="{FF2B5EF4-FFF2-40B4-BE49-F238E27FC236}">
                  <a16:creationId xmlns:a16="http://schemas.microsoft.com/office/drawing/2014/main" id="{2605F61C-10C1-446A-89ED-CDCBE6FB3345}"/>
                </a:ext>
                <a:ext uri="{C183D7F6-B498-43B3-948B-1728B52AA6E4}">
                  <adec:decorative xmlns:adec="http://schemas.microsoft.com/office/drawing/2017/decorative" val="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628814" y="4844418"/>
              <a:ext cx="552312" cy="387587"/>
            </a:xfrm>
            <a:prstGeom prst="rect">
              <a:avLst/>
            </a:prstGeom>
          </p:spPr>
        </p:pic>
        <p:pic>
          <p:nvPicPr>
            <p:cNvPr id="60" name="Picture 59">
              <a:extLst>
                <a:ext uri="{FF2B5EF4-FFF2-40B4-BE49-F238E27FC236}">
                  <a16:creationId xmlns:a16="http://schemas.microsoft.com/office/drawing/2014/main" id="{AE24ED0E-CBB9-41D8-8436-0955595E297A}"/>
                </a:ext>
                <a:ext uri="{C183D7F6-B498-43B3-948B-1728B52AA6E4}">
                  <adec:decorative xmlns:adec="http://schemas.microsoft.com/office/drawing/2017/decorative" val="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332403" y="4847063"/>
              <a:ext cx="489336" cy="382294"/>
            </a:xfrm>
            <a:prstGeom prst="rect">
              <a:avLst/>
            </a:prstGeom>
          </p:spPr>
        </p:pic>
        <p:pic>
          <p:nvPicPr>
            <p:cNvPr id="61" name="Picture 60">
              <a:extLst>
                <a:ext uri="{FF2B5EF4-FFF2-40B4-BE49-F238E27FC236}">
                  <a16:creationId xmlns:a16="http://schemas.microsoft.com/office/drawing/2014/main" id="{AB674A83-4FDE-4BAC-86F2-EE5F0585C3A5}"/>
                </a:ext>
                <a:ext uri="{C183D7F6-B498-43B3-948B-1728B52AA6E4}">
                  <adec:decorative xmlns:adec="http://schemas.microsoft.com/office/drawing/2017/decorative" val="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675365" y="3969918"/>
              <a:ext cx="496113" cy="387588"/>
            </a:xfrm>
            <a:prstGeom prst="rect">
              <a:avLst/>
            </a:prstGeom>
          </p:spPr>
        </p:pic>
        <p:sp>
          <p:nvSpPr>
            <p:cNvPr id="62" name="Text Placeholder 2">
              <a:extLst>
                <a:ext uri="{FF2B5EF4-FFF2-40B4-BE49-F238E27FC236}">
                  <a16:creationId xmlns:a16="http://schemas.microsoft.com/office/drawing/2014/main" id="{41B8E649-A7C3-4233-9F3A-C8F533D0F342}"/>
                </a:ext>
              </a:extLst>
            </p:cNvPr>
            <p:cNvSpPr txBox="1">
              <a:spLocks/>
            </p:cNvSpPr>
            <p:nvPr/>
          </p:nvSpPr>
          <p:spPr>
            <a:xfrm>
              <a:off x="7863966" y="5275636"/>
              <a:ext cx="1426210" cy="307777"/>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1922"/>
                </a:spcBef>
                <a:spcAft>
                  <a:spcPts val="0"/>
                </a:spcAft>
                <a:buClrTx/>
                <a:buSzPct val="90000"/>
                <a:buFont typeface="Arial" pitchFamily="34" charset="0"/>
                <a:buNone/>
                <a:tabLst/>
                <a:defRPr/>
              </a:pPr>
              <a:r>
                <a:rPr kumimoji="0" lang="en-US" sz="10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rPr>
                <a:t>Windows 10 Enterprise multi-session</a:t>
              </a:r>
            </a:p>
          </p:txBody>
        </p:sp>
        <p:sp>
          <p:nvSpPr>
            <p:cNvPr id="63" name="Text Placeholder 2">
              <a:extLst>
                <a:ext uri="{FF2B5EF4-FFF2-40B4-BE49-F238E27FC236}">
                  <a16:creationId xmlns:a16="http://schemas.microsoft.com/office/drawing/2014/main" id="{1BC2F4E6-9E71-41BF-9A87-FEB26618B22C}"/>
                </a:ext>
              </a:extLst>
            </p:cNvPr>
            <p:cNvSpPr txBox="1">
              <a:spLocks/>
            </p:cNvSpPr>
            <p:nvPr/>
          </p:nvSpPr>
          <p:spPr>
            <a:xfrm>
              <a:off x="9349626" y="4406325"/>
              <a:ext cx="1147588" cy="307777"/>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1922"/>
                </a:spcBef>
                <a:spcAft>
                  <a:spcPts val="0"/>
                </a:spcAft>
                <a:buClrTx/>
                <a:buSzPct val="90000"/>
                <a:buFont typeface="Arial" pitchFamily="34" charset="0"/>
                <a:buNone/>
                <a:tabLst/>
                <a:defRPr/>
              </a:pPr>
              <a:r>
                <a:rPr kumimoji="0" lang="en-US" sz="10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rPr>
                <a:t>Windows Server 2012 R2 and up</a:t>
              </a:r>
            </a:p>
          </p:txBody>
        </p:sp>
        <p:sp>
          <p:nvSpPr>
            <p:cNvPr id="64" name="Text Placeholder 2">
              <a:extLst>
                <a:ext uri="{FF2B5EF4-FFF2-40B4-BE49-F238E27FC236}">
                  <a16:creationId xmlns:a16="http://schemas.microsoft.com/office/drawing/2014/main" id="{3F6F6411-7568-4EAD-A6A4-45F0E92DDE14}"/>
                </a:ext>
              </a:extLst>
            </p:cNvPr>
            <p:cNvSpPr txBox="1">
              <a:spLocks/>
            </p:cNvSpPr>
            <p:nvPr/>
          </p:nvSpPr>
          <p:spPr>
            <a:xfrm>
              <a:off x="9435323" y="5275636"/>
              <a:ext cx="939293" cy="153888"/>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1922"/>
                </a:spcBef>
                <a:spcAft>
                  <a:spcPts val="0"/>
                </a:spcAft>
                <a:buClrTx/>
                <a:buSzPct val="90000"/>
                <a:buFont typeface="Arial" pitchFamily="34" charset="0"/>
                <a:buNone/>
                <a:tabLst/>
                <a:defRPr/>
              </a:pPr>
              <a:r>
                <a:rPr kumimoji="0" lang="en-US" sz="10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rPr>
                <a:t>RemoteApp</a:t>
              </a:r>
            </a:p>
          </p:txBody>
        </p:sp>
        <p:pic>
          <p:nvPicPr>
            <p:cNvPr id="65" name="Picture 64">
              <a:extLst>
                <a:ext uri="{FF2B5EF4-FFF2-40B4-BE49-F238E27FC236}">
                  <a16:creationId xmlns:a16="http://schemas.microsoft.com/office/drawing/2014/main" id="{AB1D1CB7-3F8D-4CE6-B7A8-D6BE417F0560}"/>
                </a:ext>
                <a:ext uri="{C183D7F6-B498-43B3-948B-1728B52AA6E4}">
                  <adec:decorative xmlns:adec="http://schemas.microsoft.com/office/drawing/2017/decorative" val="1"/>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335415" y="3969382"/>
              <a:ext cx="489336" cy="382294"/>
            </a:xfrm>
            <a:prstGeom prst="rect">
              <a:avLst/>
            </a:prstGeom>
          </p:spPr>
        </p:pic>
        <p:pic>
          <p:nvPicPr>
            <p:cNvPr id="67" name="Picture 66">
              <a:extLst>
                <a:ext uri="{FF2B5EF4-FFF2-40B4-BE49-F238E27FC236}">
                  <a16:creationId xmlns:a16="http://schemas.microsoft.com/office/drawing/2014/main" id="{6898CB23-90D0-4D24-ADDA-250A018805A5}"/>
                </a:ext>
                <a:ext uri="{C183D7F6-B498-43B3-948B-1728B52AA6E4}">
                  <adec:decorative xmlns:adec="http://schemas.microsoft.com/office/drawing/2017/decorative" val="1"/>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7258209" y="3964391"/>
              <a:ext cx="489336" cy="382294"/>
            </a:xfrm>
            <a:prstGeom prst="rect">
              <a:avLst/>
            </a:prstGeom>
          </p:spPr>
        </p:pic>
        <p:sp>
          <p:nvSpPr>
            <p:cNvPr id="68" name="Text Placeholder 2">
              <a:extLst>
                <a:ext uri="{FF2B5EF4-FFF2-40B4-BE49-F238E27FC236}">
                  <a16:creationId xmlns:a16="http://schemas.microsoft.com/office/drawing/2014/main" id="{24D67A91-D742-4B3E-A575-DF2585F26E84}"/>
                </a:ext>
              </a:extLst>
            </p:cNvPr>
            <p:cNvSpPr txBox="1">
              <a:spLocks/>
            </p:cNvSpPr>
            <p:nvPr/>
          </p:nvSpPr>
          <p:spPr>
            <a:xfrm>
              <a:off x="7055681" y="4406325"/>
              <a:ext cx="939293" cy="307777"/>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1922"/>
                </a:spcBef>
                <a:spcAft>
                  <a:spcPts val="0"/>
                </a:spcAft>
                <a:buClrTx/>
                <a:buSzPct val="90000"/>
                <a:buFont typeface="Arial" pitchFamily="34" charset="0"/>
                <a:buNone/>
                <a:tabLst/>
                <a:defRPr/>
              </a:pPr>
              <a:r>
                <a:rPr kumimoji="0" lang="en-US" sz="10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rPr>
                <a:t>Windows 7 Enterprise</a:t>
              </a:r>
            </a:p>
          </p:txBody>
        </p:sp>
        <p:sp>
          <p:nvSpPr>
            <p:cNvPr id="69" name="Text Placeholder 2">
              <a:extLst>
                <a:ext uri="{FF2B5EF4-FFF2-40B4-BE49-F238E27FC236}">
                  <a16:creationId xmlns:a16="http://schemas.microsoft.com/office/drawing/2014/main" id="{D3BB6AB9-8023-4582-8DAA-8405305B860E}"/>
                </a:ext>
              </a:extLst>
            </p:cNvPr>
            <p:cNvSpPr txBox="1">
              <a:spLocks/>
            </p:cNvSpPr>
            <p:nvPr/>
          </p:nvSpPr>
          <p:spPr>
            <a:xfrm>
              <a:off x="8110437" y="4406325"/>
              <a:ext cx="939293" cy="307777"/>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1922"/>
                </a:spcBef>
                <a:spcAft>
                  <a:spcPts val="0"/>
                </a:spcAft>
                <a:buClrTx/>
                <a:buSzPct val="90000"/>
                <a:buFont typeface="Arial" pitchFamily="34" charset="0"/>
                <a:buNone/>
                <a:tabLst/>
                <a:defRPr/>
              </a:pPr>
              <a:r>
                <a:rPr kumimoji="0" lang="en-US" sz="10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rPr>
                <a:t>Windows 10 Enterprise</a:t>
              </a:r>
            </a:p>
          </p:txBody>
        </p:sp>
        <p:sp>
          <p:nvSpPr>
            <p:cNvPr id="70" name="Rectangle 69">
              <a:extLst>
                <a:ext uri="{FF2B5EF4-FFF2-40B4-BE49-F238E27FC236}">
                  <a16:creationId xmlns:a16="http://schemas.microsoft.com/office/drawing/2014/main" id="{F793D0B1-6523-4844-8ECE-65DD65728DD6}"/>
                </a:ext>
                <a:ext uri="{C183D7F6-B498-43B3-948B-1728B52AA6E4}">
                  <adec:decorative xmlns:adec="http://schemas.microsoft.com/office/drawing/2017/decorative" val="1"/>
                </a:ext>
              </a:extLst>
            </p:cNvPr>
            <p:cNvSpPr/>
            <p:nvPr/>
          </p:nvSpPr>
          <p:spPr bwMode="auto">
            <a:xfrm>
              <a:off x="6435118" y="5960633"/>
              <a:ext cx="4371673" cy="785913"/>
            </a:xfrm>
            <a:prstGeom prst="rect">
              <a:avLst/>
            </a:prstGeom>
            <a:noFill/>
            <a:ln w="6350" cap="rnd">
              <a:solidFill>
                <a:schemeClr val="accent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71" name="Straight Arrow Connector 70">
              <a:extLst>
                <a:ext uri="{FF2B5EF4-FFF2-40B4-BE49-F238E27FC236}">
                  <a16:creationId xmlns:a16="http://schemas.microsoft.com/office/drawing/2014/main" id="{F046A0DE-A072-4FA1-945C-A488C6B0263D}"/>
                </a:ext>
                <a:ext uri="{C183D7F6-B498-43B3-948B-1728B52AA6E4}">
                  <adec:decorative xmlns:adec="http://schemas.microsoft.com/office/drawing/2017/decorative" val="1"/>
                </a:ext>
              </a:extLst>
            </p:cNvPr>
            <p:cNvCxnSpPr>
              <a:cxnSpLocks/>
            </p:cNvCxnSpPr>
            <p:nvPr/>
          </p:nvCxnSpPr>
          <p:spPr>
            <a:xfrm>
              <a:off x="8620860" y="5661711"/>
              <a:ext cx="95" cy="317598"/>
            </a:xfrm>
            <a:prstGeom prst="straightConnector1">
              <a:avLst/>
            </a:prstGeom>
            <a:ln w="12700" cap="rnd">
              <a:solidFill>
                <a:srgbClr val="181818"/>
              </a:solidFill>
              <a:prstDash val="sysDot"/>
              <a:headEnd type="none"/>
              <a:tailEnd type="none" w="lg" len="med"/>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4B7050EA-18B7-446F-86A3-C11B3A6A2699}"/>
                </a:ext>
                <a:ext uri="{C183D7F6-B498-43B3-948B-1728B52AA6E4}">
                  <adec:decorative xmlns:adec="http://schemas.microsoft.com/office/drawing/2017/decorative" val="1"/>
                </a:ext>
              </a:extLst>
            </p:cNvPr>
            <p:cNvGrpSpPr/>
            <p:nvPr/>
          </p:nvGrpSpPr>
          <p:grpSpPr>
            <a:xfrm>
              <a:off x="6756357" y="6083246"/>
              <a:ext cx="871403" cy="615966"/>
              <a:chOff x="7843677" y="5788731"/>
              <a:chExt cx="888876" cy="628318"/>
            </a:xfrm>
          </p:grpSpPr>
          <p:pic>
            <p:nvPicPr>
              <p:cNvPr id="73" name="Picture 72">
                <a:extLst>
                  <a:ext uri="{FF2B5EF4-FFF2-40B4-BE49-F238E27FC236}">
                    <a16:creationId xmlns:a16="http://schemas.microsoft.com/office/drawing/2014/main" id="{D6A376EC-3EAC-4C5F-A3E6-1D4A158487C6}"/>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8101882" y="5788731"/>
                <a:ext cx="403875" cy="366783"/>
              </a:xfrm>
              <a:prstGeom prst="rect">
                <a:avLst/>
              </a:prstGeom>
            </p:spPr>
          </p:pic>
          <p:sp>
            <p:nvSpPr>
              <p:cNvPr id="74" name="Text Placeholder 2">
                <a:extLst>
                  <a:ext uri="{FF2B5EF4-FFF2-40B4-BE49-F238E27FC236}">
                    <a16:creationId xmlns:a16="http://schemas.microsoft.com/office/drawing/2014/main" id="{D6F13EB2-5517-42B8-8D24-F6E8E6881ABF}"/>
                  </a:ext>
                </a:extLst>
              </p:cNvPr>
              <p:cNvSpPr txBox="1">
                <a:spLocks/>
              </p:cNvSpPr>
              <p:nvPr/>
            </p:nvSpPr>
            <p:spPr>
              <a:xfrm>
                <a:off x="7843677" y="6228680"/>
                <a:ext cx="888876" cy="188369"/>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1922"/>
                  </a:spcBef>
                  <a:spcAft>
                    <a:spcPts val="0"/>
                  </a:spcAft>
                  <a:buClrTx/>
                  <a:buSzPct val="90000"/>
                  <a:buFont typeface="Arial" pitchFamily="34" charset="0"/>
                  <a:buNone/>
                  <a:tabLst/>
                  <a:defRPr/>
                </a:pPr>
                <a:r>
                  <a:rPr kumimoji="0" lang="en-US" sz="12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rPr>
                  <a:t>Compute</a:t>
                </a:r>
              </a:p>
            </p:txBody>
          </p:sp>
        </p:grpSp>
        <p:grpSp>
          <p:nvGrpSpPr>
            <p:cNvPr id="75" name="Group 74">
              <a:extLst>
                <a:ext uri="{FF2B5EF4-FFF2-40B4-BE49-F238E27FC236}">
                  <a16:creationId xmlns:a16="http://schemas.microsoft.com/office/drawing/2014/main" id="{B5691F1B-DD2E-49E2-9806-AF95FE4633AD}"/>
                </a:ext>
                <a:ext uri="{C183D7F6-B498-43B3-948B-1728B52AA6E4}">
                  <adec:decorative xmlns:adec="http://schemas.microsoft.com/office/drawing/2017/decorative" val="1"/>
                </a:ext>
              </a:extLst>
            </p:cNvPr>
            <p:cNvGrpSpPr/>
            <p:nvPr/>
          </p:nvGrpSpPr>
          <p:grpSpPr>
            <a:xfrm>
              <a:off x="8185254" y="6088283"/>
              <a:ext cx="871403" cy="610928"/>
              <a:chOff x="9112230" y="5793870"/>
              <a:chExt cx="888876" cy="623179"/>
            </a:xfrm>
          </p:grpSpPr>
          <p:pic>
            <p:nvPicPr>
              <p:cNvPr id="76" name="Picture 75">
                <a:extLst>
                  <a:ext uri="{FF2B5EF4-FFF2-40B4-BE49-F238E27FC236}">
                    <a16:creationId xmlns:a16="http://schemas.microsoft.com/office/drawing/2014/main" id="{F40FCB51-B348-4C38-8A29-3FFFF92A5CC9}"/>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9385527" y="5793870"/>
                <a:ext cx="334350" cy="361644"/>
              </a:xfrm>
              <a:prstGeom prst="rect">
                <a:avLst/>
              </a:prstGeom>
            </p:spPr>
          </p:pic>
          <p:sp>
            <p:nvSpPr>
              <p:cNvPr id="77" name="Text Placeholder 2">
                <a:extLst>
                  <a:ext uri="{FF2B5EF4-FFF2-40B4-BE49-F238E27FC236}">
                    <a16:creationId xmlns:a16="http://schemas.microsoft.com/office/drawing/2014/main" id="{A3F2F547-F01A-4B4F-8747-D3535D812698}"/>
                  </a:ext>
                </a:extLst>
              </p:cNvPr>
              <p:cNvSpPr txBox="1">
                <a:spLocks/>
              </p:cNvSpPr>
              <p:nvPr/>
            </p:nvSpPr>
            <p:spPr>
              <a:xfrm>
                <a:off x="9112230" y="6228680"/>
                <a:ext cx="888876" cy="188369"/>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1922"/>
                  </a:spcBef>
                  <a:spcAft>
                    <a:spcPts val="0"/>
                  </a:spcAft>
                  <a:buClrTx/>
                  <a:buSzPct val="90000"/>
                  <a:buFont typeface="Arial" pitchFamily="34" charset="0"/>
                  <a:buNone/>
                  <a:tabLst/>
                  <a:defRPr/>
                </a:pPr>
                <a:r>
                  <a:rPr kumimoji="0" lang="en-US" sz="12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rPr>
                  <a:t>Storage</a:t>
                </a:r>
              </a:p>
            </p:txBody>
          </p:sp>
        </p:grpSp>
        <p:grpSp>
          <p:nvGrpSpPr>
            <p:cNvPr id="78" name="Group 77">
              <a:extLst>
                <a:ext uri="{FF2B5EF4-FFF2-40B4-BE49-F238E27FC236}">
                  <a16:creationId xmlns:a16="http://schemas.microsoft.com/office/drawing/2014/main" id="{620D4029-EF2F-425D-9BBC-4C1224A4BBAE}"/>
                </a:ext>
                <a:ext uri="{C183D7F6-B498-43B3-948B-1728B52AA6E4}">
                  <adec:decorative xmlns:adec="http://schemas.microsoft.com/office/drawing/2017/decorative" val="1"/>
                </a:ext>
              </a:extLst>
            </p:cNvPr>
            <p:cNvGrpSpPr/>
            <p:nvPr/>
          </p:nvGrpSpPr>
          <p:grpSpPr>
            <a:xfrm>
              <a:off x="9614150" y="6083246"/>
              <a:ext cx="871403" cy="615965"/>
              <a:chOff x="10380783" y="5788732"/>
              <a:chExt cx="888876" cy="628317"/>
            </a:xfrm>
          </p:grpSpPr>
          <p:pic>
            <p:nvPicPr>
              <p:cNvPr id="79" name="Picture 78">
                <a:extLst>
                  <a:ext uri="{FF2B5EF4-FFF2-40B4-BE49-F238E27FC236}">
                    <a16:creationId xmlns:a16="http://schemas.microsoft.com/office/drawing/2014/main" id="{816E794D-67A8-405D-A9D4-D7B278B9C84A}"/>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10599648" y="5788732"/>
                <a:ext cx="422147" cy="366783"/>
              </a:xfrm>
              <a:prstGeom prst="rect">
                <a:avLst/>
              </a:prstGeom>
            </p:spPr>
          </p:pic>
          <p:sp>
            <p:nvSpPr>
              <p:cNvPr id="80" name="Text Placeholder 2">
                <a:extLst>
                  <a:ext uri="{FF2B5EF4-FFF2-40B4-BE49-F238E27FC236}">
                    <a16:creationId xmlns:a16="http://schemas.microsoft.com/office/drawing/2014/main" id="{60ED7B2E-3D07-40F3-9E9E-565DF42D13D4}"/>
                  </a:ext>
                </a:extLst>
              </p:cNvPr>
              <p:cNvSpPr txBox="1">
                <a:spLocks/>
              </p:cNvSpPr>
              <p:nvPr/>
            </p:nvSpPr>
            <p:spPr>
              <a:xfrm>
                <a:off x="10380783" y="6228680"/>
                <a:ext cx="888876" cy="188369"/>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1922"/>
                  </a:spcBef>
                  <a:spcAft>
                    <a:spcPts val="0"/>
                  </a:spcAft>
                  <a:buClrTx/>
                  <a:buSzPct val="90000"/>
                  <a:buFont typeface="Arial" pitchFamily="34" charset="0"/>
                  <a:buNone/>
                  <a:tabLst/>
                  <a:defRPr/>
                </a:pPr>
                <a:r>
                  <a:rPr kumimoji="0" lang="en-US" sz="12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rPr>
                  <a:t>Networking</a:t>
                </a:r>
              </a:p>
            </p:txBody>
          </p:sp>
        </p:grpSp>
        <p:sp>
          <p:nvSpPr>
            <p:cNvPr id="81" name="TextBox 80">
              <a:extLst>
                <a:ext uri="{FF2B5EF4-FFF2-40B4-BE49-F238E27FC236}">
                  <a16:creationId xmlns:a16="http://schemas.microsoft.com/office/drawing/2014/main" id="{3BF3ED1A-6972-4DC3-B782-EE3B4E25896D}"/>
                </a:ext>
              </a:extLst>
            </p:cNvPr>
            <p:cNvSpPr txBox="1"/>
            <p:nvPr/>
          </p:nvSpPr>
          <p:spPr>
            <a:xfrm>
              <a:off x="6460871" y="5793933"/>
              <a:ext cx="1723807" cy="253450"/>
            </a:xfrm>
            <a:prstGeom prst="rect">
              <a:avLst/>
            </a:prstGeom>
            <a:solidFill>
              <a:srgbClr val="F2F2F2"/>
            </a:solidFill>
          </p:spPr>
          <p:txBody>
            <a:bodyPr wrap="square" lIns="89642" tIns="44821" rIns="89642" bIns="44821"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176" b="0" i="0" u="none" strike="noStrike" kern="1200" cap="none" spc="0" normalizeH="0" baseline="0" noProof="0">
                  <a:ln>
                    <a:noFill/>
                  </a:ln>
                  <a:solidFill>
                    <a:srgbClr val="282828"/>
                  </a:solidFill>
                  <a:effectLst/>
                  <a:uLnTx/>
                  <a:uFillTx/>
                  <a:latin typeface="Segoe UI"/>
                  <a:ea typeface="+mn-ea"/>
                  <a:cs typeface="+mn-cs"/>
                </a:rPr>
                <a:t>Managed by Microsoft </a:t>
              </a:r>
            </a:p>
          </p:txBody>
        </p:sp>
        <p:sp>
          <p:nvSpPr>
            <p:cNvPr id="82" name="TextBox 81">
              <a:extLst>
                <a:ext uri="{FF2B5EF4-FFF2-40B4-BE49-F238E27FC236}">
                  <a16:creationId xmlns:a16="http://schemas.microsoft.com/office/drawing/2014/main" id="{8EDAC8FE-2F8A-4AA3-9DFA-0C1753FC2939}"/>
                </a:ext>
              </a:extLst>
            </p:cNvPr>
            <p:cNvSpPr txBox="1"/>
            <p:nvPr/>
          </p:nvSpPr>
          <p:spPr>
            <a:xfrm>
              <a:off x="6492245" y="3571806"/>
              <a:ext cx="2124823" cy="211458"/>
            </a:xfrm>
            <a:prstGeom prst="rect">
              <a:avLst/>
            </a:prstGeom>
            <a:solidFill>
              <a:srgbClr val="F2F2F2"/>
            </a:solidFill>
          </p:spPr>
          <p:txBody>
            <a:bodyPr wrap="square" lIns="0" tIns="0" rIns="0" bIns="44821" rtlCol="0" anchor="ctr">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82828"/>
                  </a:solidFill>
                  <a:effectLst/>
                  <a:uLnTx/>
                  <a:uFillTx/>
                  <a:latin typeface="Segoe UI"/>
                  <a:ea typeface="+mn-ea"/>
                  <a:cs typeface="+mn-cs"/>
                </a:rPr>
                <a:t>Your subscription—your control</a:t>
              </a:r>
            </a:p>
          </p:txBody>
        </p:sp>
        <p:pic>
          <p:nvPicPr>
            <p:cNvPr id="83" name="Picture 82">
              <a:extLst>
                <a:ext uri="{FF2B5EF4-FFF2-40B4-BE49-F238E27FC236}">
                  <a16:creationId xmlns:a16="http://schemas.microsoft.com/office/drawing/2014/main" id="{72FEDE35-321D-463E-8D07-844AA4CF9B65}"/>
                </a:ext>
                <a:ext uri="{C183D7F6-B498-43B3-948B-1728B52AA6E4}">
                  <adec:decorative xmlns:adec="http://schemas.microsoft.com/office/drawing/2017/decorative" val="1"/>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7124646" y="1758852"/>
              <a:ext cx="378231" cy="378231"/>
            </a:xfrm>
            <a:prstGeom prst="rect">
              <a:avLst/>
            </a:prstGeom>
          </p:spPr>
        </p:pic>
        <p:pic>
          <p:nvPicPr>
            <p:cNvPr id="84" name="Picture 83">
              <a:extLst>
                <a:ext uri="{FF2B5EF4-FFF2-40B4-BE49-F238E27FC236}">
                  <a16:creationId xmlns:a16="http://schemas.microsoft.com/office/drawing/2014/main" id="{383F6DBF-7170-4252-BC93-68D3BC8A9A29}"/>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8341406" y="1758851"/>
              <a:ext cx="378231" cy="378231"/>
            </a:xfrm>
            <a:prstGeom prst="rect">
              <a:avLst/>
            </a:prstGeom>
          </p:spPr>
        </p:pic>
        <p:pic>
          <p:nvPicPr>
            <p:cNvPr id="86" name="Picture 85">
              <a:extLst>
                <a:ext uri="{FF2B5EF4-FFF2-40B4-BE49-F238E27FC236}">
                  <a16:creationId xmlns:a16="http://schemas.microsoft.com/office/drawing/2014/main" id="{EA1DECEC-A23E-4A28-B0EE-D6A1128FA621}"/>
                </a:ext>
                <a:ext uri="{C183D7F6-B498-43B3-948B-1728B52AA6E4}">
                  <adec:decorative xmlns:adec="http://schemas.microsoft.com/office/drawing/2017/decorative" val="1"/>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9648251" y="1758849"/>
              <a:ext cx="378232" cy="378232"/>
            </a:xfrm>
            <a:prstGeom prst="rect">
              <a:avLst/>
            </a:prstGeom>
          </p:spPr>
        </p:pic>
        <p:pic>
          <p:nvPicPr>
            <p:cNvPr id="87" name="Picture 86">
              <a:extLst>
                <a:ext uri="{FF2B5EF4-FFF2-40B4-BE49-F238E27FC236}">
                  <a16:creationId xmlns:a16="http://schemas.microsoft.com/office/drawing/2014/main" id="{8E578730-7F2D-4583-863F-109D60C4EC20}"/>
                </a:ext>
                <a:ext uri="{C183D7F6-B498-43B3-948B-1728B52AA6E4}">
                  <adec:decorative xmlns:adec="http://schemas.microsoft.com/office/drawing/2017/decorative" val="1"/>
                </a:ext>
              </a:extLst>
            </p:cNvPr>
            <p:cNvPicPr>
              <a:picLocks noChangeAspect="1"/>
            </p:cNvPicPr>
            <p:nvPr/>
          </p:nvPicPr>
          <p:blipFill>
            <a:blip r:embed="rId14">
              <a:clrChange>
                <a:clrFrom>
                  <a:srgbClr val="FFFFFF"/>
                </a:clrFrom>
                <a:clrTo>
                  <a:srgbClr val="FFFFFF">
                    <a:alpha val="0"/>
                  </a:srgbClr>
                </a:clrTo>
              </a:clrChange>
            </a:blip>
            <a:stretch>
              <a:fillRect/>
            </a:stretch>
          </p:blipFill>
          <p:spPr>
            <a:xfrm>
              <a:off x="7149862" y="2594329"/>
              <a:ext cx="327800" cy="378231"/>
            </a:xfrm>
            <a:prstGeom prst="rect">
              <a:avLst/>
            </a:prstGeom>
          </p:spPr>
        </p:pic>
        <p:pic>
          <p:nvPicPr>
            <p:cNvPr id="88" name="Picture 87">
              <a:extLst>
                <a:ext uri="{FF2B5EF4-FFF2-40B4-BE49-F238E27FC236}">
                  <a16:creationId xmlns:a16="http://schemas.microsoft.com/office/drawing/2014/main" id="{DE84B46C-8879-491E-A2B9-5FB4FEE466E2}"/>
                </a:ext>
                <a:ext uri="{C183D7F6-B498-43B3-948B-1728B52AA6E4}">
                  <adec:decorative xmlns:adec="http://schemas.microsoft.com/office/drawing/2017/decorative" val="1"/>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8382138" y="2594329"/>
              <a:ext cx="296766" cy="378231"/>
            </a:xfrm>
            <a:prstGeom prst="rect">
              <a:avLst/>
            </a:prstGeom>
          </p:spPr>
        </p:pic>
        <p:pic>
          <p:nvPicPr>
            <p:cNvPr id="89" name="Picture 88">
              <a:extLst>
                <a:ext uri="{FF2B5EF4-FFF2-40B4-BE49-F238E27FC236}">
                  <a16:creationId xmlns:a16="http://schemas.microsoft.com/office/drawing/2014/main" id="{00224985-80B5-42C7-B505-073ABB759D8E}"/>
                </a:ext>
                <a:ext uri="{C183D7F6-B498-43B3-948B-1728B52AA6E4}">
                  <adec:decorative xmlns:adec="http://schemas.microsoft.com/office/drawing/2017/decorative" val="1"/>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9632588" y="2591859"/>
              <a:ext cx="442104" cy="380700"/>
            </a:xfrm>
            <a:prstGeom prst="rect">
              <a:avLst/>
            </a:prstGeom>
          </p:spPr>
        </p:pic>
        <p:sp>
          <p:nvSpPr>
            <p:cNvPr id="90" name="Text Placeholder 2">
              <a:extLst>
                <a:ext uri="{FF2B5EF4-FFF2-40B4-BE49-F238E27FC236}">
                  <a16:creationId xmlns:a16="http://schemas.microsoft.com/office/drawing/2014/main" id="{B2897B42-5E68-4526-9C0C-495EF2F41D56}"/>
                </a:ext>
              </a:extLst>
            </p:cNvPr>
            <p:cNvSpPr txBox="1">
              <a:spLocks/>
            </p:cNvSpPr>
            <p:nvPr/>
          </p:nvSpPr>
          <p:spPr>
            <a:xfrm>
              <a:off x="6855452" y="2197933"/>
              <a:ext cx="916619" cy="179285"/>
            </a:xfrm>
            <a:prstGeom prst="rect">
              <a:avLst/>
            </a:prstGeom>
          </p:spPr>
          <p:txBody>
            <a:bodyPr lIns="0" tIns="0" rIns="0" bIns="0"/>
            <a:lst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192" rtl="0" eaLnBrk="1" fontAlgn="auto" latinLnBrk="0" hangingPunct="1">
                <a:lnSpc>
                  <a:spcPct val="100000"/>
                </a:lnSpc>
                <a:spcBef>
                  <a:spcPts val="1922"/>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rPr>
                <a:t>Web access</a:t>
              </a:r>
            </a:p>
          </p:txBody>
        </p:sp>
        <p:sp>
          <p:nvSpPr>
            <p:cNvPr id="91" name="Text Placeholder 2">
              <a:extLst>
                <a:ext uri="{FF2B5EF4-FFF2-40B4-BE49-F238E27FC236}">
                  <a16:creationId xmlns:a16="http://schemas.microsoft.com/office/drawing/2014/main" id="{A5AE2B4A-A66F-4C3C-BB27-DBAB5650DBFC}"/>
                </a:ext>
              </a:extLst>
            </p:cNvPr>
            <p:cNvSpPr txBox="1">
              <a:spLocks/>
            </p:cNvSpPr>
            <p:nvPr/>
          </p:nvSpPr>
          <p:spPr>
            <a:xfrm>
              <a:off x="8072212" y="2206388"/>
              <a:ext cx="916619" cy="215444"/>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1922"/>
                </a:spcBef>
                <a:spcAft>
                  <a:spcPts val="0"/>
                </a:spcAft>
                <a:buClrTx/>
                <a:buSzPct val="90000"/>
                <a:buFont typeface="Arial" pitchFamily="34" charset="0"/>
                <a:buNone/>
                <a:tabLst/>
                <a:defRPr/>
              </a:pPr>
              <a:r>
                <a:rPr kumimoji="0" lang="en-US" sz="14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rPr>
                <a:t>Diagnostics</a:t>
              </a:r>
            </a:p>
          </p:txBody>
        </p:sp>
        <p:sp>
          <p:nvSpPr>
            <p:cNvPr id="92" name="Text Placeholder 2">
              <a:extLst>
                <a:ext uri="{FF2B5EF4-FFF2-40B4-BE49-F238E27FC236}">
                  <a16:creationId xmlns:a16="http://schemas.microsoft.com/office/drawing/2014/main" id="{1461BD0C-0137-41F3-8047-F3E05D6DD7D5}"/>
                </a:ext>
              </a:extLst>
            </p:cNvPr>
            <p:cNvSpPr txBox="1">
              <a:spLocks/>
            </p:cNvSpPr>
            <p:nvPr/>
          </p:nvSpPr>
          <p:spPr>
            <a:xfrm>
              <a:off x="9379058" y="2197933"/>
              <a:ext cx="916619" cy="215444"/>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1922"/>
                </a:spcBef>
                <a:spcAft>
                  <a:spcPts val="0"/>
                </a:spcAft>
                <a:buClrTx/>
                <a:buSzPct val="90000"/>
                <a:buFont typeface="Arial" pitchFamily="34" charset="0"/>
                <a:buNone/>
                <a:tabLst/>
                <a:defRPr/>
              </a:pPr>
              <a:r>
                <a:rPr kumimoji="0" lang="en-US" sz="14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rPr>
                <a:t>Gateway</a:t>
              </a:r>
            </a:p>
          </p:txBody>
        </p:sp>
        <p:sp>
          <p:nvSpPr>
            <p:cNvPr id="93" name="Text Placeholder 2">
              <a:extLst>
                <a:ext uri="{FF2B5EF4-FFF2-40B4-BE49-F238E27FC236}">
                  <a16:creationId xmlns:a16="http://schemas.microsoft.com/office/drawing/2014/main" id="{C79AA037-6976-4C3B-A632-65C9D6DFB182}"/>
                </a:ext>
              </a:extLst>
            </p:cNvPr>
            <p:cNvSpPr txBox="1">
              <a:spLocks/>
            </p:cNvSpPr>
            <p:nvPr/>
          </p:nvSpPr>
          <p:spPr>
            <a:xfrm>
              <a:off x="6751786" y="3021078"/>
              <a:ext cx="1123951" cy="215444"/>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1922"/>
                </a:spcBef>
                <a:spcAft>
                  <a:spcPts val="0"/>
                </a:spcAft>
                <a:buClrTx/>
                <a:buSzPct val="90000"/>
                <a:buFont typeface="Arial" pitchFamily="34" charset="0"/>
                <a:buNone/>
                <a:tabLst/>
                <a:defRPr/>
              </a:pPr>
              <a:r>
                <a:rPr kumimoji="0" lang="en-US" sz="14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rPr>
                <a:t>Management</a:t>
              </a:r>
            </a:p>
          </p:txBody>
        </p:sp>
        <p:sp>
          <p:nvSpPr>
            <p:cNvPr id="94" name="Text Placeholder 2">
              <a:extLst>
                <a:ext uri="{FF2B5EF4-FFF2-40B4-BE49-F238E27FC236}">
                  <a16:creationId xmlns:a16="http://schemas.microsoft.com/office/drawing/2014/main" id="{E371D499-BA59-4D4C-AEE3-ACA494C62544}"/>
                </a:ext>
              </a:extLst>
            </p:cNvPr>
            <p:cNvSpPr txBox="1">
              <a:spLocks/>
            </p:cNvSpPr>
            <p:nvPr/>
          </p:nvSpPr>
          <p:spPr>
            <a:xfrm>
              <a:off x="8058630" y="3021078"/>
              <a:ext cx="943782" cy="215444"/>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1922"/>
                </a:spcBef>
                <a:spcAft>
                  <a:spcPts val="0"/>
                </a:spcAft>
                <a:buClrTx/>
                <a:buSzPct val="90000"/>
                <a:buFont typeface="Arial" pitchFamily="34" charset="0"/>
                <a:buNone/>
                <a:tabLst/>
                <a:defRPr/>
              </a:pPr>
              <a:r>
                <a:rPr kumimoji="0" lang="en-US" sz="14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rPr>
                <a:t>Broker</a:t>
              </a:r>
            </a:p>
          </p:txBody>
        </p:sp>
        <p:sp>
          <p:nvSpPr>
            <p:cNvPr id="96" name="Text Placeholder 2">
              <a:extLst>
                <a:ext uri="{FF2B5EF4-FFF2-40B4-BE49-F238E27FC236}">
                  <a16:creationId xmlns:a16="http://schemas.microsoft.com/office/drawing/2014/main" id="{6140EF64-0C25-4468-B3C2-5C95EB1B4725}"/>
                </a:ext>
              </a:extLst>
            </p:cNvPr>
            <p:cNvSpPr txBox="1">
              <a:spLocks/>
            </p:cNvSpPr>
            <p:nvPr/>
          </p:nvSpPr>
          <p:spPr>
            <a:xfrm>
              <a:off x="9190387" y="3021078"/>
              <a:ext cx="1326503" cy="215444"/>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1922"/>
                </a:spcBef>
                <a:spcAft>
                  <a:spcPts val="0"/>
                </a:spcAft>
                <a:buClrTx/>
                <a:buSzPct val="90000"/>
                <a:buFont typeface="Arial" pitchFamily="34" charset="0"/>
                <a:buNone/>
                <a:tabLst/>
                <a:defRPr/>
              </a:pPr>
              <a:r>
                <a:rPr kumimoji="0" lang="en-US" sz="14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rPr>
                <a:t>Load balancing</a:t>
              </a:r>
            </a:p>
          </p:txBody>
        </p:sp>
        <p:sp>
          <p:nvSpPr>
            <p:cNvPr id="97" name="TextBox 96">
              <a:extLst>
                <a:ext uri="{FF2B5EF4-FFF2-40B4-BE49-F238E27FC236}">
                  <a16:creationId xmlns:a16="http://schemas.microsoft.com/office/drawing/2014/main" id="{6123C1DC-4C5B-4FC2-98AF-DF71024794AE}"/>
                </a:ext>
              </a:extLst>
            </p:cNvPr>
            <p:cNvSpPr txBox="1"/>
            <p:nvPr/>
          </p:nvSpPr>
          <p:spPr>
            <a:xfrm>
              <a:off x="6489986" y="1359875"/>
              <a:ext cx="3555908" cy="166199"/>
            </a:xfrm>
            <a:prstGeom prst="rect">
              <a:avLst/>
            </a:prstGeom>
            <a:solidFill>
              <a:srgbClr val="F2F2F2"/>
            </a:solid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82828"/>
                  </a:solidFill>
                  <a:effectLst/>
                  <a:uLnTx/>
                  <a:uFillTx/>
                  <a:latin typeface="Segoe UI"/>
                  <a:ea typeface="+mn-ea"/>
                  <a:cs typeface="+mn-cs"/>
                </a:rPr>
                <a:t>Azure Virtual Desktop Service </a:t>
              </a:r>
              <a:r>
                <a:rPr lang="en-US" sz="1200">
                  <a:solidFill>
                    <a:srgbClr val="282828"/>
                  </a:solidFill>
                  <a:latin typeface="Segoe UI"/>
                </a:rPr>
                <a:t>M</a:t>
              </a:r>
              <a:r>
                <a:rPr kumimoji="0" lang="en-US" sz="1200" b="0" i="0" u="none" strike="noStrike" kern="1200" cap="none" spc="0" normalizeH="0" baseline="0" noProof="0" err="1">
                  <a:ln>
                    <a:noFill/>
                  </a:ln>
                  <a:solidFill>
                    <a:srgbClr val="282828"/>
                  </a:solidFill>
                  <a:effectLst/>
                  <a:uLnTx/>
                  <a:uFillTx/>
                  <a:latin typeface="Segoe UI"/>
                  <a:ea typeface="+mn-ea"/>
                  <a:cs typeface="+mn-cs"/>
                </a:rPr>
                <a:t>anaged</a:t>
              </a:r>
              <a:r>
                <a:rPr kumimoji="0" lang="en-US" sz="1200" b="0" i="0" u="none" strike="noStrike" kern="1200" cap="none" spc="0" normalizeH="0" baseline="0" noProof="0">
                  <a:ln>
                    <a:noFill/>
                  </a:ln>
                  <a:solidFill>
                    <a:srgbClr val="282828"/>
                  </a:solidFill>
                  <a:effectLst/>
                  <a:uLnTx/>
                  <a:uFillTx/>
                  <a:latin typeface="Segoe UI"/>
                  <a:ea typeface="+mn-ea"/>
                  <a:cs typeface="+mn-cs"/>
                </a:rPr>
                <a:t> by Microsoft </a:t>
              </a:r>
            </a:p>
          </p:txBody>
        </p:sp>
        <p:grpSp>
          <p:nvGrpSpPr>
            <p:cNvPr id="98" name="Group 97">
              <a:extLst>
                <a:ext uri="{FF2B5EF4-FFF2-40B4-BE49-F238E27FC236}">
                  <a16:creationId xmlns:a16="http://schemas.microsoft.com/office/drawing/2014/main" id="{7CC8B69D-6304-4B15-9881-D56B8B20CDF0}"/>
                </a:ext>
                <a:ext uri="{C183D7F6-B498-43B3-948B-1728B52AA6E4}">
                  <adec:decorative xmlns:adec="http://schemas.microsoft.com/office/drawing/2017/decorative" val="1"/>
                </a:ext>
              </a:extLst>
            </p:cNvPr>
            <p:cNvGrpSpPr/>
            <p:nvPr/>
          </p:nvGrpSpPr>
          <p:grpSpPr>
            <a:xfrm>
              <a:off x="10608734" y="1129433"/>
              <a:ext cx="407117" cy="378765"/>
              <a:chOff x="5614884" y="2081144"/>
              <a:chExt cx="539272" cy="501718"/>
            </a:xfrm>
          </p:grpSpPr>
          <p:sp>
            <p:nvSpPr>
              <p:cNvPr id="106" name="Diamond 105">
                <a:extLst>
                  <a:ext uri="{FF2B5EF4-FFF2-40B4-BE49-F238E27FC236}">
                    <a16:creationId xmlns:a16="http://schemas.microsoft.com/office/drawing/2014/main" id="{87543B26-0C8F-4D5C-A47D-FEAAFB812A00}"/>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07" name="Graphic 106">
                <a:extLst>
                  <a:ext uri="{FF2B5EF4-FFF2-40B4-BE49-F238E27FC236}">
                    <a16:creationId xmlns:a16="http://schemas.microsoft.com/office/drawing/2014/main" id="{04C103C4-85D5-4431-8426-9B1C2723198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652438" y="2081144"/>
                <a:ext cx="501718" cy="501718"/>
              </a:xfrm>
              <a:prstGeom prst="rect">
                <a:avLst/>
              </a:prstGeom>
            </p:spPr>
          </p:pic>
        </p:grpSp>
        <p:sp>
          <p:nvSpPr>
            <p:cNvPr id="108" name="Text Placeholder 2">
              <a:extLst>
                <a:ext uri="{FF2B5EF4-FFF2-40B4-BE49-F238E27FC236}">
                  <a16:creationId xmlns:a16="http://schemas.microsoft.com/office/drawing/2014/main" id="{3867D5E2-5712-4281-8BA6-000EE90FE1DC}"/>
                </a:ext>
              </a:extLst>
            </p:cNvPr>
            <p:cNvSpPr txBox="1">
              <a:spLocks/>
            </p:cNvSpPr>
            <p:nvPr/>
          </p:nvSpPr>
          <p:spPr>
            <a:xfrm>
              <a:off x="9993550" y="1529148"/>
              <a:ext cx="1840363" cy="263724"/>
            </a:xfrm>
            <a:prstGeom prst="rect">
              <a:avLst/>
            </a:prstGeom>
          </p:spPr>
          <p:txBody>
            <a:bodyPr lIns="0" tIns="0" rIns="0" bIns="0"/>
            <a:lst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192" rtl="0" eaLnBrk="1" fontAlgn="auto" latinLnBrk="0" hangingPunct="1">
                <a:lnSpc>
                  <a:spcPct val="100000"/>
                </a:lnSpc>
                <a:spcBef>
                  <a:spcPts val="1922"/>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rPr>
                <a:t>Azure Active Directory (AD)</a:t>
              </a:r>
            </a:p>
          </p:txBody>
        </p:sp>
        <p:pic>
          <p:nvPicPr>
            <p:cNvPr id="110" name="Picture 6" descr="Office 365 - Wikipedia">
              <a:extLst>
                <a:ext uri="{FF2B5EF4-FFF2-40B4-BE49-F238E27FC236}">
                  <a16:creationId xmlns:a16="http://schemas.microsoft.com/office/drawing/2014/main" id="{A90BD6C8-0035-479F-A216-1C9A1FD936A8}"/>
                </a:ext>
              </a:extLst>
            </p:cNvPr>
            <p:cNvPicPr>
              <a:picLocks noChangeAspect="1" noChangeArrowheads="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256167" y="3527175"/>
              <a:ext cx="493643" cy="493643"/>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0" descr="Microsoft Teams Review | PCMag">
              <a:extLst>
                <a:ext uri="{FF2B5EF4-FFF2-40B4-BE49-F238E27FC236}">
                  <a16:creationId xmlns:a16="http://schemas.microsoft.com/office/drawing/2014/main" id="{824624A6-5B1D-4E14-97FE-5AF2B06A3C4C}"/>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95526" y="4137333"/>
              <a:ext cx="688646" cy="385642"/>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Straight Arrow Connector 111">
              <a:extLst>
                <a:ext uri="{FF2B5EF4-FFF2-40B4-BE49-F238E27FC236}">
                  <a16:creationId xmlns:a16="http://schemas.microsoft.com/office/drawing/2014/main" id="{3A3DB919-A832-45FF-9CC4-56D13E80DB02}"/>
                </a:ext>
                <a:ext uri="{C183D7F6-B498-43B3-948B-1728B52AA6E4}">
                  <adec:decorative xmlns:adec="http://schemas.microsoft.com/office/drawing/2017/decorative" val="1"/>
                </a:ext>
              </a:extLst>
            </p:cNvPr>
            <p:cNvCxnSpPr>
              <a:cxnSpLocks/>
            </p:cNvCxnSpPr>
            <p:nvPr/>
          </p:nvCxnSpPr>
          <p:spPr>
            <a:xfrm>
              <a:off x="8577071" y="679010"/>
              <a:ext cx="0" cy="616390"/>
            </a:xfrm>
            <a:prstGeom prst="straightConnector1">
              <a:avLst/>
            </a:prstGeom>
            <a:ln w="19050">
              <a:solidFill>
                <a:srgbClr val="FF0000"/>
              </a:solidFill>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3666F4CA-5AFD-48F0-9A49-6F57485BDCE4}"/>
                </a:ext>
                <a:ext uri="{C183D7F6-B498-43B3-948B-1728B52AA6E4}">
                  <adec:decorative xmlns:adec="http://schemas.microsoft.com/office/drawing/2017/decorative" val="1"/>
                </a:ext>
              </a:extLst>
            </p:cNvPr>
            <p:cNvCxnSpPr>
              <a:cxnSpLocks/>
            </p:cNvCxnSpPr>
            <p:nvPr/>
          </p:nvCxnSpPr>
          <p:spPr>
            <a:xfrm>
              <a:off x="8760814" y="3341546"/>
              <a:ext cx="0" cy="316054"/>
            </a:xfrm>
            <a:prstGeom prst="straightConnector1">
              <a:avLst/>
            </a:prstGeom>
            <a:ln w="19050">
              <a:solidFill>
                <a:srgbClr val="FF0000"/>
              </a:solidFill>
              <a:headEnd type="none"/>
              <a:tailEnd type="arrow" w="med" len="sm"/>
            </a:ln>
          </p:spPr>
          <p:style>
            <a:lnRef idx="1">
              <a:schemeClr val="accent1"/>
            </a:lnRef>
            <a:fillRef idx="0">
              <a:schemeClr val="accent1"/>
            </a:fillRef>
            <a:effectRef idx="0">
              <a:schemeClr val="accent1"/>
            </a:effectRef>
            <a:fontRef idx="minor">
              <a:schemeClr val="tx1"/>
            </a:fontRef>
          </p:style>
        </p:cxnSp>
        <p:pic>
          <p:nvPicPr>
            <p:cNvPr id="114" name="Graphic 113">
              <a:extLst>
                <a:ext uri="{FF2B5EF4-FFF2-40B4-BE49-F238E27FC236}">
                  <a16:creationId xmlns:a16="http://schemas.microsoft.com/office/drawing/2014/main" id="{6913015F-E69B-4F8A-BAF4-F88F0B7621E5}"/>
                </a:ext>
                <a:ext uri="{C183D7F6-B498-43B3-948B-1728B52AA6E4}">
                  <adec:decorative xmlns:adec="http://schemas.microsoft.com/office/drawing/2017/decorative" val="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647452" y="5284133"/>
              <a:ext cx="343341" cy="476250"/>
            </a:xfrm>
            <a:prstGeom prst="rect">
              <a:avLst/>
            </a:prstGeom>
          </p:spPr>
        </p:pic>
        <p:pic>
          <p:nvPicPr>
            <p:cNvPr id="115" name="Graphic 114" descr="Building">
              <a:extLst>
                <a:ext uri="{FF2B5EF4-FFF2-40B4-BE49-F238E27FC236}">
                  <a16:creationId xmlns:a16="http://schemas.microsoft.com/office/drawing/2014/main" id="{4EAB6DDF-DCDE-4558-8785-3F334DF0655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1366007" y="5209777"/>
              <a:ext cx="559904" cy="559904"/>
            </a:xfrm>
            <a:prstGeom prst="rect">
              <a:avLst/>
            </a:prstGeom>
          </p:spPr>
        </p:pic>
        <p:cxnSp>
          <p:nvCxnSpPr>
            <p:cNvPr id="116" name="Straight Arrow Connector 115">
              <a:extLst>
                <a:ext uri="{FF2B5EF4-FFF2-40B4-BE49-F238E27FC236}">
                  <a16:creationId xmlns:a16="http://schemas.microsoft.com/office/drawing/2014/main" id="{45ECC7F1-36C6-4349-B12A-1F1FB3CE5A36}"/>
                </a:ext>
                <a:ext uri="{C183D7F6-B498-43B3-948B-1728B52AA6E4}">
                  <adec:decorative xmlns:adec="http://schemas.microsoft.com/office/drawing/2017/decorative" val="1"/>
                </a:ext>
              </a:extLst>
            </p:cNvPr>
            <p:cNvCxnSpPr>
              <a:cxnSpLocks/>
            </p:cNvCxnSpPr>
            <p:nvPr/>
          </p:nvCxnSpPr>
          <p:spPr>
            <a:xfrm flipV="1">
              <a:off x="11008214" y="5489729"/>
              <a:ext cx="440711" cy="1"/>
            </a:xfrm>
            <a:prstGeom prst="straightConnector1">
              <a:avLst/>
            </a:prstGeom>
            <a:ln w="19050">
              <a:solidFill>
                <a:srgbClr val="FF0000"/>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pic>
          <p:nvPicPr>
            <p:cNvPr id="117" name="Picture 2" descr="Azure Front Door–Introduction | Modern Enterprise IT - Think Hybrid, Think  Cloud">
              <a:extLst>
                <a:ext uri="{FF2B5EF4-FFF2-40B4-BE49-F238E27FC236}">
                  <a16:creationId xmlns:a16="http://schemas.microsoft.com/office/drawing/2014/main" id="{7BA70D40-43D5-44CB-B31F-0286A0BD5956}"/>
                </a:ext>
              </a:extLst>
            </p:cNvPr>
            <p:cNvPicPr>
              <a:picLocks noChangeAspect="1" noChangeArrowheads="1"/>
            </p:cNvPicPr>
            <p:nvPr/>
          </p:nvPicPr>
          <p:blipFill>
            <a:blip r:embed="rId2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85715" y="770605"/>
              <a:ext cx="567464" cy="503112"/>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4" descr="Azure Traffic Manager – Step by Step Demo (Geographic Method) –  Techtrainingpoint">
              <a:extLst>
                <a:ext uri="{FF2B5EF4-FFF2-40B4-BE49-F238E27FC236}">
                  <a16:creationId xmlns:a16="http://schemas.microsoft.com/office/drawing/2014/main" id="{6D11CB07-00A7-4F76-B706-FD00153646B0}"/>
                </a:ext>
              </a:extLst>
            </p:cNvPr>
            <p:cNvPicPr>
              <a:picLocks noChangeAspect="1" noChangeArrowheads="1"/>
            </p:cNvPicPr>
            <p:nvPr/>
          </p:nvPicPr>
          <p:blipFill>
            <a:blip r:embed="rId2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40440" y="756118"/>
              <a:ext cx="940156" cy="48815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2B0347F5-5B33-452B-8D34-BF6D4B18FC53}"/>
                </a:ext>
                <a:ext uri="{C183D7F6-B498-43B3-948B-1728B52AA6E4}">
                  <adec:decorative xmlns:adec="http://schemas.microsoft.com/office/drawing/2017/decorative" val="1"/>
                </a:ext>
              </a:extLst>
            </p:cNvPr>
            <p:cNvGrpSpPr/>
            <p:nvPr/>
          </p:nvGrpSpPr>
          <p:grpSpPr>
            <a:xfrm>
              <a:off x="8267940" y="201912"/>
              <a:ext cx="530870" cy="473017"/>
              <a:chOff x="8181330" y="62526"/>
              <a:chExt cx="701138" cy="624729"/>
            </a:xfrm>
          </p:grpSpPr>
          <p:pic>
            <p:nvPicPr>
              <p:cNvPr id="109" name="Graphic 108">
                <a:extLst>
                  <a:ext uri="{FF2B5EF4-FFF2-40B4-BE49-F238E27FC236}">
                    <a16:creationId xmlns:a16="http://schemas.microsoft.com/office/drawing/2014/main" id="{28AB58EB-CD54-4416-AFC4-C798AAC2AE6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315004" y="62526"/>
                <a:ext cx="567464" cy="567464"/>
              </a:xfrm>
              <a:prstGeom prst="rect">
                <a:avLst/>
              </a:prstGeom>
            </p:spPr>
          </p:pic>
          <p:pic>
            <p:nvPicPr>
              <p:cNvPr id="119" name="Picture 118" descr="Icon&#10;&#10;Description automatically generated">
                <a:extLst>
                  <a:ext uri="{FF2B5EF4-FFF2-40B4-BE49-F238E27FC236}">
                    <a16:creationId xmlns:a16="http://schemas.microsoft.com/office/drawing/2014/main" id="{8023049A-B93B-4BC3-AE24-CBA9288E0D62}"/>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181330" y="332236"/>
                <a:ext cx="355019" cy="355019"/>
              </a:xfrm>
              <a:prstGeom prst="rect">
                <a:avLst/>
              </a:prstGeom>
            </p:spPr>
          </p:pic>
        </p:grpSp>
        <p:sp>
          <p:nvSpPr>
            <p:cNvPr id="121" name="Text Placeholder 2">
              <a:extLst>
                <a:ext uri="{FF2B5EF4-FFF2-40B4-BE49-F238E27FC236}">
                  <a16:creationId xmlns:a16="http://schemas.microsoft.com/office/drawing/2014/main" id="{8E6DE432-7217-43B8-80C8-A913961CC9AD}"/>
                </a:ext>
              </a:extLst>
            </p:cNvPr>
            <p:cNvSpPr txBox="1">
              <a:spLocks/>
            </p:cNvSpPr>
            <p:nvPr/>
          </p:nvSpPr>
          <p:spPr>
            <a:xfrm>
              <a:off x="6611683" y="5438658"/>
              <a:ext cx="939293" cy="184666"/>
            </a:xfrm>
            <a:prstGeom prst="rect">
              <a:avLst/>
            </a:prstGeom>
          </p:spPr>
          <p:txBody>
            <a:bodyPr vert="horz" lIns="0" tIns="0" rIns="0" bIns="0" rtlCol="0">
              <a:spAutoFit/>
            </a:bodyPr>
            <a:lstStyle>
              <a:lvl1pPr marL="0" marR="0" indent="0" algn="l" defTabSz="932742" rtl="0" eaLnBrk="1" fontAlgn="auto" latinLnBrk="0" hangingPunct="1">
                <a:lnSpc>
                  <a:spcPct val="90000"/>
                </a:lnSpc>
                <a:spcBef>
                  <a:spcPts val="2448"/>
                </a:spcBef>
                <a:spcAft>
                  <a:spcPts val="0"/>
                </a:spcAft>
                <a:buClrTx/>
                <a:buSzPct val="90000"/>
                <a:buFont typeface="Arial" pitchFamily="34" charset="0"/>
                <a:buNone/>
                <a:tabLst/>
                <a:defRPr sz="4000" kern="1200" spc="-71" baseline="0">
                  <a:gradFill>
                    <a:gsLst>
                      <a:gs pos="100000">
                        <a:schemeClr val="tx1"/>
                      </a:gs>
                      <a:gs pos="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2000" kern="1200" spc="-51" baseline="0">
                  <a:gradFill>
                    <a:gsLst>
                      <a:gs pos="100000">
                        <a:schemeClr val="tx1"/>
                      </a:gs>
                      <a:gs pos="0">
                        <a:schemeClr val="tx1"/>
                      </a:gs>
                    </a:gsLst>
                    <a:lin ang="5400000" scaled="0"/>
                  </a:gradFill>
                  <a:latin typeface="+mn-lt"/>
                  <a:ea typeface="+mn-ea"/>
                  <a:cs typeface="+mn-cs"/>
                </a:defRPr>
              </a:lvl2pPr>
              <a:lvl3pPr marL="236434"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814563" algn="l"/>
                </a:tabLst>
                <a:defRPr sz="2000" kern="1200" spc="-51" baseline="0">
                  <a:gradFill>
                    <a:gsLst>
                      <a:gs pos="100000">
                        <a:schemeClr val="tx1"/>
                      </a:gs>
                      <a:gs pos="0">
                        <a:schemeClr val="tx1"/>
                      </a:gs>
                    </a:gsLst>
                    <a:lin ang="5400000" scaled="0"/>
                  </a:gradFill>
                  <a:latin typeface="+mn-lt"/>
                  <a:ea typeface="+mn-ea"/>
                  <a:cs typeface="+mn-cs"/>
                </a:defRPr>
              </a:lvl3pPr>
              <a:lvl4pPr marL="466390" marR="0" indent="0" algn="l" defTabSz="932742" rtl="0" eaLnBrk="1" fontAlgn="auto" latinLnBrk="0" hangingPunct="1">
                <a:lnSpc>
                  <a:spcPct val="90000"/>
                </a:lnSpc>
                <a:spcBef>
                  <a:spcPct val="20000"/>
                </a:spcBef>
                <a:spcAft>
                  <a:spcPts val="0"/>
                </a:spcAft>
                <a:buClrTx/>
                <a:buSzPct val="90000"/>
                <a:buFont typeface="Wingdings" pitchFamily="2" charset="2"/>
                <a:buNone/>
                <a:tabLst/>
                <a:defRPr sz="1800" kern="1200" spc="-51" baseline="0">
                  <a:gradFill>
                    <a:gsLst>
                      <a:gs pos="100000">
                        <a:schemeClr val="tx1"/>
                      </a:gs>
                      <a:gs pos="0">
                        <a:schemeClr val="tx1"/>
                      </a:gs>
                    </a:gsLst>
                    <a:lin ang="5400000" scaled="0"/>
                  </a:gradFill>
                  <a:latin typeface="+mn-lt"/>
                  <a:ea typeface="+mn-ea"/>
                  <a:cs typeface="+mn-cs"/>
                </a:defRPr>
              </a:lvl4pPr>
              <a:lvl5pPr marL="707682" marR="0" indent="0" algn="l" defTabSz="932742" rtl="0" eaLnBrk="1" fontAlgn="auto" latinLnBrk="0" hangingPunct="1">
                <a:lnSpc>
                  <a:spcPct val="90000"/>
                </a:lnSpc>
                <a:spcBef>
                  <a:spcPct val="20000"/>
                </a:spcBef>
                <a:spcAft>
                  <a:spcPts val="0"/>
                </a:spcAft>
                <a:buClrTx/>
                <a:buSzPct val="90000"/>
                <a:buFont typeface="Wingdings" pitchFamily="2" charset="2"/>
                <a:buNone/>
                <a:tabLst>
                  <a:tab pos="1280953" algn="l"/>
                </a:tabLst>
                <a:defRPr sz="1800" kern="1200" spc="-51" baseline="0">
                  <a:gradFill>
                    <a:gsLst>
                      <a:gs pos="100000">
                        <a:schemeClr val="tx1"/>
                      </a:gs>
                      <a:gs pos="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1922"/>
                </a:spcBef>
                <a:spcAft>
                  <a:spcPts val="0"/>
                </a:spcAft>
                <a:buClrTx/>
                <a:buSzPct val="90000"/>
                <a:buFont typeface="Arial" pitchFamily="34" charset="0"/>
                <a:buNone/>
                <a:tabLst/>
                <a:defRPr/>
              </a:pPr>
              <a:r>
                <a:rPr kumimoji="0" lang="en-US" sz="12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rPr>
                <a:t>AD</a:t>
              </a:r>
            </a:p>
          </p:txBody>
        </p:sp>
        <p:pic>
          <p:nvPicPr>
            <p:cNvPr id="124" name="Picture 123" descr="Icon&#10;&#10;Description automatically generated">
              <a:extLst>
                <a:ext uri="{FF2B5EF4-FFF2-40B4-BE49-F238E27FC236}">
                  <a16:creationId xmlns:a16="http://schemas.microsoft.com/office/drawing/2014/main" id="{EFD3F2D1-CCA2-4E01-8DA6-D2F383AB919C}"/>
                </a:ext>
              </a:extLst>
            </p:cNvPr>
            <p:cNvPicPr>
              <a:picLocks noChangeAspect="1"/>
            </p:cNvPicPr>
            <p:nvPr/>
          </p:nvPicPr>
          <p:blipFill>
            <a:blip r:embed="rId3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278195" y="5090488"/>
              <a:ext cx="475791" cy="310992"/>
            </a:xfrm>
            <a:prstGeom prst="rect">
              <a:avLst/>
            </a:prstGeom>
          </p:spPr>
        </p:pic>
        <p:sp>
          <p:nvSpPr>
            <p:cNvPr id="8" name="TextBox 7">
              <a:extLst>
                <a:ext uri="{FF2B5EF4-FFF2-40B4-BE49-F238E27FC236}">
                  <a16:creationId xmlns:a16="http://schemas.microsoft.com/office/drawing/2014/main" id="{86AA04B9-BBDD-4346-8006-6DDA5ADF0E3D}"/>
                </a:ext>
              </a:extLst>
            </p:cNvPr>
            <p:cNvSpPr txBox="1"/>
            <p:nvPr/>
          </p:nvSpPr>
          <p:spPr>
            <a:xfrm>
              <a:off x="8878108" y="432021"/>
              <a:ext cx="736042" cy="211458"/>
            </a:xfrm>
            <a:prstGeom prst="rect">
              <a:avLst/>
            </a:prstGeom>
            <a:noFill/>
          </p:spPr>
          <p:txBody>
            <a:bodyPr wrap="square" lIns="0" tIns="0" rIns="0" bIns="44821" rtlCol="0" anchor="ctr">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82828"/>
                  </a:solidFill>
                  <a:effectLst/>
                  <a:uLnTx/>
                  <a:uFillTx/>
                  <a:latin typeface="Segoe UI"/>
                  <a:ea typeface="+mn-ea"/>
                  <a:cs typeface="+mn-cs"/>
                </a:rPr>
                <a:t>End user</a:t>
              </a:r>
            </a:p>
          </p:txBody>
        </p:sp>
      </p:grpSp>
      <p:pic>
        <p:nvPicPr>
          <p:cNvPr id="3" name="Picture 2" descr="Picture showing virtualization components managed on Azure">
            <a:extLst>
              <a:ext uri="{FF2B5EF4-FFF2-40B4-BE49-F238E27FC236}">
                <a16:creationId xmlns:a16="http://schemas.microsoft.com/office/drawing/2014/main" id="{FC93FC2E-6B24-4923-A1B5-772F4D9146A9}"/>
              </a:ext>
            </a:extLst>
          </p:cNvPr>
          <p:cNvPicPr>
            <a:picLocks noChangeAspect="1"/>
          </p:cNvPicPr>
          <p:nvPr/>
        </p:nvPicPr>
        <p:blipFill>
          <a:blip r:embed="rId31"/>
          <a:stretch>
            <a:fillRect/>
          </a:stretch>
        </p:blipFill>
        <p:spPr>
          <a:xfrm>
            <a:off x="0" y="6339228"/>
            <a:ext cx="1517649" cy="501497"/>
          </a:xfrm>
          <a:prstGeom prst="rect">
            <a:avLst/>
          </a:prstGeom>
        </p:spPr>
      </p:pic>
    </p:spTree>
    <p:extLst>
      <p:ext uri="{BB962C8B-B14F-4D97-AF65-F5344CB8AC3E}">
        <p14:creationId xmlns:p14="http://schemas.microsoft.com/office/powerpoint/2010/main" val="212098910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FC2CD-C910-4E1C-92BA-C9DA8349D955}"/>
              </a:ext>
            </a:extLst>
          </p:cNvPr>
          <p:cNvSpPr>
            <a:spLocks noGrp="1"/>
          </p:cNvSpPr>
          <p:nvPr>
            <p:ph type="title"/>
          </p:nvPr>
        </p:nvSpPr>
        <p:spPr/>
        <p:txBody>
          <a:bodyPr/>
          <a:lstStyle/>
          <a:p>
            <a:r>
              <a:rPr lang="en-US" sz="2800">
                <a:latin typeface="Segoe UI Semibold" panose="020B0702040204020203" pitchFamily="34" charset="0"/>
                <a:cs typeface="Segoe UI Semibold" panose="020B0702040204020203" pitchFamily="34" charset="0"/>
              </a:rPr>
              <a:t>User Connection Flow</a:t>
            </a:r>
          </a:p>
        </p:txBody>
      </p:sp>
      <p:sp>
        <p:nvSpPr>
          <p:cNvPr id="335" name="TextBox 334">
            <a:extLst>
              <a:ext uri="{FF2B5EF4-FFF2-40B4-BE49-F238E27FC236}">
                <a16:creationId xmlns:a16="http://schemas.microsoft.com/office/drawing/2014/main" id="{0F6B7389-2F10-4E81-865F-E3233E432866}"/>
              </a:ext>
            </a:extLst>
          </p:cNvPr>
          <p:cNvSpPr txBox="1"/>
          <p:nvPr/>
        </p:nvSpPr>
        <p:spPr>
          <a:xfrm>
            <a:off x="434207" y="1316720"/>
            <a:ext cx="11177007" cy="1797913"/>
          </a:xfrm>
          <a:prstGeom prst="rect">
            <a:avLst/>
          </a:prstGeom>
          <a:noFill/>
        </p:spPr>
        <p:txBody>
          <a:bodyPr wrap="square" lIns="0" tIns="179285" rIns="179259" bIns="143407" rtlCol="0">
            <a:spAutoFit/>
          </a:bodyPr>
          <a:lstStyle/>
          <a:p>
            <a:pPr marL="268916" marR="0" lvl="0" indent="-268916" algn="l" defTabSz="914192" rtl="0" eaLnBrk="1" fontAlgn="auto" latinLnBrk="0" hangingPunct="1">
              <a:lnSpc>
                <a:spcPct val="100000"/>
              </a:lnSpc>
              <a:spcBef>
                <a:spcPts val="0"/>
              </a:spcBef>
              <a:spcAft>
                <a:spcPts val="196"/>
              </a:spcAft>
              <a:buClrTx/>
              <a:buSzTx/>
              <a:buFont typeface="+mj-lt"/>
              <a:buAutoNum type="arabicPeriod"/>
              <a:tabLst/>
              <a:defRPr/>
            </a:pPr>
            <a:r>
              <a:rPr kumimoji="0" lang="en-US" sz="1372" b="0" i="0" u="none" strike="noStrike" kern="1200" cap="none" spc="0" normalizeH="0" baseline="0" noProof="0">
                <a:ln>
                  <a:noFill/>
                </a:ln>
                <a:solidFill>
                  <a:prstClr val="black"/>
                </a:solidFill>
                <a:effectLst/>
                <a:uLnTx/>
                <a:uFillTx/>
                <a:latin typeface="Segoe UI"/>
                <a:ea typeface="+mn-ea"/>
                <a:cs typeface="+mn-cs"/>
              </a:rPr>
              <a:t>Agents within the VM</a:t>
            </a:r>
            <a:r>
              <a:rPr kumimoji="0" lang="en-US" sz="1372" b="0" i="0" u="none" strike="noStrike" kern="1200" cap="none" spc="0" normalizeH="0" noProof="0">
                <a:ln>
                  <a:noFill/>
                </a:ln>
                <a:solidFill>
                  <a:prstClr val="black"/>
                </a:solidFill>
                <a:effectLst/>
                <a:uLnTx/>
                <a:uFillTx/>
                <a:latin typeface="Segoe UI"/>
                <a:ea typeface="+mn-ea"/>
                <a:cs typeface="+mn-cs"/>
              </a:rPr>
              <a:t> interact the Azure Virtual Desktop managed service that it’s </a:t>
            </a:r>
            <a:r>
              <a:rPr kumimoji="0" lang="en-US" sz="1372" b="0" i="0" u="none" strike="noStrike" kern="1200" cap="none" spc="0" normalizeH="0" baseline="0" noProof="0">
                <a:ln>
                  <a:noFill/>
                </a:ln>
                <a:solidFill>
                  <a:prstClr val="black"/>
                </a:solidFill>
                <a:effectLst/>
                <a:uLnTx/>
                <a:uFillTx/>
                <a:latin typeface="Segoe UI"/>
                <a:ea typeface="+mn-ea"/>
                <a:cs typeface="+mn-cs"/>
              </a:rPr>
              <a:t>active</a:t>
            </a:r>
            <a:r>
              <a:rPr kumimoji="0" lang="en-US" sz="1372" b="0" i="0" u="none" strike="noStrike" kern="1200" cap="none" spc="0" normalizeH="0" noProof="0">
                <a:ln>
                  <a:noFill/>
                </a:ln>
                <a:solidFill>
                  <a:prstClr val="black"/>
                </a:solidFill>
                <a:effectLst/>
                <a:uLnTx/>
                <a:uFillTx/>
                <a:latin typeface="Segoe UI"/>
                <a:ea typeface="+mn-ea"/>
                <a:cs typeface="+mn-cs"/>
              </a:rPr>
              <a:t> </a:t>
            </a:r>
          </a:p>
          <a:p>
            <a:pPr marL="268916" marR="0" lvl="0" indent="-268916" algn="l" defTabSz="914192" rtl="0" eaLnBrk="1" fontAlgn="auto" latinLnBrk="0" hangingPunct="1">
              <a:lnSpc>
                <a:spcPct val="100000"/>
              </a:lnSpc>
              <a:spcBef>
                <a:spcPts val="0"/>
              </a:spcBef>
              <a:spcAft>
                <a:spcPts val="196"/>
              </a:spcAft>
              <a:buClrTx/>
              <a:buSzTx/>
              <a:buFont typeface="+mj-lt"/>
              <a:buAutoNum type="arabicPeriod"/>
              <a:tabLst/>
              <a:defRPr/>
            </a:pPr>
            <a:r>
              <a:rPr kumimoji="0" lang="en-US" sz="1372" b="0" i="0" u="none" strike="noStrike" kern="1200" cap="none" spc="0" normalizeH="0" baseline="0" noProof="0">
                <a:ln>
                  <a:noFill/>
                </a:ln>
                <a:solidFill>
                  <a:prstClr val="black"/>
                </a:solidFill>
                <a:effectLst/>
                <a:uLnTx/>
                <a:uFillTx/>
                <a:latin typeface="Segoe UI"/>
                <a:ea typeface="+mn-ea"/>
                <a:cs typeface="+mn-cs"/>
              </a:rPr>
              <a:t>User launches RD client which connects to Azure AD, user signs in, and Azure AD returns token</a:t>
            </a:r>
          </a:p>
          <a:p>
            <a:pPr marL="268916" marR="0" lvl="0" indent="-268916" algn="l" defTabSz="914192" rtl="0" eaLnBrk="1" fontAlgn="auto" latinLnBrk="0" hangingPunct="1">
              <a:lnSpc>
                <a:spcPct val="100000"/>
              </a:lnSpc>
              <a:spcBef>
                <a:spcPts val="0"/>
              </a:spcBef>
              <a:spcAft>
                <a:spcPts val="196"/>
              </a:spcAft>
              <a:buClrTx/>
              <a:buSzTx/>
              <a:buFont typeface="+mj-lt"/>
              <a:buAutoNum type="arabicPeriod"/>
              <a:tabLst/>
              <a:defRPr/>
            </a:pPr>
            <a:r>
              <a:rPr kumimoji="0" lang="en-US" sz="1372" b="0" i="0" u="none" strike="noStrike" kern="1200" cap="none" spc="0" normalizeH="0" baseline="0" noProof="0">
                <a:ln>
                  <a:noFill/>
                </a:ln>
                <a:solidFill>
                  <a:prstClr val="black"/>
                </a:solidFill>
                <a:effectLst/>
                <a:uLnTx/>
                <a:uFillTx/>
                <a:latin typeface="Segoe UI"/>
                <a:ea typeface="+mn-ea"/>
                <a:cs typeface="+mn-cs"/>
              </a:rPr>
              <a:t>RD client presents token to Web Access, Broker queries DB to determine resources authorized for user</a:t>
            </a:r>
          </a:p>
          <a:p>
            <a:pPr marL="268916" marR="0" lvl="0" indent="-268916" algn="l" defTabSz="914192" rtl="0" eaLnBrk="1" fontAlgn="auto" latinLnBrk="0" hangingPunct="1">
              <a:lnSpc>
                <a:spcPct val="100000"/>
              </a:lnSpc>
              <a:spcBef>
                <a:spcPts val="0"/>
              </a:spcBef>
              <a:spcAft>
                <a:spcPts val="196"/>
              </a:spcAft>
              <a:buClrTx/>
              <a:buSzTx/>
              <a:buFont typeface="+mj-lt"/>
              <a:buAutoNum type="arabicPeriod"/>
              <a:tabLst/>
              <a:defRPr/>
            </a:pPr>
            <a:r>
              <a:rPr kumimoji="0" lang="en-US" sz="1372" b="0" i="0" u="none" strike="noStrike" kern="1200" cap="none" spc="0" normalizeH="0" baseline="0" noProof="0">
                <a:ln>
                  <a:noFill/>
                </a:ln>
                <a:solidFill>
                  <a:prstClr val="black"/>
                </a:solidFill>
                <a:effectLst/>
                <a:uLnTx/>
                <a:uFillTx/>
                <a:latin typeface="Segoe UI"/>
                <a:ea typeface="+mn-ea"/>
                <a:cs typeface="+mn-cs"/>
              </a:rPr>
              <a:t>User selects resource, RD client connects to Gateway</a:t>
            </a:r>
          </a:p>
          <a:p>
            <a:pPr marL="268916" marR="0" lvl="0" indent="-268916" algn="l" defTabSz="914192" rtl="0" eaLnBrk="1" fontAlgn="auto" latinLnBrk="0" hangingPunct="1">
              <a:lnSpc>
                <a:spcPct val="100000"/>
              </a:lnSpc>
              <a:spcBef>
                <a:spcPts val="0"/>
              </a:spcBef>
              <a:spcAft>
                <a:spcPts val="196"/>
              </a:spcAft>
              <a:buClrTx/>
              <a:buSzTx/>
              <a:buFont typeface="+mj-lt"/>
              <a:buAutoNum type="arabicPeriod"/>
              <a:tabLst/>
              <a:defRPr/>
            </a:pPr>
            <a:r>
              <a:rPr kumimoji="0" lang="en-US" sz="1372" b="0" i="0" u="none" strike="noStrike" kern="1200" cap="none" spc="0" normalizeH="0" baseline="0" noProof="0">
                <a:ln>
                  <a:noFill/>
                </a:ln>
                <a:solidFill>
                  <a:prstClr val="black"/>
                </a:solidFill>
                <a:effectLst/>
                <a:uLnTx/>
                <a:uFillTx/>
                <a:latin typeface="Segoe UI"/>
                <a:ea typeface="+mn-ea"/>
                <a:cs typeface="+mn-cs"/>
              </a:rPr>
              <a:t>Broker orchestrates connection from host agent to Gateway</a:t>
            </a:r>
          </a:p>
          <a:p>
            <a:pPr marL="0" marR="0" lvl="0" indent="0" algn="l" defTabSz="914192" rtl="0" eaLnBrk="1" fontAlgn="auto" latinLnBrk="0" hangingPunct="1">
              <a:lnSpc>
                <a:spcPct val="100000"/>
              </a:lnSpc>
              <a:spcBef>
                <a:spcPts val="588"/>
              </a:spcBef>
              <a:spcAft>
                <a:spcPts val="0"/>
              </a:spcAft>
              <a:buClrTx/>
              <a:buSzTx/>
              <a:buFontTx/>
              <a:buNone/>
              <a:tabLst/>
              <a:defRPr/>
            </a:pPr>
            <a:r>
              <a:rPr kumimoji="0" lang="en-US" sz="1372" b="0" i="0" u="none" strike="noStrike" kern="1200" cap="none" spc="0" normalizeH="0" baseline="0" noProof="0">
                <a:ln>
                  <a:noFill/>
                </a:ln>
                <a:solidFill>
                  <a:prstClr val="black"/>
                </a:solidFill>
                <a:effectLst/>
                <a:uLnTx/>
                <a:uFillTx/>
                <a:latin typeface="Segoe UI"/>
                <a:ea typeface="+mn-ea"/>
                <a:cs typeface="+mn-cs"/>
              </a:rPr>
              <a:t>RDP traffic now flows between RD client and session host VM over connections 3 and 4</a:t>
            </a:r>
          </a:p>
        </p:txBody>
      </p:sp>
      <p:sp>
        <p:nvSpPr>
          <p:cNvPr id="106" name="Oval 105">
            <a:extLst>
              <a:ext uri="{FF2B5EF4-FFF2-40B4-BE49-F238E27FC236}">
                <a16:creationId xmlns:a16="http://schemas.microsoft.com/office/drawing/2014/main" id="{B066251A-990F-4C3B-8310-4686300C938A}"/>
              </a:ext>
            </a:extLst>
          </p:cNvPr>
          <p:cNvSpPr/>
          <p:nvPr/>
        </p:nvSpPr>
        <p:spPr bwMode="auto">
          <a:xfrm>
            <a:off x="404216" y="1451678"/>
            <a:ext cx="206358" cy="237920"/>
          </a:xfrm>
          <a:prstGeom prst="ellipse">
            <a:avLst/>
          </a:prstGeom>
          <a:solidFill>
            <a:schemeClr val="accent4"/>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3"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Pro Semibold" panose="020B0702040504020203" pitchFamily="34" charset="0"/>
                <a:ea typeface="+mn-ea"/>
                <a:cs typeface="Segoe UI Light"/>
              </a:rPr>
              <a:t>0</a:t>
            </a:r>
          </a:p>
        </p:txBody>
      </p:sp>
      <p:sp>
        <p:nvSpPr>
          <p:cNvPr id="336" name="Oval 335">
            <a:extLst>
              <a:ext uri="{FF2B5EF4-FFF2-40B4-BE49-F238E27FC236}">
                <a16:creationId xmlns:a16="http://schemas.microsoft.com/office/drawing/2014/main" id="{42AF3BB6-B4D1-429E-887B-568262621CF7}"/>
              </a:ext>
            </a:extLst>
          </p:cNvPr>
          <p:cNvSpPr/>
          <p:nvPr/>
        </p:nvSpPr>
        <p:spPr bwMode="auto">
          <a:xfrm>
            <a:off x="408789" y="1720650"/>
            <a:ext cx="197213" cy="197213"/>
          </a:xfrm>
          <a:prstGeom prst="ellipse">
            <a:avLst/>
          </a:prstGeom>
          <a:solidFill>
            <a:schemeClr val="accent4"/>
          </a:solidFill>
          <a:ln w="10795" cap="flat" cmpd="sng" algn="ctr">
            <a:noFill/>
            <a:prstDash val="solid"/>
          </a:ln>
          <a:effectLst>
            <a:outerShdw blurRad="76200" dist="25400" dir="2700000" algn="tl" rotWithShape="0">
              <a:prstClr val="black">
                <a:alpha val="23000"/>
              </a:prst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980" b="0" i="0" u="none" strike="noStrike" kern="1200" cap="none" spc="0" normalizeH="0" baseline="0" noProof="0">
                <a:ln>
                  <a:noFill/>
                </a:ln>
                <a:solidFill>
                  <a:srgbClr val="FFFFFF"/>
                </a:solidFill>
                <a:effectLst/>
                <a:uLnTx/>
                <a:uFillTx/>
                <a:latin typeface="Segoe Pro Semibold" panose="020B0702040504020203" pitchFamily="34" charset="0"/>
                <a:ea typeface="+mn-ea"/>
                <a:cs typeface="Segoe UI Light"/>
              </a:rPr>
              <a:t>1</a:t>
            </a:r>
          </a:p>
        </p:txBody>
      </p:sp>
      <p:sp>
        <p:nvSpPr>
          <p:cNvPr id="337" name="Oval 336">
            <a:extLst>
              <a:ext uri="{FF2B5EF4-FFF2-40B4-BE49-F238E27FC236}">
                <a16:creationId xmlns:a16="http://schemas.microsoft.com/office/drawing/2014/main" id="{EAAE21DF-DD46-471B-A470-FE3F9E0D70F6}"/>
              </a:ext>
            </a:extLst>
          </p:cNvPr>
          <p:cNvSpPr/>
          <p:nvPr/>
        </p:nvSpPr>
        <p:spPr bwMode="auto">
          <a:xfrm>
            <a:off x="408789" y="1964449"/>
            <a:ext cx="197213" cy="197213"/>
          </a:xfrm>
          <a:prstGeom prst="ellipse">
            <a:avLst/>
          </a:prstGeom>
          <a:solidFill>
            <a:schemeClr val="accent4"/>
          </a:solidFill>
          <a:ln w="10795" cap="flat" cmpd="sng" algn="ctr">
            <a:noFill/>
            <a:prstDash val="solid"/>
          </a:ln>
          <a:effectLst>
            <a:outerShdw blurRad="76200" dist="25400" dir="2700000" algn="tl" rotWithShape="0">
              <a:prstClr val="black">
                <a:alpha val="23000"/>
              </a:prst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980" b="0" i="0" u="none" strike="noStrike" kern="1200" cap="none" spc="0" normalizeH="0" baseline="0" noProof="0">
                <a:ln>
                  <a:noFill/>
                </a:ln>
                <a:solidFill>
                  <a:srgbClr val="FFFFFF"/>
                </a:solidFill>
                <a:effectLst/>
                <a:uLnTx/>
                <a:uFillTx/>
                <a:latin typeface="Segoe Pro Semibold" panose="020B0702040504020203" pitchFamily="34" charset="0"/>
                <a:ea typeface="+mn-ea"/>
                <a:cs typeface="Segoe UI Light"/>
              </a:rPr>
              <a:t>2</a:t>
            </a:r>
          </a:p>
        </p:txBody>
      </p:sp>
      <p:sp>
        <p:nvSpPr>
          <p:cNvPr id="338" name="Oval 337">
            <a:extLst>
              <a:ext uri="{FF2B5EF4-FFF2-40B4-BE49-F238E27FC236}">
                <a16:creationId xmlns:a16="http://schemas.microsoft.com/office/drawing/2014/main" id="{A080D6D9-A4F4-4469-B1B4-ED67E2AC724C}"/>
              </a:ext>
            </a:extLst>
          </p:cNvPr>
          <p:cNvSpPr/>
          <p:nvPr/>
        </p:nvSpPr>
        <p:spPr bwMode="auto">
          <a:xfrm>
            <a:off x="408789" y="2183497"/>
            <a:ext cx="197213" cy="197213"/>
          </a:xfrm>
          <a:prstGeom prst="ellipse">
            <a:avLst/>
          </a:prstGeom>
          <a:solidFill>
            <a:schemeClr val="accent4"/>
          </a:solidFill>
          <a:ln w="10795" cap="flat" cmpd="sng" algn="ctr">
            <a:noFill/>
            <a:prstDash val="solid"/>
          </a:ln>
          <a:effectLst>
            <a:outerShdw blurRad="76200" dist="25400" dir="2700000" algn="tl" rotWithShape="0">
              <a:prstClr val="black">
                <a:alpha val="23000"/>
              </a:prst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980" b="0" i="0" u="none" strike="noStrike" kern="1200" cap="none" spc="0" normalizeH="0" baseline="0" noProof="0" dirty="0">
                <a:ln>
                  <a:noFill/>
                </a:ln>
                <a:solidFill>
                  <a:srgbClr val="FFFFFF"/>
                </a:solidFill>
                <a:effectLst/>
                <a:uLnTx/>
                <a:uFillTx/>
                <a:latin typeface="Segoe Pro Semibold" panose="020B0702040504020203" pitchFamily="34" charset="0"/>
                <a:ea typeface="+mn-ea"/>
                <a:cs typeface="Segoe UI Light"/>
              </a:rPr>
              <a:t>3</a:t>
            </a:r>
          </a:p>
        </p:txBody>
      </p:sp>
      <p:sp>
        <p:nvSpPr>
          <p:cNvPr id="339" name="Oval 338">
            <a:extLst>
              <a:ext uri="{FF2B5EF4-FFF2-40B4-BE49-F238E27FC236}">
                <a16:creationId xmlns:a16="http://schemas.microsoft.com/office/drawing/2014/main" id="{8234E026-E1EA-4D81-A82B-D5F9548FCC59}"/>
              </a:ext>
            </a:extLst>
          </p:cNvPr>
          <p:cNvSpPr/>
          <p:nvPr/>
        </p:nvSpPr>
        <p:spPr bwMode="auto">
          <a:xfrm>
            <a:off x="408789" y="2416556"/>
            <a:ext cx="197213" cy="197213"/>
          </a:xfrm>
          <a:prstGeom prst="ellipse">
            <a:avLst/>
          </a:prstGeom>
          <a:solidFill>
            <a:schemeClr val="accent4"/>
          </a:solidFill>
          <a:ln w="10795" cap="flat" cmpd="sng" algn="ctr">
            <a:noFill/>
            <a:prstDash val="solid"/>
          </a:ln>
          <a:effectLst>
            <a:outerShdw blurRad="76200" dist="25400" dir="2700000" algn="tl" rotWithShape="0">
              <a:prstClr val="black">
                <a:alpha val="23000"/>
              </a:prstClr>
            </a:outerShdw>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980" b="0" i="0" u="none" strike="noStrike" kern="1200" cap="none" spc="0" normalizeH="0" baseline="0" noProof="0">
                <a:ln>
                  <a:noFill/>
                </a:ln>
                <a:solidFill>
                  <a:srgbClr val="FFFFFF"/>
                </a:solidFill>
                <a:effectLst/>
                <a:uLnTx/>
                <a:uFillTx/>
                <a:latin typeface="Segoe Pro Semibold" panose="020B0702040504020203" pitchFamily="34" charset="0"/>
                <a:ea typeface="+mn-ea"/>
                <a:cs typeface="Segoe UI Light"/>
              </a:rPr>
              <a:t>4</a:t>
            </a:r>
          </a:p>
        </p:txBody>
      </p:sp>
      <p:sp>
        <p:nvSpPr>
          <p:cNvPr id="124" name="Rectangle 123">
            <a:extLst>
              <a:ext uri="{FF2B5EF4-FFF2-40B4-BE49-F238E27FC236}">
                <a16:creationId xmlns:a16="http://schemas.microsoft.com/office/drawing/2014/main" id="{8D2C9B0F-5A96-431C-96F7-0464B84B3E65}"/>
              </a:ext>
            </a:extLst>
          </p:cNvPr>
          <p:cNvSpPr/>
          <p:nvPr/>
        </p:nvSpPr>
        <p:spPr bwMode="auto">
          <a:xfrm>
            <a:off x="434207" y="3040435"/>
            <a:ext cx="2236101" cy="375772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79285" rIns="182854" bIns="46630" numCol="1" spcCol="0" rtlCol="0" fromWordArt="0" anchor="t" anchorCtr="0" forceAA="0" compatLnSpc="1">
            <a:prstTxWarp prst="textNoShape">
              <a:avLst/>
            </a:prstTxWarp>
            <a:noAutofit/>
          </a:bodyPr>
          <a:lstStyle/>
          <a:p>
            <a:pPr marL="0" marR="0" lvl="0" indent="0" algn="ctr" defTabSz="860922" rtl="0" eaLnBrk="1" fontAlgn="auto" latinLnBrk="0" hangingPunct="1">
              <a:lnSpc>
                <a:spcPct val="90000"/>
              </a:lnSpc>
              <a:spcBef>
                <a:spcPts val="0"/>
              </a:spcBef>
              <a:spcAft>
                <a:spcPts val="0"/>
              </a:spcAft>
              <a:buClrTx/>
              <a:buSzTx/>
              <a:buFontTx/>
              <a:buNone/>
              <a:tabLst/>
              <a:defRPr/>
            </a:pPr>
            <a:r>
              <a:rPr kumimoji="0" lang="en-US" sz="1568" b="0" i="0" u="none" strike="noStrike" kern="1200" cap="none" spc="0" normalizeH="0" baseline="0" noProof="0">
                <a:ln>
                  <a:noFill/>
                </a:ln>
                <a:solidFill>
                  <a:prstClr val="black"/>
                </a:solidFill>
                <a:effectLst/>
                <a:uLnTx/>
                <a:uFillTx/>
                <a:latin typeface="Segoe UI Semibold"/>
                <a:ea typeface="+mn-ea"/>
                <a:cs typeface="Segoe UI Light"/>
              </a:rPr>
              <a:t> RD clients</a:t>
            </a:r>
          </a:p>
          <a:p>
            <a:pPr marL="0" marR="0" lvl="0" indent="0" algn="ctr" defTabSz="860922" rtl="0" eaLnBrk="1" fontAlgn="auto" latinLnBrk="0" hangingPunct="1">
              <a:lnSpc>
                <a:spcPct val="90000"/>
              </a:lnSpc>
              <a:spcBef>
                <a:spcPts val="0"/>
              </a:spcBef>
              <a:spcAft>
                <a:spcPts val="0"/>
              </a:spcAft>
              <a:buClrTx/>
              <a:buSzTx/>
              <a:buFontTx/>
              <a:buNone/>
              <a:tabLst/>
              <a:defRPr/>
            </a:pPr>
            <a:r>
              <a:rPr kumimoji="0" lang="en-US" sz="1568" b="0" i="0" u="none" strike="noStrike" kern="1200" cap="none" spc="0" normalizeH="0" baseline="0" noProof="0">
                <a:ln>
                  <a:noFill/>
                </a:ln>
                <a:solidFill>
                  <a:prstClr val="black"/>
                </a:solidFill>
                <a:effectLst/>
                <a:uLnTx/>
                <a:uFillTx/>
                <a:latin typeface="Segoe UI Semibold"/>
                <a:ea typeface="+mn-ea"/>
                <a:cs typeface="Segoe UI Light"/>
              </a:rPr>
              <a:t>Customer-managed</a:t>
            </a:r>
          </a:p>
        </p:txBody>
      </p:sp>
      <p:grpSp>
        <p:nvGrpSpPr>
          <p:cNvPr id="157" name="Group 156" descr=" RD clients&#10;Customer-managed&#10;">
            <a:extLst>
              <a:ext uri="{FF2B5EF4-FFF2-40B4-BE49-F238E27FC236}">
                <a16:creationId xmlns:a16="http://schemas.microsoft.com/office/drawing/2014/main" id="{E3E55954-4569-4B12-A456-1FFAAE9B202D}"/>
              </a:ext>
            </a:extLst>
          </p:cNvPr>
          <p:cNvGrpSpPr/>
          <p:nvPr/>
        </p:nvGrpSpPr>
        <p:grpSpPr>
          <a:xfrm>
            <a:off x="1139065" y="3792230"/>
            <a:ext cx="835260" cy="2908190"/>
            <a:chOff x="899303" y="2229846"/>
            <a:chExt cx="835378" cy="2908602"/>
          </a:xfrm>
          <a:solidFill>
            <a:schemeClr val="accent4"/>
          </a:solidFill>
        </p:grpSpPr>
        <p:sp>
          <p:nvSpPr>
            <p:cNvPr id="158" name="Oval 157">
              <a:extLst>
                <a:ext uri="{FF2B5EF4-FFF2-40B4-BE49-F238E27FC236}">
                  <a16:creationId xmlns:a16="http://schemas.microsoft.com/office/drawing/2014/main" id="{77C844D9-8A27-4AA4-9E72-53B3C0FA72BB}"/>
                </a:ext>
              </a:extLst>
            </p:cNvPr>
            <p:cNvSpPr/>
            <p:nvPr/>
          </p:nvSpPr>
          <p:spPr bwMode="auto">
            <a:xfrm>
              <a:off x="899303" y="2229846"/>
              <a:ext cx="835378" cy="835378"/>
            </a:xfrm>
            <a:prstGeom prst="ellipse">
              <a:avLst/>
            </a:prstGeom>
            <a:grp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159" name="Oval 158">
              <a:extLst>
                <a:ext uri="{FF2B5EF4-FFF2-40B4-BE49-F238E27FC236}">
                  <a16:creationId xmlns:a16="http://schemas.microsoft.com/office/drawing/2014/main" id="{A82F849A-DD36-4D9C-9F4B-C41C4E58BD4C}"/>
                </a:ext>
              </a:extLst>
            </p:cNvPr>
            <p:cNvSpPr/>
            <p:nvPr/>
          </p:nvSpPr>
          <p:spPr bwMode="auto">
            <a:xfrm>
              <a:off x="899303" y="3266458"/>
              <a:ext cx="835378" cy="835378"/>
            </a:xfrm>
            <a:prstGeom prst="ellipse">
              <a:avLst/>
            </a:prstGeom>
            <a:grp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160" name="Oval 159">
              <a:extLst>
                <a:ext uri="{FF2B5EF4-FFF2-40B4-BE49-F238E27FC236}">
                  <a16:creationId xmlns:a16="http://schemas.microsoft.com/office/drawing/2014/main" id="{AC9908E1-701B-4369-B15D-41B481349DEC}"/>
                </a:ext>
              </a:extLst>
            </p:cNvPr>
            <p:cNvSpPr/>
            <p:nvPr/>
          </p:nvSpPr>
          <p:spPr bwMode="auto">
            <a:xfrm>
              <a:off x="899303" y="4303070"/>
              <a:ext cx="835378" cy="835378"/>
            </a:xfrm>
            <a:prstGeom prst="ellipse">
              <a:avLst/>
            </a:prstGeom>
            <a:grp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sp>
          <p:nvSpPr>
            <p:cNvPr id="162" name="CellPhone_E8EA" title="Icon of a cellphone">
              <a:extLst>
                <a:ext uri="{FF2B5EF4-FFF2-40B4-BE49-F238E27FC236}">
                  <a16:creationId xmlns:a16="http://schemas.microsoft.com/office/drawing/2014/main" id="{B58D07D2-9455-4E47-8765-F4C2056607F9}"/>
                </a:ext>
              </a:extLst>
            </p:cNvPr>
            <p:cNvSpPr>
              <a:spLocks noChangeAspect="1" noEditPoints="1"/>
            </p:cNvSpPr>
            <p:nvPr/>
          </p:nvSpPr>
          <p:spPr bwMode="auto">
            <a:xfrm>
              <a:off x="1219008" y="2484255"/>
              <a:ext cx="195968" cy="32656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5875" cap="sq">
              <a:solidFill>
                <a:schemeClr val="bg1"/>
              </a:solidFill>
              <a:prstDash val="solid"/>
              <a:miter lim="800000"/>
              <a:headEnd/>
              <a:tailEnd/>
            </a:ln>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 name="Laptop_E770" title="Icon of a laptop">
              <a:extLst>
                <a:ext uri="{FF2B5EF4-FFF2-40B4-BE49-F238E27FC236}">
                  <a16:creationId xmlns:a16="http://schemas.microsoft.com/office/drawing/2014/main" id="{B7E63B2C-6A29-4E0C-9D31-C452DCB51064}"/>
                </a:ext>
              </a:extLst>
            </p:cNvPr>
            <p:cNvSpPr>
              <a:spLocks noChangeAspect="1" noEditPoints="1"/>
            </p:cNvSpPr>
            <p:nvPr/>
          </p:nvSpPr>
          <p:spPr bwMode="auto">
            <a:xfrm>
              <a:off x="1037087" y="4533985"/>
              <a:ext cx="559811" cy="37354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5875" cap="sq">
              <a:solidFill>
                <a:schemeClr val="bg1"/>
              </a:solidFill>
              <a:prstDash val="solid"/>
              <a:miter lim="800000"/>
              <a:headEnd/>
              <a:tailEnd/>
            </a:ln>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 name="Tablet_E70A" title="Icon of a tablet">
              <a:extLst>
                <a:ext uri="{FF2B5EF4-FFF2-40B4-BE49-F238E27FC236}">
                  <a16:creationId xmlns:a16="http://schemas.microsoft.com/office/drawing/2014/main" id="{4185C1EF-9CC5-41AB-846C-3C241E0498E2}"/>
                </a:ext>
              </a:extLst>
            </p:cNvPr>
            <p:cNvSpPr>
              <a:spLocks noChangeAspect="1" noEditPoints="1"/>
            </p:cNvSpPr>
            <p:nvPr/>
          </p:nvSpPr>
          <p:spPr bwMode="auto">
            <a:xfrm>
              <a:off x="1079292" y="3509652"/>
              <a:ext cx="475400" cy="34899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grpFill/>
            <a:ln w="15875" cap="sq">
              <a:solidFill>
                <a:schemeClr val="bg1"/>
              </a:solidFill>
              <a:prstDash val="solid"/>
              <a:miter lim="800000"/>
              <a:headEnd/>
              <a:tailEnd/>
            </a:ln>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20" name="Group 119" descr="FIREWALL&#10;">
            <a:extLst>
              <a:ext uri="{FF2B5EF4-FFF2-40B4-BE49-F238E27FC236}">
                <a16:creationId xmlns:a16="http://schemas.microsoft.com/office/drawing/2014/main" id="{4FA8C09A-525A-48DF-A698-E70A1D3A91ED}"/>
              </a:ext>
            </a:extLst>
          </p:cNvPr>
          <p:cNvGrpSpPr/>
          <p:nvPr/>
        </p:nvGrpSpPr>
        <p:grpSpPr>
          <a:xfrm>
            <a:off x="2790181" y="3048507"/>
            <a:ext cx="187551" cy="3804258"/>
            <a:chOff x="2849277" y="1648178"/>
            <a:chExt cx="187578" cy="3892279"/>
          </a:xfrm>
        </p:grpSpPr>
        <p:cxnSp>
          <p:nvCxnSpPr>
            <p:cNvPr id="121" name="Straight Connector 120">
              <a:extLst>
                <a:ext uri="{FF2B5EF4-FFF2-40B4-BE49-F238E27FC236}">
                  <a16:creationId xmlns:a16="http://schemas.microsoft.com/office/drawing/2014/main" id="{201B7BDA-CD06-4E16-A095-7D0CDFF6AED2}"/>
                </a:ext>
              </a:extLst>
            </p:cNvPr>
            <p:cNvCxnSpPr>
              <a:cxnSpLocks/>
            </p:cNvCxnSpPr>
            <p:nvPr/>
          </p:nvCxnSpPr>
          <p:spPr>
            <a:xfrm flipV="1">
              <a:off x="2935296" y="1648178"/>
              <a:ext cx="14949" cy="3892279"/>
            </a:xfrm>
            <a:prstGeom prst="line">
              <a:avLst/>
            </a:prstGeom>
            <a:noFill/>
            <a:ln w="38100" cap="rnd"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122" name="Rectangle 121">
              <a:extLst>
                <a:ext uri="{FF2B5EF4-FFF2-40B4-BE49-F238E27FC236}">
                  <a16:creationId xmlns:a16="http://schemas.microsoft.com/office/drawing/2014/main" id="{53EFB800-BDD6-46C3-9B3F-08DBF5C966C2}"/>
                </a:ext>
              </a:extLst>
            </p:cNvPr>
            <p:cNvSpPr/>
            <p:nvPr/>
          </p:nvSpPr>
          <p:spPr>
            <a:xfrm rot="16200000">
              <a:off x="2530934" y="3500529"/>
              <a:ext cx="824264" cy="187578"/>
            </a:xfrm>
            <a:prstGeom prst="rect">
              <a:avLst/>
            </a:prstGeom>
            <a:solidFill>
              <a:schemeClr val="bg1"/>
            </a:solidFill>
            <a:effectLst/>
          </p:spPr>
          <p:txBody>
            <a:bodyPr wrap="none" anchor="ctr">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black"/>
                  </a:solidFill>
                  <a:effectLst/>
                  <a:uLnTx/>
                  <a:uFillTx/>
                  <a:latin typeface="Segoe UI Semibold"/>
                  <a:ea typeface="+mn-ea"/>
                  <a:cs typeface="Segoe UI Light"/>
                </a:rPr>
                <a:t>FIREWALL</a:t>
              </a:r>
              <a:endParaRPr kumimoji="0" lang="en-US" sz="1176" b="0" i="0" u="none" strike="noStrike" kern="1200" cap="none" spc="0" normalizeH="0" baseline="0" noProof="0">
                <a:ln>
                  <a:noFill/>
                </a:ln>
                <a:solidFill>
                  <a:prstClr val="black"/>
                </a:solidFill>
                <a:effectLst/>
                <a:uLnTx/>
                <a:uFillTx/>
                <a:latin typeface="Segoe UI Semibold"/>
                <a:ea typeface="+mn-ea"/>
                <a:cs typeface="+mn-cs"/>
              </a:endParaRPr>
            </a:p>
          </p:txBody>
        </p:sp>
      </p:grpSp>
      <p:grpSp>
        <p:nvGrpSpPr>
          <p:cNvPr id="315" name="Group 314" descr="step 1 arrow">
            <a:extLst>
              <a:ext uri="{FF2B5EF4-FFF2-40B4-BE49-F238E27FC236}">
                <a16:creationId xmlns:a16="http://schemas.microsoft.com/office/drawing/2014/main" id="{D6E2F2DE-E59A-4D45-955A-3BC3C70511BD}"/>
              </a:ext>
            </a:extLst>
          </p:cNvPr>
          <p:cNvGrpSpPr/>
          <p:nvPr/>
        </p:nvGrpSpPr>
        <p:grpSpPr>
          <a:xfrm>
            <a:off x="2427921" y="3747169"/>
            <a:ext cx="4999677" cy="686141"/>
            <a:chOff x="2417735" y="3359354"/>
            <a:chExt cx="5000387" cy="686239"/>
          </a:xfrm>
        </p:grpSpPr>
        <p:cxnSp>
          <p:nvCxnSpPr>
            <p:cNvPr id="316" name="Straight Arrow Connector 315">
              <a:extLst>
                <a:ext uri="{FF2B5EF4-FFF2-40B4-BE49-F238E27FC236}">
                  <a16:creationId xmlns:a16="http://schemas.microsoft.com/office/drawing/2014/main" id="{B82404E7-3355-4B9F-B446-8474C9C97892}"/>
                </a:ext>
              </a:extLst>
            </p:cNvPr>
            <p:cNvCxnSpPr>
              <a:cxnSpLocks/>
              <a:stCxn id="318" idx="6"/>
            </p:cNvCxnSpPr>
            <p:nvPr/>
          </p:nvCxnSpPr>
          <p:spPr>
            <a:xfrm flipV="1">
              <a:off x="3175393" y="3476350"/>
              <a:ext cx="4242729" cy="11197"/>
            </a:xfrm>
            <a:prstGeom prst="straightConnector1">
              <a:avLst/>
            </a:prstGeom>
            <a:ln w="22225">
              <a:solidFill>
                <a:schemeClr val="accent2"/>
              </a:solidFill>
              <a:headEnd type="none"/>
              <a:tailEnd type="arrow" w="lg" len="med"/>
            </a:ln>
            <a:effectLst/>
          </p:spPr>
          <p:style>
            <a:lnRef idx="1">
              <a:schemeClr val="accent1"/>
            </a:lnRef>
            <a:fillRef idx="0">
              <a:schemeClr val="accent1"/>
            </a:fillRef>
            <a:effectRef idx="0">
              <a:schemeClr val="accent1"/>
            </a:effectRef>
            <a:fontRef idx="minor">
              <a:schemeClr val="tx1"/>
            </a:fontRef>
          </p:style>
        </p:cxnSp>
        <p:cxnSp>
          <p:nvCxnSpPr>
            <p:cNvPr id="317" name="Straight Arrow Connector 316">
              <a:extLst>
                <a:ext uri="{FF2B5EF4-FFF2-40B4-BE49-F238E27FC236}">
                  <a16:creationId xmlns:a16="http://schemas.microsoft.com/office/drawing/2014/main" id="{719560AA-EDC0-4138-A4DB-95D0927B9ABA}"/>
                </a:ext>
              </a:extLst>
            </p:cNvPr>
            <p:cNvCxnSpPr>
              <a:cxnSpLocks/>
            </p:cNvCxnSpPr>
            <p:nvPr/>
          </p:nvCxnSpPr>
          <p:spPr>
            <a:xfrm flipH="1">
              <a:off x="2417735" y="3486547"/>
              <a:ext cx="632895" cy="559046"/>
            </a:xfrm>
            <a:prstGeom prst="straightConnector1">
              <a:avLst/>
            </a:prstGeom>
            <a:ln w="22225">
              <a:solidFill>
                <a:schemeClr val="accent2"/>
              </a:solidFill>
              <a:headEnd type="none"/>
              <a:tailEnd type="none" w="lg" len="med"/>
            </a:ln>
            <a:effectLst/>
          </p:spPr>
          <p:style>
            <a:lnRef idx="1">
              <a:schemeClr val="accent1"/>
            </a:lnRef>
            <a:fillRef idx="0">
              <a:schemeClr val="accent1"/>
            </a:fillRef>
            <a:effectRef idx="0">
              <a:schemeClr val="accent1"/>
            </a:effectRef>
            <a:fontRef idx="minor">
              <a:schemeClr val="tx1"/>
            </a:fontRef>
          </p:style>
        </p:cxnSp>
        <p:sp>
          <p:nvSpPr>
            <p:cNvPr id="318" name="Oval 317">
              <a:extLst>
                <a:ext uri="{FF2B5EF4-FFF2-40B4-BE49-F238E27FC236}">
                  <a16:creationId xmlns:a16="http://schemas.microsoft.com/office/drawing/2014/main" id="{0D662DCE-3359-4473-ADC1-F6FFBC28B828}"/>
                </a:ext>
              </a:extLst>
            </p:cNvPr>
            <p:cNvSpPr/>
            <p:nvPr/>
          </p:nvSpPr>
          <p:spPr bwMode="auto">
            <a:xfrm>
              <a:off x="2919008" y="3359354"/>
              <a:ext cx="256385" cy="256385"/>
            </a:xfrm>
            <a:prstGeom prst="ellipse">
              <a:avLst/>
            </a:prstGeom>
            <a:solidFill>
              <a:schemeClr val="bg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3"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effectLst/>
                  <a:uLnTx/>
                  <a:uFillTx/>
                  <a:latin typeface="Segoe Pro Semibold" panose="020B0702040504020203" pitchFamily="34" charset="0"/>
                  <a:ea typeface="+mn-ea"/>
                  <a:cs typeface="Segoe UI Light"/>
                </a:rPr>
                <a:t>1</a:t>
              </a:r>
            </a:p>
          </p:txBody>
        </p:sp>
      </p:grpSp>
      <p:grpSp>
        <p:nvGrpSpPr>
          <p:cNvPr id="323" name="Group 322" descr="step 2 arrow">
            <a:extLst>
              <a:ext uri="{FF2B5EF4-FFF2-40B4-BE49-F238E27FC236}">
                <a16:creationId xmlns:a16="http://schemas.microsoft.com/office/drawing/2014/main" id="{9FCF0892-B70E-49BD-BDB1-99F14DCD1CF8}"/>
              </a:ext>
            </a:extLst>
          </p:cNvPr>
          <p:cNvGrpSpPr/>
          <p:nvPr/>
        </p:nvGrpSpPr>
        <p:grpSpPr>
          <a:xfrm>
            <a:off x="2713237" y="4366522"/>
            <a:ext cx="492143" cy="256349"/>
            <a:chOff x="2712756" y="3990529"/>
            <a:chExt cx="492213" cy="256385"/>
          </a:xfrm>
        </p:grpSpPr>
        <p:cxnSp>
          <p:nvCxnSpPr>
            <p:cNvPr id="324" name="Straight Arrow Connector 323">
              <a:extLst>
                <a:ext uri="{FF2B5EF4-FFF2-40B4-BE49-F238E27FC236}">
                  <a16:creationId xmlns:a16="http://schemas.microsoft.com/office/drawing/2014/main" id="{4C1A3DDE-A97B-4176-B74B-EF8ACD7F9967}"/>
                </a:ext>
              </a:extLst>
            </p:cNvPr>
            <p:cNvCxnSpPr>
              <a:cxnSpLocks/>
            </p:cNvCxnSpPr>
            <p:nvPr/>
          </p:nvCxnSpPr>
          <p:spPr>
            <a:xfrm>
              <a:off x="2737386" y="4130168"/>
              <a:ext cx="467583" cy="0"/>
            </a:xfrm>
            <a:prstGeom prst="straightConnector1">
              <a:avLst/>
            </a:prstGeom>
            <a:ln w="22225">
              <a:solidFill>
                <a:schemeClr val="accent2"/>
              </a:solidFill>
              <a:headEnd type="none"/>
              <a:tailEnd type="arrow" w="lg" len="med"/>
            </a:ln>
            <a:effectLst/>
          </p:spPr>
          <p:style>
            <a:lnRef idx="1">
              <a:schemeClr val="accent1"/>
            </a:lnRef>
            <a:fillRef idx="0">
              <a:schemeClr val="accent1"/>
            </a:fillRef>
            <a:effectRef idx="0">
              <a:schemeClr val="accent1"/>
            </a:effectRef>
            <a:fontRef idx="minor">
              <a:schemeClr val="tx1"/>
            </a:fontRef>
          </p:style>
        </p:cxnSp>
        <p:sp>
          <p:nvSpPr>
            <p:cNvPr id="325" name="Oval 324">
              <a:extLst>
                <a:ext uri="{FF2B5EF4-FFF2-40B4-BE49-F238E27FC236}">
                  <a16:creationId xmlns:a16="http://schemas.microsoft.com/office/drawing/2014/main" id="{7CC40C59-AA5B-40F4-AB5A-95F711DFFBDC}"/>
                </a:ext>
              </a:extLst>
            </p:cNvPr>
            <p:cNvSpPr/>
            <p:nvPr/>
          </p:nvSpPr>
          <p:spPr bwMode="auto">
            <a:xfrm>
              <a:off x="2712756" y="3990529"/>
              <a:ext cx="256385" cy="256385"/>
            </a:xfrm>
            <a:prstGeom prst="ellipse">
              <a:avLst/>
            </a:prstGeom>
            <a:solidFill>
              <a:schemeClr val="bg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3"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effectLst/>
                  <a:uLnTx/>
                  <a:uFillTx/>
                  <a:latin typeface="Segoe Pro Semibold" panose="020B0702040504020203" pitchFamily="34" charset="0"/>
                  <a:ea typeface="+mn-ea"/>
                  <a:cs typeface="Segoe UI Light"/>
                </a:rPr>
                <a:t>2</a:t>
              </a:r>
            </a:p>
          </p:txBody>
        </p:sp>
      </p:grpSp>
      <p:grpSp>
        <p:nvGrpSpPr>
          <p:cNvPr id="326" name="Group 325" descr="step 3 arrow">
            <a:extLst>
              <a:ext uri="{FF2B5EF4-FFF2-40B4-BE49-F238E27FC236}">
                <a16:creationId xmlns:a16="http://schemas.microsoft.com/office/drawing/2014/main" id="{284B2F4D-FB7D-4C28-BA87-BA092B251E68}"/>
              </a:ext>
            </a:extLst>
          </p:cNvPr>
          <p:cNvGrpSpPr/>
          <p:nvPr/>
        </p:nvGrpSpPr>
        <p:grpSpPr>
          <a:xfrm>
            <a:off x="2713237" y="5339805"/>
            <a:ext cx="492143" cy="256349"/>
            <a:chOff x="2712756" y="3990529"/>
            <a:chExt cx="492213" cy="256385"/>
          </a:xfrm>
        </p:grpSpPr>
        <p:cxnSp>
          <p:nvCxnSpPr>
            <p:cNvPr id="327" name="Straight Arrow Connector 326">
              <a:extLst>
                <a:ext uri="{FF2B5EF4-FFF2-40B4-BE49-F238E27FC236}">
                  <a16:creationId xmlns:a16="http://schemas.microsoft.com/office/drawing/2014/main" id="{48A2710B-6E3D-42FE-A93E-F13B551C1C98}"/>
                </a:ext>
              </a:extLst>
            </p:cNvPr>
            <p:cNvCxnSpPr>
              <a:cxnSpLocks/>
            </p:cNvCxnSpPr>
            <p:nvPr/>
          </p:nvCxnSpPr>
          <p:spPr>
            <a:xfrm>
              <a:off x="2737386" y="4130168"/>
              <a:ext cx="467583" cy="0"/>
            </a:xfrm>
            <a:prstGeom prst="straightConnector1">
              <a:avLst/>
            </a:prstGeom>
            <a:ln w="22225">
              <a:solidFill>
                <a:schemeClr val="accent2"/>
              </a:solidFill>
              <a:headEnd type="none"/>
              <a:tailEnd type="arrow" w="lg" len="med"/>
            </a:ln>
            <a:effectLst/>
          </p:spPr>
          <p:style>
            <a:lnRef idx="1">
              <a:schemeClr val="accent1"/>
            </a:lnRef>
            <a:fillRef idx="0">
              <a:schemeClr val="accent1"/>
            </a:fillRef>
            <a:effectRef idx="0">
              <a:schemeClr val="accent1"/>
            </a:effectRef>
            <a:fontRef idx="minor">
              <a:schemeClr val="tx1"/>
            </a:fontRef>
          </p:style>
        </p:cxnSp>
        <p:sp>
          <p:nvSpPr>
            <p:cNvPr id="328" name="Oval 327">
              <a:extLst>
                <a:ext uri="{FF2B5EF4-FFF2-40B4-BE49-F238E27FC236}">
                  <a16:creationId xmlns:a16="http://schemas.microsoft.com/office/drawing/2014/main" id="{22A346AC-4838-4561-A6CE-2544388D5AC3}"/>
                </a:ext>
              </a:extLst>
            </p:cNvPr>
            <p:cNvSpPr/>
            <p:nvPr/>
          </p:nvSpPr>
          <p:spPr bwMode="auto">
            <a:xfrm>
              <a:off x="2712756" y="3990529"/>
              <a:ext cx="256385" cy="256385"/>
            </a:xfrm>
            <a:prstGeom prst="ellipse">
              <a:avLst/>
            </a:prstGeom>
            <a:solidFill>
              <a:schemeClr val="bg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3"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effectLst/>
                  <a:uLnTx/>
                  <a:uFillTx/>
                  <a:latin typeface="Segoe Pro Semibold" panose="020B0702040504020203" pitchFamily="34" charset="0"/>
                  <a:ea typeface="+mn-ea"/>
                  <a:cs typeface="Segoe UI Light"/>
                </a:rPr>
                <a:t>3</a:t>
              </a:r>
            </a:p>
          </p:txBody>
        </p:sp>
      </p:grpSp>
      <p:sp>
        <p:nvSpPr>
          <p:cNvPr id="117" name="Rectangle 116">
            <a:extLst>
              <a:ext uri="{FF2B5EF4-FFF2-40B4-BE49-F238E27FC236}">
                <a16:creationId xmlns:a16="http://schemas.microsoft.com/office/drawing/2014/main" id="{DEA8E5EB-96E0-43F7-9512-D2F9FAD85E4E}"/>
              </a:ext>
            </a:extLst>
          </p:cNvPr>
          <p:cNvSpPr/>
          <p:nvPr/>
        </p:nvSpPr>
        <p:spPr bwMode="auto">
          <a:xfrm>
            <a:off x="3110192" y="3045808"/>
            <a:ext cx="3909723" cy="380965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79285" rIns="182854" bIns="46630" numCol="1" spcCol="0" rtlCol="0" fromWordArt="0" anchor="t" anchorCtr="0" forceAA="0" compatLnSpc="1">
            <a:prstTxWarp prst="textNoShape">
              <a:avLst/>
            </a:prstTxWarp>
            <a:noAutofit/>
          </a:bodyPr>
          <a:lstStyle/>
          <a:p>
            <a:pPr marL="0" marR="0" lvl="0" indent="0" algn="ctr" defTabSz="860922" rtl="0" eaLnBrk="1" fontAlgn="auto" latinLnBrk="0" hangingPunct="1">
              <a:lnSpc>
                <a:spcPct val="90000"/>
              </a:lnSpc>
              <a:spcBef>
                <a:spcPts val="0"/>
              </a:spcBef>
              <a:spcAft>
                <a:spcPts val="0"/>
              </a:spcAft>
              <a:buClrTx/>
              <a:buSzTx/>
              <a:buFontTx/>
              <a:buNone/>
              <a:tabLst/>
              <a:defRPr/>
            </a:pPr>
            <a:r>
              <a:rPr kumimoji="0" lang="en-US" sz="1568" b="0" i="0" u="none" strike="noStrike" kern="1200" cap="none" spc="0" normalizeH="0" baseline="0" noProof="0">
                <a:ln>
                  <a:noFill/>
                </a:ln>
                <a:solidFill>
                  <a:prstClr val="black"/>
                </a:solidFill>
                <a:effectLst/>
                <a:uLnTx/>
                <a:uFillTx/>
                <a:latin typeface="Calibri Light" panose="020F0302020204030204"/>
                <a:ea typeface="+mn-ea"/>
                <a:cs typeface="Segoe UI Light"/>
              </a:rPr>
              <a:t>Azure Virtual Desktop </a:t>
            </a:r>
            <a:br>
              <a:rPr kumimoji="0" lang="en-US" sz="1568" b="0" i="0" u="none" strike="noStrike" kern="1200" cap="none" spc="0" normalizeH="0" baseline="0" noProof="0">
                <a:ln>
                  <a:noFill/>
                </a:ln>
                <a:solidFill>
                  <a:prstClr val="black"/>
                </a:solidFill>
                <a:effectLst/>
                <a:uLnTx/>
                <a:uFillTx/>
                <a:latin typeface="Calibri Light" panose="020F0302020204030204"/>
                <a:ea typeface="+mn-ea"/>
                <a:cs typeface="Segoe UI Light"/>
              </a:rPr>
            </a:br>
            <a:r>
              <a:rPr kumimoji="0" lang="en-US" sz="1568" b="0" i="0" u="none" strike="noStrike" kern="1200" cap="none" spc="0" normalizeH="0" baseline="0" noProof="0">
                <a:ln>
                  <a:noFill/>
                </a:ln>
                <a:solidFill>
                  <a:prstClr val="black"/>
                </a:solidFill>
                <a:effectLst/>
                <a:uLnTx/>
                <a:uFillTx/>
                <a:latin typeface="Calibri Light" panose="020F0302020204030204"/>
                <a:ea typeface="+mn-ea"/>
                <a:cs typeface="Segoe UI Light"/>
              </a:rPr>
              <a:t>Microsoft-managed Azure services</a:t>
            </a:r>
          </a:p>
        </p:txBody>
      </p:sp>
      <p:sp>
        <p:nvSpPr>
          <p:cNvPr id="119" name="Rectangle 118">
            <a:extLst>
              <a:ext uri="{FF2B5EF4-FFF2-40B4-BE49-F238E27FC236}">
                <a16:creationId xmlns:a16="http://schemas.microsoft.com/office/drawing/2014/main" id="{63DA8F92-E67B-48A7-BF4E-B50156583202}"/>
              </a:ext>
              <a:ext uri="{C183D7F6-B498-43B3-948B-1728B52AA6E4}">
                <adec:decorative xmlns:adec="http://schemas.microsoft.com/office/drawing/2017/decorative" val="1"/>
              </a:ext>
            </a:extLst>
          </p:cNvPr>
          <p:cNvSpPr/>
          <p:nvPr/>
        </p:nvSpPr>
        <p:spPr bwMode="auto">
          <a:xfrm>
            <a:off x="3208941" y="3988219"/>
            <a:ext cx="3680025" cy="2636647"/>
          </a:xfrm>
          <a:prstGeom prst="rect">
            <a:avLst/>
          </a:prstGeom>
          <a:solidFill>
            <a:schemeClr val="accent5"/>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548562" tIns="137141" rIns="0" bIns="4662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solidFill>
                <a:srgbClr val="505050"/>
              </a:solidFill>
              <a:effectLst/>
              <a:uLnTx/>
              <a:uFillTx/>
              <a:latin typeface="Segoe Pro Semibold" panose="020B0702040504020203" pitchFamily="34" charset="0"/>
              <a:ea typeface="+mn-ea"/>
              <a:cs typeface="Segoe UI Light"/>
            </a:endParaRPr>
          </a:p>
        </p:txBody>
      </p:sp>
      <p:grpSp>
        <p:nvGrpSpPr>
          <p:cNvPr id="220" name="Group 219" descr="Web Access&#10;">
            <a:extLst>
              <a:ext uri="{FF2B5EF4-FFF2-40B4-BE49-F238E27FC236}">
                <a16:creationId xmlns:a16="http://schemas.microsoft.com/office/drawing/2014/main" id="{2A76CE52-E041-4BE0-99CE-C07E9B5F9FEA}"/>
              </a:ext>
            </a:extLst>
          </p:cNvPr>
          <p:cNvGrpSpPr/>
          <p:nvPr/>
        </p:nvGrpSpPr>
        <p:grpSpPr>
          <a:xfrm>
            <a:off x="3293622" y="4292581"/>
            <a:ext cx="1702827" cy="587598"/>
            <a:chOff x="3204969" y="3834996"/>
            <a:chExt cx="1703068" cy="587682"/>
          </a:xfrm>
          <a:solidFill>
            <a:schemeClr val="accent4"/>
          </a:solidFill>
        </p:grpSpPr>
        <p:sp>
          <p:nvSpPr>
            <p:cNvPr id="221" name="Rectangle: Rounded Corners 220">
              <a:extLst>
                <a:ext uri="{FF2B5EF4-FFF2-40B4-BE49-F238E27FC236}">
                  <a16:creationId xmlns:a16="http://schemas.microsoft.com/office/drawing/2014/main" id="{A1B6120E-C60E-4985-842B-6B3514DC1ACE}"/>
                </a:ext>
              </a:extLst>
            </p:cNvPr>
            <p:cNvSpPr/>
            <p:nvPr/>
          </p:nvSpPr>
          <p:spPr bwMode="auto">
            <a:xfrm>
              <a:off x="3204969" y="3834996"/>
              <a:ext cx="1631150" cy="498768"/>
            </a:xfrm>
            <a:prstGeom prst="roundRect">
              <a:avLst/>
            </a:prstGeom>
            <a:grp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endParaRPr kumimoji="0" lang="en-US" sz="1176" b="0" i="0" u="none" strike="noStrike" kern="0" cap="none" spc="0" normalizeH="0" baseline="0" noProof="0">
                <a:ln>
                  <a:noFill/>
                </a:ln>
                <a:solidFill>
                  <a:prstClr val="white"/>
                </a:solidFill>
                <a:effectLst/>
                <a:uLnTx/>
                <a:uFillTx/>
                <a:latin typeface="Calibri Light" panose="020F0302020204030204"/>
                <a:ea typeface="+mn-ea"/>
                <a:cs typeface="+mn-cs"/>
              </a:endParaRPr>
            </a:p>
          </p:txBody>
        </p:sp>
        <p:sp>
          <p:nvSpPr>
            <p:cNvPr id="222" name="Rectangle: Rounded Corners 221">
              <a:extLst>
                <a:ext uri="{FF2B5EF4-FFF2-40B4-BE49-F238E27FC236}">
                  <a16:creationId xmlns:a16="http://schemas.microsoft.com/office/drawing/2014/main" id="{69CE98B0-C041-440E-A549-C529AC84623E}"/>
                </a:ext>
              </a:extLst>
            </p:cNvPr>
            <p:cNvSpPr/>
            <p:nvPr/>
          </p:nvSpPr>
          <p:spPr bwMode="auto">
            <a:xfrm>
              <a:off x="3240928" y="3879453"/>
              <a:ext cx="1631150" cy="498768"/>
            </a:xfrm>
            <a:prstGeom prst="roundRect">
              <a:avLst/>
            </a:prstGeom>
            <a:grp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endParaRPr kumimoji="0" lang="en-US" sz="1176" b="0" i="0" u="none" strike="noStrike" kern="0" cap="none" spc="0" normalizeH="0" baseline="0" noProof="0">
                <a:ln>
                  <a:noFill/>
                </a:ln>
                <a:solidFill>
                  <a:prstClr val="white"/>
                </a:solidFill>
                <a:effectLst/>
                <a:uLnTx/>
                <a:uFillTx/>
                <a:latin typeface="Calibri Light" panose="020F0302020204030204"/>
                <a:ea typeface="+mn-ea"/>
                <a:cs typeface="+mn-cs"/>
              </a:endParaRPr>
            </a:p>
          </p:txBody>
        </p:sp>
        <p:sp>
          <p:nvSpPr>
            <p:cNvPr id="223" name="Rectangle: Rounded Corners 222">
              <a:extLst>
                <a:ext uri="{FF2B5EF4-FFF2-40B4-BE49-F238E27FC236}">
                  <a16:creationId xmlns:a16="http://schemas.microsoft.com/office/drawing/2014/main" id="{B03415A0-2664-42EA-AE70-AF3C3DEE6800}"/>
                </a:ext>
              </a:extLst>
            </p:cNvPr>
            <p:cNvSpPr/>
            <p:nvPr/>
          </p:nvSpPr>
          <p:spPr bwMode="auto">
            <a:xfrm>
              <a:off x="3276887" y="3923910"/>
              <a:ext cx="1631150" cy="498768"/>
            </a:xfrm>
            <a:prstGeom prst="roundRect">
              <a:avLst/>
            </a:prstGeom>
            <a:grp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176" b="0" i="0" u="none" strike="noStrike" kern="0" cap="none" spc="0" normalizeH="0" baseline="0" noProof="0">
                  <a:ln>
                    <a:noFill/>
                  </a:ln>
                  <a:solidFill>
                    <a:prstClr val="white"/>
                  </a:solidFill>
                  <a:effectLst/>
                  <a:uLnTx/>
                  <a:uFillTx/>
                  <a:latin typeface="Calibri Light" panose="020F0302020204030204"/>
                  <a:ea typeface="+mn-ea"/>
                  <a:cs typeface="+mn-cs"/>
                </a:rPr>
                <a:t>Web Access</a:t>
              </a:r>
            </a:p>
          </p:txBody>
        </p:sp>
        <p:sp>
          <p:nvSpPr>
            <p:cNvPr id="226" name="globe_2" title="Icon of a sphere made of lines">
              <a:extLst>
                <a:ext uri="{FF2B5EF4-FFF2-40B4-BE49-F238E27FC236}">
                  <a16:creationId xmlns:a16="http://schemas.microsoft.com/office/drawing/2014/main" id="{DDF92DFA-0203-409C-9259-550CC300A39A}"/>
                </a:ext>
              </a:extLst>
            </p:cNvPr>
            <p:cNvSpPr>
              <a:spLocks noChangeAspect="1" noEditPoints="1"/>
            </p:cNvSpPr>
            <p:nvPr/>
          </p:nvSpPr>
          <p:spPr bwMode="auto">
            <a:xfrm>
              <a:off x="4419468" y="4027324"/>
              <a:ext cx="296721" cy="29672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grpFill/>
            <a:ln w="15875" cap="flat">
              <a:solidFill>
                <a:schemeClr val="bg1"/>
              </a:solidFill>
              <a:prstDash val="solid"/>
              <a:miter lim="800000"/>
              <a:headEnd/>
              <a:tailEnd/>
            </a:ln>
          </p:spPr>
          <p:txBody>
            <a:bodyPr vert="horz" wrap="square" lIns="89642"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grpSp>
      <p:grpSp>
        <p:nvGrpSpPr>
          <p:cNvPr id="125" name="Group 124" descr="Diagnostics&#10;">
            <a:extLst>
              <a:ext uri="{FF2B5EF4-FFF2-40B4-BE49-F238E27FC236}">
                <a16:creationId xmlns:a16="http://schemas.microsoft.com/office/drawing/2014/main" id="{E23A7BC6-1A99-48D7-A503-ACBD66A62F52}"/>
              </a:ext>
            </a:extLst>
          </p:cNvPr>
          <p:cNvGrpSpPr/>
          <p:nvPr/>
        </p:nvGrpSpPr>
        <p:grpSpPr>
          <a:xfrm>
            <a:off x="5093504" y="4292581"/>
            <a:ext cx="1702827" cy="587598"/>
            <a:chOff x="4908037" y="3834996"/>
            <a:chExt cx="1703068" cy="587682"/>
          </a:xfrm>
          <a:solidFill>
            <a:schemeClr val="accent4"/>
          </a:solidFill>
        </p:grpSpPr>
        <p:sp>
          <p:nvSpPr>
            <p:cNvPr id="133" name="Rectangle: Rounded Corners 132">
              <a:extLst>
                <a:ext uri="{FF2B5EF4-FFF2-40B4-BE49-F238E27FC236}">
                  <a16:creationId xmlns:a16="http://schemas.microsoft.com/office/drawing/2014/main" id="{E3D66506-BADB-4E5B-A23F-E2928EE7A4D6}"/>
                </a:ext>
              </a:extLst>
            </p:cNvPr>
            <p:cNvSpPr/>
            <p:nvPr/>
          </p:nvSpPr>
          <p:spPr bwMode="auto">
            <a:xfrm>
              <a:off x="4908037" y="3834996"/>
              <a:ext cx="1631150" cy="498768"/>
            </a:xfrm>
            <a:prstGeom prst="roundRect">
              <a:avLst/>
            </a:prstGeom>
            <a:grp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endParaRPr kumimoji="0" lang="en-US" sz="1176" b="0" i="0" u="none" strike="noStrike" kern="0" cap="none" spc="0" normalizeH="0" baseline="0" noProof="0">
                <a:ln>
                  <a:noFill/>
                </a:ln>
                <a:solidFill>
                  <a:prstClr val="white"/>
                </a:solidFill>
                <a:effectLst/>
                <a:uLnTx/>
                <a:uFillTx/>
                <a:latin typeface="Calibri Light" panose="020F0302020204030204"/>
                <a:ea typeface="+mn-ea"/>
                <a:cs typeface="+mn-cs"/>
              </a:endParaRPr>
            </a:p>
          </p:txBody>
        </p:sp>
        <p:sp>
          <p:nvSpPr>
            <p:cNvPr id="147" name="Rectangle: Rounded Corners 146">
              <a:extLst>
                <a:ext uri="{FF2B5EF4-FFF2-40B4-BE49-F238E27FC236}">
                  <a16:creationId xmlns:a16="http://schemas.microsoft.com/office/drawing/2014/main" id="{C1DE52F2-E429-4C6F-93E6-FB5FC1D3D261}"/>
                </a:ext>
              </a:extLst>
            </p:cNvPr>
            <p:cNvSpPr/>
            <p:nvPr/>
          </p:nvSpPr>
          <p:spPr bwMode="auto">
            <a:xfrm>
              <a:off x="4943996" y="3879453"/>
              <a:ext cx="1631150" cy="498768"/>
            </a:xfrm>
            <a:prstGeom prst="roundRect">
              <a:avLst/>
            </a:prstGeom>
            <a:grp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endParaRPr kumimoji="0" lang="en-US" sz="1176" b="0" i="0" u="none" strike="noStrike" kern="0" cap="none" spc="0" normalizeH="0" baseline="0" noProof="0">
                <a:ln>
                  <a:noFill/>
                </a:ln>
                <a:solidFill>
                  <a:prstClr val="white"/>
                </a:solidFill>
                <a:effectLst/>
                <a:uLnTx/>
                <a:uFillTx/>
                <a:latin typeface="Calibri Light" panose="020F0302020204030204"/>
                <a:ea typeface="+mn-ea"/>
                <a:cs typeface="+mn-cs"/>
              </a:endParaRPr>
            </a:p>
          </p:txBody>
        </p:sp>
        <p:sp>
          <p:nvSpPr>
            <p:cNvPr id="148" name="Rectangle: Rounded Corners 147">
              <a:extLst>
                <a:ext uri="{FF2B5EF4-FFF2-40B4-BE49-F238E27FC236}">
                  <a16:creationId xmlns:a16="http://schemas.microsoft.com/office/drawing/2014/main" id="{F76A3697-30F2-448F-A08E-2F049F48C51B}"/>
                </a:ext>
              </a:extLst>
            </p:cNvPr>
            <p:cNvSpPr/>
            <p:nvPr/>
          </p:nvSpPr>
          <p:spPr bwMode="auto">
            <a:xfrm>
              <a:off x="4979955" y="3923910"/>
              <a:ext cx="1631150" cy="498768"/>
            </a:xfrm>
            <a:prstGeom prst="roundRect">
              <a:avLst/>
            </a:prstGeom>
            <a:grp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176" b="0" i="0" u="none" strike="noStrike" kern="0" cap="none" spc="0" normalizeH="0" baseline="0" noProof="0">
                  <a:ln>
                    <a:noFill/>
                  </a:ln>
                  <a:solidFill>
                    <a:prstClr val="white"/>
                  </a:solidFill>
                  <a:effectLst/>
                  <a:uLnTx/>
                  <a:uFillTx/>
                  <a:latin typeface="Calibri Light" panose="020F0302020204030204"/>
                  <a:ea typeface="+mn-ea"/>
                  <a:cs typeface="+mn-cs"/>
                </a:rPr>
                <a:t>Diagnostics</a:t>
              </a:r>
            </a:p>
          </p:txBody>
        </p:sp>
        <p:sp>
          <p:nvSpPr>
            <p:cNvPr id="149" name="algorithm" title="Icon of a heartbeat">
              <a:extLst>
                <a:ext uri="{FF2B5EF4-FFF2-40B4-BE49-F238E27FC236}">
                  <a16:creationId xmlns:a16="http://schemas.microsoft.com/office/drawing/2014/main" id="{68CCCD94-AF23-44AC-A668-661AAE5520D6}"/>
                </a:ext>
              </a:extLst>
            </p:cNvPr>
            <p:cNvSpPr>
              <a:spLocks noChangeAspect="1" noEditPoints="1"/>
            </p:cNvSpPr>
            <p:nvPr/>
          </p:nvSpPr>
          <p:spPr bwMode="auto">
            <a:xfrm>
              <a:off x="6155405" y="4046929"/>
              <a:ext cx="316179" cy="273715"/>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grpFill/>
            <a:ln w="15875" cap="sq">
              <a:solidFill>
                <a:schemeClr val="bg1"/>
              </a:solidFill>
              <a:prstDash val="solid"/>
              <a:miter lim="800000"/>
              <a:headEnd/>
              <a:tailEnd/>
            </a:ln>
          </p:spPr>
          <p:txBody>
            <a:bodyPr vert="horz" wrap="square" lIns="89642"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grpSp>
      <p:grpSp>
        <p:nvGrpSpPr>
          <p:cNvPr id="199" name="Group 198" descr="Gateway&#10;">
            <a:extLst>
              <a:ext uri="{FF2B5EF4-FFF2-40B4-BE49-F238E27FC236}">
                <a16:creationId xmlns:a16="http://schemas.microsoft.com/office/drawing/2014/main" id="{91F2062D-BAED-4642-8AEA-3500D1645219}"/>
              </a:ext>
            </a:extLst>
          </p:cNvPr>
          <p:cNvGrpSpPr/>
          <p:nvPr/>
        </p:nvGrpSpPr>
        <p:grpSpPr>
          <a:xfrm>
            <a:off x="3293622" y="5157424"/>
            <a:ext cx="1702827" cy="587598"/>
            <a:chOff x="3204969" y="4699961"/>
            <a:chExt cx="1703068" cy="587682"/>
          </a:xfrm>
          <a:solidFill>
            <a:schemeClr val="accent4"/>
          </a:solidFill>
        </p:grpSpPr>
        <p:sp>
          <p:nvSpPr>
            <p:cNvPr id="209" name="Rectangle: Rounded Corners 208">
              <a:extLst>
                <a:ext uri="{FF2B5EF4-FFF2-40B4-BE49-F238E27FC236}">
                  <a16:creationId xmlns:a16="http://schemas.microsoft.com/office/drawing/2014/main" id="{AC433C23-1C8A-49C2-B8AD-E5AFA617A080}"/>
                </a:ext>
              </a:extLst>
            </p:cNvPr>
            <p:cNvSpPr/>
            <p:nvPr/>
          </p:nvSpPr>
          <p:spPr bwMode="auto">
            <a:xfrm>
              <a:off x="3204969" y="4699961"/>
              <a:ext cx="1631150" cy="498768"/>
            </a:xfrm>
            <a:prstGeom prst="roundRect">
              <a:avLst/>
            </a:prstGeom>
            <a:grp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endParaRPr kumimoji="0" lang="en-US" sz="1176" b="0" i="0" u="none" strike="noStrike" kern="0" cap="none" spc="0" normalizeH="0" baseline="0" noProof="0">
                <a:ln>
                  <a:noFill/>
                </a:ln>
                <a:solidFill>
                  <a:prstClr val="white"/>
                </a:solidFill>
                <a:effectLst/>
                <a:uLnTx/>
                <a:uFillTx/>
                <a:latin typeface="Calibri Light" panose="020F0302020204030204"/>
                <a:ea typeface="+mn-ea"/>
                <a:cs typeface="+mn-cs"/>
              </a:endParaRPr>
            </a:p>
          </p:txBody>
        </p:sp>
        <p:sp>
          <p:nvSpPr>
            <p:cNvPr id="210" name="Rectangle: Rounded Corners 209">
              <a:extLst>
                <a:ext uri="{FF2B5EF4-FFF2-40B4-BE49-F238E27FC236}">
                  <a16:creationId xmlns:a16="http://schemas.microsoft.com/office/drawing/2014/main" id="{D640DA42-1B96-41A7-974E-F9EFBC1D2214}"/>
                </a:ext>
              </a:extLst>
            </p:cNvPr>
            <p:cNvSpPr/>
            <p:nvPr/>
          </p:nvSpPr>
          <p:spPr bwMode="auto">
            <a:xfrm>
              <a:off x="3240928" y="4744418"/>
              <a:ext cx="1631150" cy="498768"/>
            </a:xfrm>
            <a:prstGeom prst="roundRect">
              <a:avLst/>
            </a:prstGeom>
            <a:grp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endParaRPr kumimoji="0" lang="en-US" sz="1176" b="0" i="0" u="none" strike="noStrike" kern="0" cap="none" spc="0" normalizeH="0" baseline="0" noProof="0">
                <a:ln>
                  <a:noFill/>
                </a:ln>
                <a:solidFill>
                  <a:prstClr val="white"/>
                </a:solidFill>
                <a:effectLst/>
                <a:uLnTx/>
                <a:uFillTx/>
                <a:latin typeface="Calibri Light" panose="020F0302020204030204"/>
                <a:ea typeface="+mn-ea"/>
                <a:cs typeface="+mn-cs"/>
              </a:endParaRPr>
            </a:p>
          </p:txBody>
        </p:sp>
        <p:sp>
          <p:nvSpPr>
            <p:cNvPr id="218" name="Rectangle: Rounded Corners 217">
              <a:extLst>
                <a:ext uri="{FF2B5EF4-FFF2-40B4-BE49-F238E27FC236}">
                  <a16:creationId xmlns:a16="http://schemas.microsoft.com/office/drawing/2014/main" id="{C0C90D64-56A5-4C32-B381-8D289547B71B}"/>
                </a:ext>
              </a:extLst>
            </p:cNvPr>
            <p:cNvSpPr/>
            <p:nvPr/>
          </p:nvSpPr>
          <p:spPr bwMode="auto">
            <a:xfrm>
              <a:off x="3276887" y="4788875"/>
              <a:ext cx="1631150" cy="498768"/>
            </a:xfrm>
            <a:prstGeom prst="roundRect">
              <a:avLst/>
            </a:prstGeom>
            <a:grp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176" b="0" i="0" u="none" strike="noStrike" kern="0" cap="none" spc="0" normalizeH="0" baseline="0" noProof="0">
                  <a:ln>
                    <a:noFill/>
                  </a:ln>
                  <a:solidFill>
                    <a:prstClr val="white"/>
                  </a:solidFill>
                  <a:effectLst/>
                  <a:uLnTx/>
                  <a:uFillTx/>
                  <a:latin typeface="Calibri Light" panose="020F0302020204030204"/>
                  <a:ea typeface="+mn-ea"/>
                  <a:cs typeface="+mn-cs"/>
                </a:rPr>
                <a:t>Gateway</a:t>
              </a:r>
            </a:p>
          </p:txBody>
        </p:sp>
        <p:sp>
          <p:nvSpPr>
            <p:cNvPr id="219" name="Move_E7C2" title="Icon of four arrows pointing away from eachother">
              <a:extLst>
                <a:ext uri="{FF2B5EF4-FFF2-40B4-BE49-F238E27FC236}">
                  <a16:creationId xmlns:a16="http://schemas.microsoft.com/office/drawing/2014/main" id="{E1B3693E-BB61-4967-814E-7F83B78C3B25}"/>
                </a:ext>
              </a:extLst>
            </p:cNvPr>
            <p:cNvSpPr>
              <a:spLocks noChangeAspect="1" noEditPoints="1"/>
            </p:cNvSpPr>
            <p:nvPr/>
          </p:nvSpPr>
          <p:spPr bwMode="auto">
            <a:xfrm>
              <a:off x="4431005" y="4891891"/>
              <a:ext cx="273646" cy="273715"/>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grpFill/>
            <a:ln w="15875" cap="sq">
              <a:solidFill>
                <a:schemeClr val="bg1"/>
              </a:solidFill>
              <a:prstDash val="solid"/>
              <a:miter lim="800000"/>
              <a:headEnd/>
              <a:tailEnd/>
            </a:ln>
          </p:spPr>
          <p:txBody>
            <a:bodyPr vert="horz" wrap="square" lIns="89642"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grpSp>
      <p:grpSp>
        <p:nvGrpSpPr>
          <p:cNvPr id="150" name="Group 149" descr="Broker&#10;">
            <a:extLst>
              <a:ext uri="{FF2B5EF4-FFF2-40B4-BE49-F238E27FC236}">
                <a16:creationId xmlns:a16="http://schemas.microsoft.com/office/drawing/2014/main" id="{BBFCCCF9-6131-4A4C-87F1-C34603654A3B}"/>
              </a:ext>
            </a:extLst>
          </p:cNvPr>
          <p:cNvGrpSpPr/>
          <p:nvPr/>
        </p:nvGrpSpPr>
        <p:grpSpPr>
          <a:xfrm>
            <a:off x="5093504" y="5157424"/>
            <a:ext cx="1702827" cy="587598"/>
            <a:chOff x="4908037" y="4699961"/>
            <a:chExt cx="1703068" cy="587682"/>
          </a:xfrm>
          <a:solidFill>
            <a:schemeClr val="accent4"/>
          </a:solidFill>
        </p:grpSpPr>
        <p:sp>
          <p:nvSpPr>
            <p:cNvPr id="151" name="Rectangle: Rounded Corners 150">
              <a:extLst>
                <a:ext uri="{FF2B5EF4-FFF2-40B4-BE49-F238E27FC236}">
                  <a16:creationId xmlns:a16="http://schemas.microsoft.com/office/drawing/2014/main" id="{2FF0FDD0-E970-4F63-8936-B8703A889BB7}"/>
                </a:ext>
              </a:extLst>
            </p:cNvPr>
            <p:cNvSpPr/>
            <p:nvPr/>
          </p:nvSpPr>
          <p:spPr bwMode="auto">
            <a:xfrm>
              <a:off x="4908037" y="4699961"/>
              <a:ext cx="1631150" cy="498768"/>
            </a:xfrm>
            <a:prstGeom prst="roundRect">
              <a:avLst/>
            </a:prstGeom>
            <a:grp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endParaRPr kumimoji="0" lang="en-US" sz="1176" b="0" i="0" u="none" strike="noStrike" kern="0" cap="none" spc="0" normalizeH="0" baseline="0" noProof="0">
                <a:ln>
                  <a:noFill/>
                </a:ln>
                <a:solidFill>
                  <a:prstClr val="white"/>
                </a:solidFill>
                <a:effectLst/>
                <a:uLnTx/>
                <a:uFillTx/>
                <a:latin typeface="Calibri Light" panose="020F0302020204030204"/>
                <a:ea typeface="+mn-ea"/>
                <a:cs typeface="+mn-cs"/>
              </a:endParaRPr>
            </a:p>
          </p:txBody>
        </p:sp>
        <p:sp>
          <p:nvSpPr>
            <p:cNvPr id="152" name="Rectangle: Rounded Corners 151">
              <a:extLst>
                <a:ext uri="{FF2B5EF4-FFF2-40B4-BE49-F238E27FC236}">
                  <a16:creationId xmlns:a16="http://schemas.microsoft.com/office/drawing/2014/main" id="{92241020-4A6F-46A8-9522-DF0E37AD1ED1}"/>
                </a:ext>
              </a:extLst>
            </p:cNvPr>
            <p:cNvSpPr/>
            <p:nvPr/>
          </p:nvSpPr>
          <p:spPr bwMode="auto">
            <a:xfrm>
              <a:off x="4943996" y="4744418"/>
              <a:ext cx="1631150" cy="498768"/>
            </a:xfrm>
            <a:prstGeom prst="roundRect">
              <a:avLst/>
            </a:prstGeom>
            <a:grp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endParaRPr kumimoji="0" lang="en-US" sz="1176" b="0" i="0" u="none" strike="noStrike" kern="0" cap="none" spc="0" normalizeH="0" baseline="0" noProof="0">
                <a:ln>
                  <a:noFill/>
                </a:ln>
                <a:solidFill>
                  <a:prstClr val="white"/>
                </a:solidFill>
                <a:effectLst/>
                <a:uLnTx/>
                <a:uFillTx/>
                <a:latin typeface="Calibri Light" panose="020F0302020204030204"/>
                <a:ea typeface="+mn-ea"/>
                <a:cs typeface="+mn-cs"/>
              </a:endParaRPr>
            </a:p>
          </p:txBody>
        </p:sp>
        <p:sp>
          <p:nvSpPr>
            <p:cNvPr id="153" name="Rectangle: Rounded Corners 152">
              <a:extLst>
                <a:ext uri="{FF2B5EF4-FFF2-40B4-BE49-F238E27FC236}">
                  <a16:creationId xmlns:a16="http://schemas.microsoft.com/office/drawing/2014/main" id="{DDC1A186-DA14-4A71-A43E-270E31430A5C}"/>
                </a:ext>
              </a:extLst>
            </p:cNvPr>
            <p:cNvSpPr/>
            <p:nvPr/>
          </p:nvSpPr>
          <p:spPr bwMode="auto">
            <a:xfrm>
              <a:off x="4979955" y="4788875"/>
              <a:ext cx="1631150" cy="498768"/>
            </a:xfrm>
            <a:prstGeom prst="roundRect">
              <a:avLst/>
            </a:prstGeom>
            <a:grp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176" b="0" i="0" u="none" strike="noStrike" kern="0" cap="none" spc="0" normalizeH="0" baseline="0" noProof="0">
                  <a:ln>
                    <a:noFill/>
                  </a:ln>
                  <a:solidFill>
                    <a:prstClr val="white"/>
                  </a:solidFill>
                  <a:effectLst/>
                  <a:uLnTx/>
                  <a:uFillTx/>
                  <a:latin typeface="Calibri Light" panose="020F0302020204030204"/>
                  <a:ea typeface="+mn-ea"/>
                  <a:cs typeface="+mn-cs"/>
                </a:rPr>
                <a:t>Broker</a:t>
              </a:r>
            </a:p>
          </p:txBody>
        </p:sp>
        <p:cxnSp>
          <p:nvCxnSpPr>
            <p:cNvPr id="154" name="Straight Connector 153">
              <a:extLst>
                <a:ext uri="{FF2B5EF4-FFF2-40B4-BE49-F238E27FC236}">
                  <a16:creationId xmlns:a16="http://schemas.microsoft.com/office/drawing/2014/main" id="{B0739F19-EC4E-47C4-B1C1-0EA964EBC156}"/>
                </a:ext>
              </a:extLst>
            </p:cNvPr>
            <p:cNvCxnSpPr>
              <a:cxnSpLocks/>
            </p:cNvCxnSpPr>
            <p:nvPr/>
          </p:nvCxnSpPr>
          <p:spPr>
            <a:xfrm>
              <a:off x="6171692" y="5021999"/>
              <a:ext cx="283604" cy="0"/>
            </a:xfrm>
            <a:prstGeom prst="line">
              <a:avLst/>
            </a:prstGeom>
            <a:grpFill/>
            <a:ln w="12700">
              <a:solidFill>
                <a:schemeClr val="bg1"/>
              </a:solidFill>
              <a:headEnd type="oval"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1CB87C08-DDB9-4359-B1E6-D3DF02CB3616}"/>
                </a:ext>
              </a:extLst>
            </p:cNvPr>
            <p:cNvCxnSpPr>
              <a:cxnSpLocks/>
            </p:cNvCxnSpPr>
            <p:nvPr/>
          </p:nvCxnSpPr>
          <p:spPr>
            <a:xfrm flipV="1">
              <a:off x="6237818" y="4870627"/>
              <a:ext cx="113442" cy="147818"/>
            </a:xfrm>
            <a:prstGeom prst="line">
              <a:avLst/>
            </a:prstGeom>
            <a:grpFill/>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5D169ED5-15CB-455C-99DA-90FAB86ACF09}"/>
                </a:ext>
              </a:extLst>
            </p:cNvPr>
            <p:cNvCxnSpPr>
              <a:cxnSpLocks/>
            </p:cNvCxnSpPr>
            <p:nvPr/>
          </p:nvCxnSpPr>
          <p:spPr>
            <a:xfrm>
              <a:off x="6239170" y="5025554"/>
              <a:ext cx="113442" cy="147818"/>
            </a:xfrm>
            <a:prstGeom prst="line">
              <a:avLst/>
            </a:prstGeom>
            <a:grpFill/>
            <a:ln w="12700">
              <a:solidFill>
                <a:schemeClr val="bg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grpSp>
      <p:sp>
        <p:nvSpPr>
          <p:cNvPr id="319" name="Rectangle: Rounded Corners 318">
            <a:extLst>
              <a:ext uri="{FF2B5EF4-FFF2-40B4-BE49-F238E27FC236}">
                <a16:creationId xmlns:a16="http://schemas.microsoft.com/office/drawing/2014/main" id="{84DEA4BB-3350-4EC8-B45F-0EFB464A50AC}"/>
              </a:ext>
            </a:extLst>
          </p:cNvPr>
          <p:cNvSpPr/>
          <p:nvPr/>
        </p:nvSpPr>
        <p:spPr bwMode="auto">
          <a:xfrm>
            <a:off x="5274993" y="6051892"/>
            <a:ext cx="1630919" cy="498697"/>
          </a:xfrm>
          <a:prstGeom prst="roundRect">
            <a:avLst/>
          </a:prstGeom>
          <a:noFill/>
          <a:ln w="10795" cap="flat" cmpd="sng" algn="ctr">
            <a:noFill/>
            <a:prstDash val="solid"/>
          </a:ln>
          <a:effectLst/>
        </p:spPr>
        <p:txBody>
          <a:bodyPr rot="0" spcFirstLastPara="0" vertOverflow="overflow" horzOverflow="overflow" vert="horz" wrap="square" lIns="45713"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Azure SQL DB</a:t>
            </a:r>
          </a:p>
        </p:txBody>
      </p:sp>
      <p:pic>
        <p:nvPicPr>
          <p:cNvPr id="320" name="Picture 2" descr="sql server">
            <a:extLst>
              <a:ext uri="{FF2B5EF4-FFF2-40B4-BE49-F238E27FC236}">
                <a16:creationId xmlns:a16="http://schemas.microsoft.com/office/drawing/2014/main" id="{78318633-86AA-41EA-8F17-224937A77B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935" y="6059674"/>
            <a:ext cx="399559" cy="422176"/>
          </a:xfrm>
          <a:prstGeom prst="rect">
            <a:avLst/>
          </a:prstGeom>
          <a:noFill/>
        </p:spPr>
      </p:pic>
      <p:grpSp>
        <p:nvGrpSpPr>
          <p:cNvPr id="227" name="Group 226" descr="FIREWALL&#10;">
            <a:extLst>
              <a:ext uri="{FF2B5EF4-FFF2-40B4-BE49-F238E27FC236}">
                <a16:creationId xmlns:a16="http://schemas.microsoft.com/office/drawing/2014/main" id="{ABBAEB07-5F00-41AD-B947-6C4A749D45AA}"/>
              </a:ext>
            </a:extLst>
          </p:cNvPr>
          <p:cNvGrpSpPr/>
          <p:nvPr/>
        </p:nvGrpSpPr>
        <p:grpSpPr>
          <a:xfrm>
            <a:off x="7152375" y="3050837"/>
            <a:ext cx="187551" cy="3799596"/>
            <a:chOff x="2849277" y="1648178"/>
            <a:chExt cx="187578" cy="3892279"/>
          </a:xfrm>
        </p:grpSpPr>
        <p:cxnSp>
          <p:nvCxnSpPr>
            <p:cNvPr id="228" name="Straight Connector 227">
              <a:extLst>
                <a:ext uri="{FF2B5EF4-FFF2-40B4-BE49-F238E27FC236}">
                  <a16:creationId xmlns:a16="http://schemas.microsoft.com/office/drawing/2014/main" id="{3B96C9A9-BCBC-4D34-97DD-666B2B92DF98}"/>
                </a:ext>
              </a:extLst>
            </p:cNvPr>
            <p:cNvCxnSpPr>
              <a:cxnSpLocks/>
            </p:cNvCxnSpPr>
            <p:nvPr/>
          </p:nvCxnSpPr>
          <p:spPr>
            <a:xfrm flipV="1">
              <a:off x="2935296" y="1648178"/>
              <a:ext cx="14949" cy="3892279"/>
            </a:xfrm>
            <a:prstGeom prst="line">
              <a:avLst/>
            </a:prstGeom>
            <a:noFill/>
            <a:ln w="38100" cap="rnd" cmpd="sng">
              <a:solidFill>
                <a:srgbClr val="A5A5A5"/>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29" name="Rectangle 228">
              <a:extLst>
                <a:ext uri="{FF2B5EF4-FFF2-40B4-BE49-F238E27FC236}">
                  <a16:creationId xmlns:a16="http://schemas.microsoft.com/office/drawing/2014/main" id="{2B0EBC4B-7D8E-4DB5-BB4C-20806BA80EB3}"/>
                </a:ext>
              </a:extLst>
            </p:cNvPr>
            <p:cNvSpPr/>
            <p:nvPr/>
          </p:nvSpPr>
          <p:spPr>
            <a:xfrm rot="16200000">
              <a:off x="2530934" y="3500529"/>
              <a:ext cx="824264" cy="187578"/>
            </a:xfrm>
            <a:prstGeom prst="rect">
              <a:avLst/>
            </a:prstGeom>
            <a:solidFill>
              <a:schemeClr val="bg1"/>
            </a:solidFill>
            <a:effectLst/>
          </p:spPr>
          <p:txBody>
            <a:bodyPr wrap="none" anchor="ctr">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black"/>
                  </a:solidFill>
                  <a:effectLst/>
                  <a:uLnTx/>
                  <a:uFillTx/>
                  <a:latin typeface="Segoe UI Semibold"/>
                  <a:ea typeface="+mn-ea"/>
                  <a:cs typeface="Segoe UI Light"/>
                </a:rPr>
                <a:t>FIREWALL</a:t>
              </a:r>
              <a:endParaRPr kumimoji="0" lang="en-US" sz="1176" b="0" i="0" u="none" strike="noStrike" kern="1200" cap="none" spc="0" normalizeH="0" baseline="0" noProof="0">
                <a:ln>
                  <a:noFill/>
                </a:ln>
                <a:solidFill>
                  <a:prstClr val="black"/>
                </a:solidFill>
                <a:effectLst/>
                <a:uLnTx/>
                <a:uFillTx/>
                <a:latin typeface="Segoe UI Semibold"/>
                <a:ea typeface="+mn-ea"/>
                <a:cs typeface="+mn-cs"/>
              </a:endParaRPr>
            </a:p>
          </p:txBody>
        </p:sp>
      </p:grpSp>
      <p:grpSp>
        <p:nvGrpSpPr>
          <p:cNvPr id="312" name="Group 311" descr="azure directory">
            <a:extLst>
              <a:ext uri="{FF2B5EF4-FFF2-40B4-BE49-F238E27FC236}">
                <a16:creationId xmlns:a16="http://schemas.microsoft.com/office/drawing/2014/main" id="{473B90A4-79FE-4202-8F42-7DF360215B63}"/>
              </a:ext>
            </a:extLst>
          </p:cNvPr>
          <p:cNvGrpSpPr/>
          <p:nvPr/>
        </p:nvGrpSpPr>
        <p:grpSpPr>
          <a:xfrm>
            <a:off x="7515670" y="3691264"/>
            <a:ext cx="378766" cy="378765"/>
            <a:chOff x="5564119" y="2081144"/>
            <a:chExt cx="501718" cy="501718"/>
          </a:xfrm>
        </p:grpSpPr>
        <p:sp>
          <p:nvSpPr>
            <p:cNvPr id="313" name="Diamond 312">
              <a:extLst>
                <a:ext uri="{FF2B5EF4-FFF2-40B4-BE49-F238E27FC236}">
                  <a16:creationId xmlns:a16="http://schemas.microsoft.com/office/drawing/2014/main" id="{00745780-2943-4899-847E-9A586F528231}"/>
                </a:ext>
              </a:extLst>
            </p:cNvPr>
            <p:cNvSpPr/>
            <p:nvPr/>
          </p:nvSpPr>
          <p:spPr bwMode="auto">
            <a:xfrm>
              <a:off x="5614884" y="2160973"/>
              <a:ext cx="418054" cy="395723"/>
            </a:xfrm>
            <a:prstGeom prst="diamond">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14" name="Graphic 313">
              <a:extLst>
                <a:ext uri="{FF2B5EF4-FFF2-40B4-BE49-F238E27FC236}">
                  <a16:creationId xmlns:a16="http://schemas.microsoft.com/office/drawing/2014/main" id="{B56446EF-DAA7-4214-9A22-A6F888699B8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64119" y="2081144"/>
              <a:ext cx="501718" cy="501718"/>
            </a:xfrm>
            <a:prstGeom prst="rect">
              <a:avLst/>
            </a:prstGeom>
          </p:spPr>
        </p:pic>
      </p:grpSp>
      <p:grpSp>
        <p:nvGrpSpPr>
          <p:cNvPr id="329" name="Group 328" descr="step 4 arrow">
            <a:extLst>
              <a:ext uri="{FF2B5EF4-FFF2-40B4-BE49-F238E27FC236}">
                <a16:creationId xmlns:a16="http://schemas.microsoft.com/office/drawing/2014/main" id="{A486E851-CAF0-4725-87BF-F22F654B0624}"/>
              </a:ext>
            </a:extLst>
          </p:cNvPr>
          <p:cNvGrpSpPr/>
          <p:nvPr/>
        </p:nvGrpSpPr>
        <p:grpSpPr>
          <a:xfrm>
            <a:off x="4798367" y="4494355"/>
            <a:ext cx="3169574" cy="979849"/>
            <a:chOff x="4653442" y="3990201"/>
            <a:chExt cx="3170024" cy="979988"/>
          </a:xfrm>
        </p:grpSpPr>
        <p:cxnSp>
          <p:nvCxnSpPr>
            <p:cNvPr id="330" name="Straight Arrow Connector 329">
              <a:extLst>
                <a:ext uri="{FF2B5EF4-FFF2-40B4-BE49-F238E27FC236}">
                  <a16:creationId xmlns:a16="http://schemas.microsoft.com/office/drawing/2014/main" id="{2A966216-9794-4560-AC9D-3F29A0FE0B5B}"/>
                </a:ext>
              </a:extLst>
            </p:cNvPr>
            <p:cNvCxnSpPr>
              <a:cxnSpLocks/>
            </p:cNvCxnSpPr>
            <p:nvPr/>
          </p:nvCxnSpPr>
          <p:spPr>
            <a:xfrm flipH="1">
              <a:off x="4653442" y="3990201"/>
              <a:ext cx="3170024" cy="979988"/>
            </a:xfrm>
            <a:prstGeom prst="straightConnector1">
              <a:avLst/>
            </a:prstGeom>
            <a:ln w="22225">
              <a:solidFill>
                <a:schemeClr val="accent2"/>
              </a:solidFill>
              <a:headEnd type="none"/>
              <a:tailEnd type="arrow" w="lg" len="med"/>
            </a:ln>
            <a:effectLst/>
          </p:spPr>
          <p:style>
            <a:lnRef idx="1">
              <a:schemeClr val="accent1"/>
            </a:lnRef>
            <a:fillRef idx="0">
              <a:schemeClr val="accent1"/>
            </a:fillRef>
            <a:effectRef idx="0">
              <a:schemeClr val="accent1"/>
            </a:effectRef>
            <a:fontRef idx="minor">
              <a:schemeClr val="tx1"/>
            </a:fontRef>
          </p:style>
        </p:cxnSp>
        <p:sp>
          <p:nvSpPr>
            <p:cNvPr id="331" name="Oval 330">
              <a:extLst>
                <a:ext uri="{FF2B5EF4-FFF2-40B4-BE49-F238E27FC236}">
                  <a16:creationId xmlns:a16="http://schemas.microsoft.com/office/drawing/2014/main" id="{3CF44C7E-B3A3-4C03-AE39-1B22E6452D59}"/>
                </a:ext>
              </a:extLst>
            </p:cNvPr>
            <p:cNvSpPr/>
            <p:nvPr/>
          </p:nvSpPr>
          <p:spPr bwMode="auto">
            <a:xfrm>
              <a:off x="7200852" y="4018092"/>
              <a:ext cx="256385" cy="256385"/>
            </a:xfrm>
            <a:prstGeom prst="ellipse">
              <a:avLst/>
            </a:prstGeom>
            <a:solidFill>
              <a:schemeClr val="bg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3"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effectLst/>
                  <a:uLnTx/>
                  <a:uFillTx/>
                  <a:latin typeface="Segoe Pro Semibold" panose="020B0702040504020203" pitchFamily="34" charset="0"/>
                  <a:ea typeface="+mn-ea"/>
                  <a:cs typeface="Segoe UI Light"/>
                </a:rPr>
                <a:t>4</a:t>
              </a:r>
            </a:p>
          </p:txBody>
        </p:sp>
      </p:grpSp>
      <p:grpSp>
        <p:nvGrpSpPr>
          <p:cNvPr id="332" name="Group 331" descr="step 0 arrow">
            <a:extLst>
              <a:ext uri="{FF2B5EF4-FFF2-40B4-BE49-F238E27FC236}">
                <a16:creationId xmlns:a16="http://schemas.microsoft.com/office/drawing/2014/main" id="{77CCD192-4492-4D07-992B-237C7B2CC991}"/>
              </a:ext>
            </a:extLst>
          </p:cNvPr>
          <p:cNvGrpSpPr/>
          <p:nvPr/>
        </p:nvGrpSpPr>
        <p:grpSpPr>
          <a:xfrm>
            <a:off x="6796331" y="5018877"/>
            <a:ext cx="1273956" cy="953063"/>
            <a:chOff x="6679353" y="4557106"/>
            <a:chExt cx="1274136" cy="953197"/>
          </a:xfrm>
        </p:grpSpPr>
        <p:cxnSp>
          <p:nvCxnSpPr>
            <p:cNvPr id="333" name="Straight Arrow Connector 332">
              <a:extLst>
                <a:ext uri="{FF2B5EF4-FFF2-40B4-BE49-F238E27FC236}">
                  <a16:creationId xmlns:a16="http://schemas.microsoft.com/office/drawing/2014/main" id="{12E0BD5D-FF2A-4083-9231-29A98131169D}"/>
                </a:ext>
              </a:extLst>
            </p:cNvPr>
            <p:cNvCxnSpPr>
              <a:cxnSpLocks/>
              <a:endCxn id="153" idx="3"/>
            </p:cNvCxnSpPr>
            <p:nvPr/>
          </p:nvCxnSpPr>
          <p:spPr>
            <a:xfrm flipH="1">
              <a:off x="6679353" y="4887943"/>
              <a:ext cx="1274136" cy="622360"/>
            </a:xfrm>
            <a:prstGeom prst="straightConnector1">
              <a:avLst/>
            </a:prstGeom>
            <a:ln w="22225">
              <a:solidFill>
                <a:schemeClr val="accent2"/>
              </a:solidFill>
              <a:headEnd type="none"/>
              <a:tailEnd type="arrow" w="lg" len="med"/>
            </a:ln>
            <a:effectLst/>
          </p:spPr>
          <p:style>
            <a:lnRef idx="1">
              <a:schemeClr val="accent1"/>
            </a:lnRef>
            <a:fillRef idx="0">
              <a:schemeClr val="accent1"/>
            </a:fillRef>
            <a:effectRef idx="0">
              <a:schemeClr val="accent1"/>
            </a:effectRef>
            <a:fontRef idx="minor">
              <a:schemeClr val="tx1"/>
            </a:fontRef>
          </p:style>
        </p:cxnSp>
        <p:sp>
          <p:nvSpPr>
            <p:cNvPr id="334" name="Oval 333">
              <a:extLst>
                <a:ext uri="{FF2B5EF4-FFF2-40B4-BE49-F238E27FC236}">
                  <a16:creationId xmlns:a16="http://schemas.microsoft.com/office/drawing/2014/main" id="{01DA82D8-E979-44B9-A59F-AD99BB7F0E60}"/>
                </a:ext>
              </a:extLst>
            </p:cNvPr>
            <p:cNvSpPr/>
            <p:nvPr/>
          </p:nvSpPr>
          <p:spPr bwMode="auto">
            <a:xfrm>
              <a:off x="7255316" y="4557106"/>
              <a:ext cx="256385" cy="256385"/>
            </a:xfrm>
            <a:prstGeom prst="ellipse">
              <a:avLst/>
            </a:prstGeom>
            <a:solidFill>
              <a:schemeClr val="bg2"/>
            </a:solid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0" tIns="9143"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effectLst/>
                  <a:uLnTx/>
                  <a:uFillTx/>
                  <a:latin typeface="Segoe Pro Semibold" panose="020B0702040504020203" pitchFamily="34" charset="0"/>
                  <a:ea typeface="+mn-ea"/>
                  <a:cs typeface="Segoe UI Light"/>
                </a:rPr>
                <a:t>0</a:t>
              </a:r>
            </a:p>
          </p:txBody>
        </p:sp>
      </p:grpSp>
      <p:sp>
        <p:nvSpPr>
          <p:cNvPr id="123" name="Rectangle 122">
            <a:extLst>
              <a:ext uri="{FF2B5EF4-FFF2-40B4-BE49-F238E27FC236}">
                <a16:creationId xmlns:a16="http://schemas.microsoft.com/office/drawing/2014/main" id="{6BC9DD6C-953E-4E95-BC34-89AE89F8B7AC}"/>
              </a:ext>
            </a:extLst>
          </p:cNvPr>
          <p:cNvSpPr/>
          <p:nvPr/>
        </p:nvSpPr>
        <p:spPr bwMode="auto">
          <a:xfrm>
            <a:off x="7427598" y="3045807"/>
            <a:ext cx="4356827" cy="375102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79285" rIns="182854" bIns="46630" numCol="1" rtlCol="0" anchor="t" anchorCtr="0" compatLnSpc="1">
            <a:prstTxWarp prst="textNoShape">
              <a:avLst/>
            </a:prstTxWarp>
          </a:bodyPr>
          <a:lstStyle/>
          <a:p>
            <a:pPr marL="0" marR="0" lvl="0" indent="0" algn="ctr" defTabSz="860922"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prstClr val="black"/>
                </a:solidFill>
                <a:effectLst/>
                <a:uLnTx/>
                <a:uFillTx/>
                <a:latin typeface="Segoe UI Semibold"/>
                <a:ea typeface="+mn-ea"/>
                <a:cs typeface="Segoe UI Light"/>
              </a:rPr>
              <a:t>Customer-managed</a:t>
            </a:r>
            <a:br>
              <a:rPr kumimoji="0" lang="en-US" sz="1568" b="0" i="0" u="none" strike="noStrike" kern="1200" cap="none" spc="0" normalizeH="0" baseline="0" noProof="0">
                <a:ln>
                  <a:noFill/>
                </a:ln>
                <a:solidFill>
                  <a:prstClr val="black"/>
                </a:solidFill>
                <a:effectLst/>
                <a:uLnTx/>
                <a:uFillTx/>
                <a:latin typeface="Segoe UI Semibold"/>
                <a:ea typeface="+mn-ea"/>
                <a:cs typeface="Segoe UI Light"/>
              </a:rPr>
            </a:br>
            <a:r>
              <a:rPr kumimoji="0" lang="en-US" sz="1568" b="0" i="0" u="none" strike="noStrike" kern="1200" cap="none" spc="0" normalizeH="0" baseline="0" noProof="0">
                <a:ln>
                  <a:noFill/>
                </a:ln>
                <a:solidFill>
                  <a:prstClr val="black"/>
                </a:solidFill>
                <a:effectLst/>
                <a:uLnTx/>
                <a:uFillTx/>
                <a:latin typeface="Segoe UI Semibold"/>
                <a:ea typeface="+mn-ea"/>
                <a:cs typeface="Segoe UI Light"/>
              </a:rPr>
              <a:t>Azure VMs &amp; services</a:t>
            </a:r>
          </a:p>
        </p:txBody>
      </p:sp>
      <p:sp>
        <p:nvSpPr>
          <p:cNvPr id="234" name="TextBox 233">
            <a:extLst>
              <a:ext uri="{FF2B5EF4-FFF2-40B4-BE49-F238E27FC236}">
                <a16:creationId xmlns:a16="http://schemas.microsoft.com/office/drawing/2014/main" id="{6E634510-B0BA-4278-9173-4B6BFB552F34}"/>
              </a:ext>
            </a:extLst>
          </p:cNvPr>
          <p:cNvSpPr txBox="1"/>
          <p:nvPr/>
        </p:nvSpPr>
        <p:spPr>
          <a:xfrm>
            <a:off x="7893261" y="4136665"/>
            <a:ext cx="1219027" cy="241381"/>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prstClr val="black"/>
                </a:solidFill>
                <a:effectLst/>
                <a:uLnTx/>
                <a:uFillTx/>
                <a:latin typeface="Segoe UI Semibold"/>
                <a:ea typeface="+mn-ea"/>
                <a:cs typeface="Segoe UI Light"/>
              </a:rPr>
              <a:t>Azure AD</a:t>
            </a:r>
          </a:p>
        </p:txBody>
      </p:sp>
      <p:sp>
        <p:nvSpPr>
          <p:cNvPr id="233" name="Rectangle 232">
            <a:extLst>
              <a:ext uri="{FF2B5EF4-FFF2-40B4-BE49-F238E27FC236}">
                <a16:creationId xmlns:a16="http://schemas.microsoft.com/office/drawing/2014/main" id="{A086D7CE-4467-4394-8200-C2C374B6114A}"/>
              </a:ext>
            </a:extLst>
          </p:cNvPr>
          <p:cNvSpPr/>
          <p:nvPr/>
        </p:nvSpPr>
        <p:spPr>
          <a:xfrm>
            <a:off x="10808221" y="4091405"/>
            <a:ext cx="592810" cy="331899"/>
          </a:xfrm>
          <a:prstGeom prst="rect">
            <a:avLst/>
          </a:prstGeom>
        </p:spPr>
        <p:txBody>
          <a:bodyPr wrap="square" anchor="ctr">
            <a:spAutoFit/>
          </a:bodyPr>
          <a:lstStyle/>
          <a:p>
            <a:pPr marL="0" marR="0" lvl="0" indent="0" algn="r" defTabSz="860922"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prstClr val="black"/>
                </a:solidFill>
                <a:effectLst/>
                <a:uLnTx/>
                <a:uFillTx/>
                <a:latin typeface="Segoe UI Semibold"/>
                <a:ea typeface="+mn-ea"/>
                <a:cs typeface="Segoe UI Light"/>
              </a:rPr>
              <a:t>VMs</a:t>
            </a:r>
          </a:p>
        </p:txBody>
      </p:sp>
      <p:grpSp>
        <p:nvGrpSpPr>
          <p:cNvPr id="3" name="Group 2" descr="desktops and apps">
            <a:extLst>
              <a:ext uri="{FF2B5EF4-FFF2-40B4-BE49-F238E27FC236}">
                <a16:creationId xmlns:a16="http://schemas.microsoft.com/office/drawing/2014/main" id="{A661ED22-E3B9-4AFF-A5DF-AB98523F2999}"/>
              </a:ext>
            </a:extLst>
          </p:cNvPr>
          <p:cNvGrpSpPr/>
          <p:nvPr/>
        </p:nvGrpSpPr>
        <p:grpSpPr>
          <a:xfrm>
            <a:off x="7854523" y="4472385"/>
            <a:ext cx="3539629" cy="587598"/>
            <a:chOff x="7854523" y="3996135"/>
            <a:chExt cx="3539629" cy="587598"/>
          </a:xfrm>
          <a:solidFill>
            <a:schemeClr val="accent4"/>
          </a:solidFill>
        </p:grpSpPr>
        <p:grpSp>
          <p:nvGrpSpPr>
            <p:cNvPr id="235" name="Group 234" descr="desktops and apps">
              <a:extLst>
                <a:ext uri="{FF2B5EF4-FFF2-40B4-BE49-F238E27FC236}">
                  <a16:creationId xmlns:a16="http://schemas.microsoft.com/office/drawing/2014/main" id="{FF837578-4C97-4F26-A0E4-25C2C5109F12}"/>
                </a:ext>
              </a:extLst>
            </p:cNvPr>
            <p:cNvGrpSpPr/>
            <p:nvPr/>
          </p:nvGrpSpPr>
          <p:grpSpPr>
            <a:xfrm>
              <a:off x="7854523" y="3996135"/>
              <a:ext cx="3539629" cy="587598"/>
              <a:chOff x="3385136" y="2542018"/>
              <a:chExt cx="3540131" cy="587682"/>
            </a:xfrm>
            <a:grpFill/>
          </p:grpSpPr>
          <p:grpSp>
            <p:nvGrpSpPr>
              <p:cNvPr id="236" name="Group 235">
                <a:extLst>
                  <a:ext uri="{FF2B5EF4-FFF2-40B4-BE49-F238E27FC236}">
                    <a16:creationId xmlns:a16="http://schemas.microsoft.com/office/drawing/2014/main" id="{E1E37CFB-C17C-4536-8002-ACC56A438A88}"/>
                  </a:ext>
                </a:extLst>
              </p:cNvPr>
              <p:cNvGrpSpPr/>
              <p:nvPr/>
            </p:nvGrpSpPr>
            <p:grpSpPr>
              <a:xfrm>
                <a:off x="3385136" y="2542018"/>
                <a:ext cx="3468213" cy="498768"/>
                <a:chOff x="7703975" y="2542018"/>
                <a:chExt cx="3468213" cy="498768"/>
              </a:xfrm>
              <a:grpFill/>
            </p:grpSpPr>
            <p:sp>
              <p:nvSpPr>
                <p:cNvPr id="243" name="Rectangle: Rounded Corners 242">
                  <a:extLst>
                    <a:ext uri="{FF2B5EF4-FFF2-40B4-BE49-F238E27FC236}">
                      <a16:creationId xmlns:a16="http://schemas.microsoft.com/office/drawing/2014/main" id="{1E1DB067-DA68-4AF7-A036-655020389E7A}"/>
                    </a:ext>
                  </a:extLst>
                </p:cNvPr>
                <p:cNvSpPr/>
                <p:nvPr/>
              </p:nvSpPr>
              <p:spPr bwMode="auto">
                <a:xfrm>
                  <a:off x="7703975" y="2542018"/>
                  <a:ext cx="1631150" cy="498768"/>
                </a:xfrm>
                <a:prstGeom prst="roundRect">
                  <a:avLst/>
                </a:prstGeom>
                <a:grp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endParaRPr kumimoji="0" lang="en-US" sz="1176" b="0" i="0" u="none" strike="noStrike" kern="0" cap="none" spc="0" normalizeH="0" baseline="0" noProof="0">
                    <a:ln>
                      <a:noFill/>
                    </a:ln>
                    <a:solidFill>
                      <a:prstClr val="white"/>
                    </a:solidFill>
                    <a:effectLst/>
                    <a:uLnTx/>
                    <a:uFillTx/>
                    <a:latin typeface="Calibri Light" panose="020F0302020204030204"/>
                    <a:ea typeface="+mn-ea"/>
                    <a:cs typeface="+mn-cs"/>
                  </a:endParaRPr>
                </a:p>
              </p:txBody>
            </p:sp>
            <p:sp>
              <p:nvSpPr>
                <p:cNvPr id="244" name="Rectangle: Rounded Corners 243">
                  <a:extLst>
                    <a:ext uri="{FF2B5EF4-FFF2-40B4-BE49-F238E27FC236}">
                      <a16:creationId xmlns:a16="http://schemas.microsoft.com/office/drawing/2014/main" id="{FFE76CD3-1FC9-4CD1-9F76-B7208AD951B7}"/>
                    </a:ext>
                  </a:extLst>
                </p:cNvPr>
                <p:cNvSpPr/>
                <p:nvPr/>
              </p:nvSpPr>
              <p:spPr bwMode="auto">
                <a:xfrm>
                  <a:off x="9541038" y="2542018"/>
                  <a:ext cx="1631150" cy="498768"/>
                </a:xfrm>
                <a:prstGeom prst="roundRect">
                  <a:avLst/>
                </a:prstGeom>
                <a:grp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endParaRPr kumimoji="0" lang="en-US" sz="1176" b="0" i="0" u="none" strike="noStrike" kern="0" cap="none" spc="0" normalizeH="0" baseline="0" noProof="0">
                    <a:ln>
                      <a:noFill/>
                    </a:ln>
                    <a:solidFill>
                      <a:prstClr val="white"/>
                    </a:solidFill>
                    <a:effectLst/>
                    <a:uLnTx/>
                    <a:uFillTx/>
                    <a:latin typeface="Calibri Light" panose="020F0302020204030204"/>
                    <a:ea typeface="+mn-ea"/>
                    <a:cs typeface="+mn-cs"/>
                  </a:endParaRPr>
                </a:p>
              </p:txBody>
            </p:sp>
          </p:grpSp>
          <p:grpSp>
            <p:nvGrpSpPr>
              <p:cNvPr id="237" name="Group 236">
                <a:extLst>
                  <a:ext uri="{FF2B5EF4-FFF2-40B4-BE49-F238E27FC236}">
                    <a16:creationId xmlns:a16="http://schemas.microsoft.com/office/drawing/2014/main" id="{44D6BF12-2E0C-4289-97C5-18D5AE173438}"/>
                  </a:ext>
                </a:extLst>
              </p:cNvPr>
              <p:cNvGrpSpPr/>
              <p:nvPr/>
            </p:nvGrpSpPr>
            <p:grpSpPr>
              <a:xfrm>
                <a:off x="3421094" y="2586475"/>
                <a:ext cx="3468214" cy="498768"/>
                <a:chOff x="7703974" y="2542018"/>
                <a:chExt cx="3468214" cy="498768"/>
              </a:xfrm>
              <a:grpFill/>
            </p:grpSpPr>
            <p:sp>
              <p:nvSpPr>
                <p:cNvPr id="241" name="Rectangle: Rounded Corners 240">
                  <a:extLst>
                    <a:ext uri="{FF2B5EF4-FFF2-40B4-BE49-F238E27FC236}">
                      <a16:creationId xmlns:a16="http://schemas.microsoft.com/office/drawing/2014/main" id="{943ABAFC-08CB-4644-B7A5-26574441E2C4}"/>
                    </a:ext>
                  </a:extLst>
                </p:cNvPr>
                <p:cNvSpPr/>
                <p:nvPr/>
              </p:nvSpPr>
              <p:spPr bwMode="auto">
                <a:xfrm>
                  <a:off x="7703974" y="2542018"/>
                  <a:ext cx="1631150" cy="498768"/>
                </a:xfrm>
                <a:prstGeom prst="roundRect">
                  <a:avLst/>
                </a:prstGeom>
                <a:grp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endParaRPr kumimoji="0" lang="en-US" sz="1176" b="0" i="0" u="none" strike="noStrike" kern="0" cap="none" spc="0" normalizeH="0" baseline="0" noProof="0">
                    <a:ln>
                      <a:noFill/>
                    </a:ln>
                    <a:solidFill>
                      <a:prstClr val="white"/>
                    </a:solidFill>
                    <a:effectLst/>
                    <a:uLnTx/>
                    <a:uFillTx/>
                    <a:latin typeface="Calibri Light" panose="020F0302020204030204"/>
                    <a:ea typeface="+mn-ea"/>
                    <a:cs typeface="+mn-cs"/>
                  </a:endParaRPr>
                </a:p>
              </p:txBody>
            </p:sp>
            <p:sp>
              <p:nvSpPr>
                <p:cNvPr id="242" name="Rectangle: Rounded Corners 241">
                  <a:extLst>
                    <a:ext uri="{FF2B5EF4-FFF2-40B4-BE49-F238E27FC236}">
                      <a16:creationId xmlns:a16="http://schemas.microsoft.com/office/drawing/2014/main" id="{2C065587-F90E-442C-843D-D12E65431C05}"/>
                    </a:ext>
                  </a:extLst>
                </p:cNvPr>
                <p:cNvSpPr/>
                <p:nvPr/>
              </p:nvSpPr>
              <p:spPr bwMode="auto">
                <a:xfrm>
                  <a:off x="9541038" y="2542018"/>
                  <a:ext cx="1631150" cy="498768"/>
                </a:xfrm>
                <a:prstGeom prst="roundRect">
                  <a:avLst/>
                </a:prstGeom>
                <a:grp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endParaRPr kumimoji="0" lang="en-US" sz="1176" b="0" i="0" u="none" strike="noStrike" kern="0" cap="none" spc="0" normalizeH="0" baseline="0" noProof="0">
                    <a:ln>
                      <a:noFill/>
                    </a:ln>
                    <a:solidFill>
                      <a:prstClr val="white"/>
                    </a:solidFill>
                    <a:effectLst/>
                    <a:uLnTx/>
                    <a:uFillTx/>
                    <a:latin typeface="Calibri Light" panose="020F0302020204030204"/>
                    <a:ea typeface="+mn-ea"/>
                    <a:cs typeface="+mn-cs"/>
                  </a:endParaRPr>
                </a:p>
              </p:txBody>
            </p:sp>
          </p:grpSp>
          <p:grpSp>
            <p:nvGrpSpPr>
              <p:cNvPr id="238" name="Group 237">
                <a:extLst>
                  <a:ext uri="{FF2B5EF4-FFF2-40B4-BE49-F238E27FC236}">
                    <a16:creationId xmlns:a16="http://schemas.microsoft.com/office/drawing/2014/main" id="{C1D92025-4AE0-414C-84E3-8D17F8302A4A}"/>
                  </a:ext>
                </a:extLst>
              </p:cNvPr>
              <p:cNvGrpSpPr/>
              <p:nvPr/>
            </p:nvGrpSpPr>
            <p:grpSpPr>
              <a:xfrm>
                <a:off x="3457053" y="2630932"/>
                <a:ext cx="3468214" cy="498768"/>
                <a:chOff x="7703974" y="2542018"/>
                <a:chExt cx="3468214" cy="498768"/>
              </a:xfrm>
              <a:grpFill/>
            </p:grpSpPr>
            <p:sp>
              <p:nvSpPr>
                <p:cNvPr id="239" name="Rectangle: Rounded Corners 238">
                  <a:extLst>
                    <a:ext uri="{FF2B5EF4-FFF2-40B4-BE49-F238E27FC236}">
                      <a16:creationId xmlns:a16="http://schemas.microsoft.com/office/drawing/2014/main" id="{4E9728E8-7C0B-43B4-95AB-9BAAEE7AF7C8}"/>
                    </a:ext>
                  </a:extLst>
                </p:cNvPr>
                <p:cNvSpPr/>
                <p:nvPr/>
              </p:nvSpPr>
              <p:spPr bwMode="auto">
                <a:xfrm>
                  <a:off x="7703974" y="2542018"/>
                  <a:ext cx="1631150" cy="498768"/>
                </a:xfrm>
                <a:prstGeom prst="roundRect">
                  <a:avLst/>
                </a:prstGeom>
                <a:grp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176" b="0" i="0" u="none" strike="noStrike" kern="0" cap="none" spc="0" normalizeH="0" baseline="0" noProof="0">
                      <a:ln>
                        <a:noFill/>
                      </a:ln>
                      <a:solidFill>
                        <a:prstClr val="white"/>
                      </a:solidFill>
                      <a:effectLst/>
                      <a:uLnTx/>
                      <a:uFillTx/>
                      <a:latin typeface="Calibri Light" panose="020F0302020204030204"/>
                      <a:ea typeface="+mn-ea"/>
                      <a:cs typeface="+mn-cs"/>
                    </a:rPr>
                    <a:t>Desktops</a:t>
                  </a:r>
                </a:p>
              </p:txBody>
            </p:sp>
            <p:sp>
              <p:nvSpPr>
                <p:cNvPr id="240" name="Rectangle: Rounded Corners 239">
                  <a:extLst>
                    <a:ext uri="{FF2B5EF4-FFF2-40B4-BE49-F238E27FC236}">
                      <a16:creationId xmlns:a16="http://schemas.microsoft.com/office/drawing/2014/main" id="{4A67D700-CC25-4FA4-9BE9-65BD2490DF55}"/>
                    </a:ext>
                  </a:extLst>
                </p:cNvPr>
                <p:cNvSpPr/>
                <p:nvPr/>
              </p:nvSpPr>
              <p:spPr bwMode="auto">
                <a:xfrm>
                  <a:off x="9541038" y="2542018"/>
                  <a:ext cx="1631150" cy="498768"/>
                </a:xfrm>
                <a:prstGeom prst="roundRect">
                  <a:avLst/>
                </a:prstGeom>
                <a:grp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176" b="0" i="0" u="none" strike="noStrike" kern="0" cap="none" spc="0" normalizeH="0" baseline="0" noProof="0">
                      <a:ln>
                        <a:noFill/>
                      </a:ln>
                      <a:solidFill>
                        <a:prstClr val="white"/>
                      </a:solidFill>
                      <a:effectLst/>
                      <a:uLnTx/>
                      <a:uFillTx/>
                      <a:latin typeface="Calibri Light" panose="020F0302020204030204"/>
                      <a:ea typeface="+mn-ea"/>
                      <a:cs typeface="+mn-cs"/>
                    </a:rPr>
                    <a:t>Apps</a:t>
                  </a:r>
                </a:p>
              </p:txBody>
            </p:sp>
          </p:grpSp>
        </p:grpSp>
        <p:sp>
          <p:nvSpPr>
            <p:cNvPr id="245" name="desktop" title="a desktop PC">
              <a:extLst>
                <a:ext uri="{FF2B5EF4-FFF2-40B4-BE49-F238E27FC236}">
                  <a16:creationId xmlns:a16="http://schemas.microsoft.com/office/drawing/2014/main" id="{1053803F-7C1D-4697-97DB-0CC059E559E6}"/>
                </a:ext>
              </a:extLst>
            </p:cNvPr>
            <p:cNvSpPr>
              <a:spLocks noChangeAspect="1" noEditPoints="1"/>
            </p:cNvSpPr>
            <p:nvPr/>
          </p:nvSpPr>
          <p:spPr bwMode="auto">
            <a:xfrm>
              <a:off x="9004458" y="4184393"/>
              <a:ext cx="291943" cy="287177"/>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grpFill/>
            <a:ln w="15875" cap="sq">
              <a:solidFill>
                <a:schemeClr val="bg1"/>
              </a:solidFill>
              <a:prstDash val="solid"/>
              <a:miter lim="800000"/>
              <a:headEnd/>
              <a:tailEnd/>
            </a:ln>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6" name="GenericApp_EB3B" title="Icon of an app window">
              <a:extLst>
                <a:ext uri="{FF2B5EF4-FFF2-40B4-BE49-F238E27FC236}">
                  <a16:creationId xmlns:a16="http://schemas.microsoft.com/office/drawing/2014/main" id="{2746ADF2-24B0-4070-96E0-EBCD4260DDDC}"/>
                </a:ext>
              </a:extLst>
            </p:cNvPr>
            <p:cNvSpPr>
              <a:spLocks noChangeAspect="1" noEditPoints="1"/>
            </p:cNvSpPr>
            <p:nvPr/>
          </p:nvSpPr>
          <p:spPr bwMode="auto">
            <a:xfrm>
              <a:off x="10762051" y="4194194"/>
              <a:ext cx="350340" cy="280383"/>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grpFill/>
            <a:ln w="15875" cap="sq">
              <a:solidFill>
                <a:schemeClr val="bg1"/>
              </a:solidFill>
              <a:prstDash val="solid"/>
              <a:miter lim="800000"/>
              <a:headEnd/>
              <a:tailEnd/>
            </a:ln>
          </p:spPr>
          <p:txBody>
            <a:bodyPr vert="horz" wrap="square" lIns="89606" tIns="44804" rIns="89606" bIns="44804" numCol="1" anchor="t" anchorCtr="0" compatLnSpc="1">
              <a:prstTxWarp prst="textNoShape">
                <a:avLst/>
              </a:prstTxWarp>
            </a:bodyPr>
            <a:lstStyle/>
            <a:p>
              <a:pPr marL="0" marR="0" lvl="0" indent="0" algn="ctr" defTabSz="896030" rtl="0" eaLnBrk="1" fontAlgn="base"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7" name="Oval 246">
              <a:extLst>
                <a:ext uri="{FF2B5EF4-FFF2-40B4-BE49-F238E27FC236}">
                  <a16:creationId xmlns:a16="http://schemas.microsoft.com/office/drawing/2014/main" id="{26DF660D-3237-4D42-B166-EB65F9F36582}"/>
                </a:ext>
              </a:extLst>
            </p:cNvPr>
            <p:cNvSpPr/>
            <p:nvPr/>
          </p:nvSpPr>
          <p:spPr bwMode="auto">
            <a:xfrm>
              <a:off x="9367267" y="4126698"/>
              <a:ext cx="149077" cy="14907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686" b="1" i="0" u="none" strike="noStrike" kern="1200" cap="none" spc="0" normalizeH="0" baseline="0" noProof="0">
                  <a:ln>
                    <a:noFill/>
                  </a:ln>
                  <a:solidFill>
                    <a:srgbClr val="0078D4"/>
                  </a:solidFill>
                  <a:effectLst/>
                  <a:uLnTx/>
                  <a:uFillTx/>
                  <a:latin typeface="Segoe UI"/>
                  <a:ea typeface="+mn-ea"/>
                  <a:cs typeface="+mn-cs"/>
                </a:rPr>
                <a:t>A</a:t>
              </a:r>
            </a:p>
          </p:txBody>
        </p:sp>
        <p:sp>
          <p:nvSpPr>
            <p:cNvPr id="311" name="Oval 310">
              <a:extLst>
                <a:ext uri="{FF2B5EF4-FFF2-40B4-BE49-F238E27FC236}">
                  <a16:creationId xmlns:a16="http://schemas.microsoft.com/office/drawing/2014/main" id="{9CD6F17C-9BA7-4B90-BAB2-230946A475A0}"/>
                </a:ext>
              </a:extLst>
            </p:cNvPr>
            <p:cNvSpPr/>
            <p:nvPr/>
          </p:nvSpPr>
          <p:spPr bwMode="auto">
            <a:xfrm>
              <a:off x="11205724" y="4126698"/>
              <a:ext cx="149077" cy="149077"/>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686" b="1" i="0" u="none" strike="noStrike" kern="1200" cap="none" spc="0" normalizeH="0" baseline="0" noProof="0">
                  <a:ln>
                    <a:noFill/>
                  </a:ln>
                  <a:solidFill>
                    <a:srgbClr val="0078D4"/>
                  </a:solidFill>
                  <a:effectLst/>
                  <a:uLnTx/>
                  <a:uFillTx/>
                  <a:latin typeface="Segoe UI"/>
                  <a:ea typeface="+mn-ea"/>
                  <a:cs typeface="+mn-cs"/>
                </a:rPr>
                <a:t>A</a:t>
              </a:r>
            </a:p>
          </p:txBody>
        </p:sp>
      </p:grpSp>
      <p:grpSp>
        <p:nvGrpSpPr>
          <p:cNvPr id="248" name="Group 247" descr="active directory and user profile file server">
            <a:extLst>
              <a:ext uri="{FF2B5EF4-FFF2-40B4-BE49-F238E27FC236}">
                <a16:creationId xmlns:a16="http://schemas.microsoft.com/office/drawing/2014/main" id="{CAC60E2E-7478-44BA-929B-F1AC0215101F}"/>
              </a:ext>
            </a:extLst>
          </p:cNvPr>
          <p:cNvGrpSpPr/>
          <p:nvPr/>
        </p:nvGrpSpPr>
        <p:grpSpPr>
          <a:xfrm>
            <a:off x="7849471" y="5529812"/>
            <a:ext cx="3544680" cy="587599"/>
            <a:chOff x="7648458" y="5258366"/>
            <a:chExt cx="3545183" cy="587682"/>
          </a:xfrm>
          <a:solidFill>
            <a:schemeClr val="accent4"/>
          </a:solidFill>
        </p:grpSpPr>
        <p:grpSp>
          <p:nvGrpSpPr>
            <p:cNvPr id="249" name="Group 248">
              <a:extLst>
                <a:ext uri="{FF2B5EF4-FFF2-40B4-BE49-F238E27FC236}">
                  <a16:creationId xmlns:a16="http://schemas.microsoft.com/office/drawing/2014/main" id="{B3AFD439-6206-4244-B676-6F6C947F3957}"/>
                </a:ext>
              </a:extLst>
            </p:cNvPr>
            <p:cNvGrpSpPr/>
            <p:nvPr/>
          </p:nvGrpSpPr>
          <p:grpSpPr>
            <a:xfrm>
              <a:off x="7648458" y="5258366"/>
              <a:ext cx="3545183" cy="587682"/>
              <a:chOff x="3380084" y="2542018"/>
              <a:chExt cx="3545183" cy="587682"/>
            </a:xfrm>
            <a:grpFill/>
          </p:grpSpPr>
          <p:grpSp>
            <p:nvGrpSpPr>
              <p:cNvPr id="256" name="Group 255">
                <a:extLst>
                  <a:ext uri="{FF2B5EF4-FFF2-40B4-BE49-F238E27FC236}">
                    <a16:creationId xmlns:a16="http://schemas.microsoft.com/office/drawing/2014/main" id="{B7E0FD57-ABD3-4FFA-9157-EFFFA70DA242}"/>
                  </a:ext>
                </a:extLst>
              </p:cNvPr>
              <p:cNvGrpSpPr/>
              <p:nvPr/>
            </p:nvGrpSpPr>
            <p:grpSpPr>
              <a:xfrm>
                <a:off x="3380084" y="2542018"/>
                <a:ext cx="3473265" cy="498768"/>
                <a:chOff x="7698923" y="2542018"/>
                <a:chExt cx="3473265" cy="498768"/>
              </a:xfrm>
              <a:grpFill/>
            </p:grpSpPr>
            <p:sp>
              <p:nvSpPr>
                <p:cNvPr id="301" name="Rectangle: Rounded Corners 300">
                  <a:extLst>
                    <a:ext uri="{FF2B5EF4-FFF2-40B4-BE49-F238E27FC236}">
                      <a16:creationId xmlns:a16="http://schemas.microsoft.com/office/drawing/2014/main" id="{F4083448-11EE-4BF0-9830-2D6AE39C0016}"/>
                    </a:ext>
                  </a:extLst>
                </p:cNvPr>
                <p:cNvSpPr/>
                <p:nvPr/>
              </p:nvSpPr>
              <p:spPr bwMode="auto">
                <a:xfrm>
                  <a:off x="7698923" y="2542018"/>
                  <a:ext cx="1631150" cy="498768"/>
                </a:xfrm>
                <a:prstGeom prst="roundRect">
                  <a:avLst/>
                </a:prstGeom>
                <a:grp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endParaRPr kumimoji="0" lang="en-US" sz="1176" b="0" i="0" u="none" strike="noStrike" kern="0" cap="none" spc="0" normalizeH="0" baseline="0" noProof="0">
                    <a:ln>
                      <a:noFill/>
                    </a:ln>
                    <a:solidFill>
                      <a:prstClr val="white"/>
                    </a:solidFill>
                    <a:effectLst/>
                    <a:uLnTx/>
                    <a:uFillTx/>
                    <a:latin typeface="Calibri Light" panose="020F0302020204030204"/>
                    <a:ea typeface="+mn-ea"/>
                    <a:cs typeface="+mn-cs"/>
                  </a:endParaRPr>
                </a:p>
              </p:txBody>
            </p:sp>
            <p:sp>
              <p:nvSpPr>
                <p:cNvPr id="310" name="Rectangle: Rounded Corners 309">
                  <a:extLst>
                    <a:ext uri="{FF2B5EF4-FFF2-40B4-BE49-F238E27FC236}">
                      <a16:creationId xmlns:a16="http://schemas.microsoft.com/office/drawing/2014/main" id="{17CF2F43-77EA-4D8E-984B-65A4D9CDBEAA}"/>
                    </a:ext>
                  </a:extLst>
                </p:cNvPr>
                <p:cNvSpPr/>
                <p:nvPr/>
              </p:nvSpPr>
              <p:spPr bwMode="auto">
                <a:xfrm>
                  <a:off x="9541038" y="2542018"/>
                  <a:ext cx="1631150" cy="498768"/>
                </a:xfrm>
                <a:prstGeom prst="roundRect">
                  <a:avLst/>
                </a:prstGeom>
                <a:grp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endParaRPr kumimoji="0" lang="en-US" sz="1176" b="0" i="0" u="none" strike="noStrike" kern="0" cap="none" spc="0" normalizeH="0" baseline="0" noProof="0">
                    <a:ln>
                      <a:noFill/>
                    </a:ln>
                    <a:solidFill>
                      <a:prstClr val="white"/>
                    </a:solidFill>
                    <a:effectLst/>
                    <a:uLnTx/>
                    <a:uFillTx/>
                    <a:latin typeface="Calibri Light" panose="020F0302020204030204"/>
                    <a:ea typeface="+mn-ea"/>
                    <a:cs typeface="+mn-cs"/>
                  </a:endParaRPr>
                </a:p>
              </p:txBody>
            </p:sp>
          </p:grpSp>
          <p:grpSp>
            <p:nvGrpSpPr>
              <p:cNvPr id="257" name="Group 256">
                <a:extLst>
                  <a:ext uri="{FF2B5EF4-FFF2-40B4-BE49-F238E27FC236}">
                    <a16:creationId xmlns:a16="http://schemas.microsoft.com/office/drawing/2014/main" id="{B9AB599B-B5DB-4CC4-84B1-14D292591CAE}"/>
                  </a:ext>
                </a:extLst>
              </p:cNvPr>
              <p:cNvGrpSpPr/>
              <p:nvPr/>
            </p:nvGrpSpPr>
            <p:grpSpPr>
              <a:xfrm>
                <a:off x="3416043" y="2586475"/>
                <a:ext cx="3473265" cy="498768"/>
                <a:chOff x="7698923" y="2542018"/>
                <a:chExt cx="3473265" cy="498768"/>
              </a:xfrm>
              <a:grpFill/>
            </p:grpSpPr>
            <p:sp>
              <p:nvSpPr>
                <p:cNvPr id="261" name="Rectangle: Rounded Corners 260">
                  <a:extLst>
                    <a:ext uri="{FF2B5EF4-FFF2-40B4-BE49-F238E27FC236}">
                      <a16:creationId xmlns:a16="http://schemas.microsoft.com/office/drawing/2014/main" id="{F9230B6A-B89C-4E04-903E-F2597F21486F}"/>
                    </a:ext>
                  </a:extLst>
                </p:cNvPr>
                <p:cNvSpPr/>
                <p:nvPr/>
              </p:nvSpPr>
              <p:spPr bwMode="auto">
                <a:xfrm>
                  <a:off x="7698923" y="2542018"/>
                  <a:ext cx="1631150" cy="498768"/>
                </a:xfrm>
                <a:prstGeom prst="roundRect">
                  <a:avLst/>
                </a:prstGeom>
                <a:grp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endParaRPr kumimoji="0" lang="en-US" sz="1176" b="0" i="0" u="none" strike="noStrike" kern="0" cap="none" spc="0" normalizeH="0" baseline="0" noProof="0">
                    <a:ln>
                      <a:noFill/>
                    </a:ln>
                    <a:solidFill>
                      <a:prstClr val="white"/>
                    </a:solidFill>
                    <a:effectLst/>
                    <a:uLnTx/>
                    <a:uFillTx/>
                    <a:latin typeface="Calibri Light" panose="020F0302020204030204"/>
                    <a:ea typeface="+mn-ea"/>
                    <a:cs typeface="+mn-cs"/>
                  </a:endParaRPr>
                </a:p>
              </p:txBody>
            </p:sp>
            <p:sp>
              <p:nvSpPr>
                <p:cNvPr id="300" name="Rectangle: Rounded Corners 299">
                  <a:extLst>
                    <a:ext uri="{FF2B5EF4-FFF2-40B4-BE49-F238E27FC236}">
                      <a16:creationId xmlns:a16="http://schemas.microsoft.com/office/drawing/2014/main" id="{D79E62FA-CA38-4790-902F-DBD2ADBBAFCF}"/>
                    </a:ext>
                  </a:extLst>
                </p:cNvPr>
                <p:cNvSpPr/>
                <p:nvPr/>
              </p:nvSpPr>
              <p:spPr bwMode="auto">
                <a:xfrm>
                  <a:off x="9541038" y="2542018"/>
                  <a:ext cx="1631150" cy="498768"/>
                </a:xfrm>
                <a:prstGeom prst="roundRect">
                  <a:avLst/>
                </a:prstGeom>
                <a:grp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endParaRPr kumimoji="0" lang="en-US" sz="1176" b="0" i="0" u="none" strike="noStrike" kern="0" cap="none" spc="0" normalizeH="0" baseline="0" noProof="0">
                    <a:ln>
                      <a:noFill/>
                    </a:ln>
                    <a:solidFill>
                      <a:prstClr val="white"/>
                    </a:solidFill>
                    <a:effectLst/>
                    <a:uLnTx/>
                    <a:uFillTx/>
                    <a:latin typeface="Calibri Light" panose="020F0302020204030204"/>
                    <a:ea typeface="+mn-ea"/>
                    <a:cs typeface="+mn-cs"/>
                  </a:endParaRPr>
                </a:p>
              </p:txBody>
            </p:sp>
          </p:grpSp>
          <p:grpSp>
            <p:nvGrpSpPr>
              <p:cNvPr id="258" name="Group 257">
                <a:extLst>
                  <a:ext uri="{FF2B5EF4-FFF2-40B4-BE49-F238E27FC236}">
                    <a16:creationId xmlns:a16="http://schemas.microsoft.com/office/drawing/2014/main" id="{7D872D75-2C96-4BFC-A5B1-D646D02F17EF}"/>
                  </a:ext>
                </a:extLst>
              </p:cNvPr>
              <p:cNvGrpSpPr/>
              <p:nvPr/>
            </p:nvGrpSpPr>
            <p:grpSpPr>
              <a:xfrm>
                <a:off x="3452002" y="2630932"/>
                <a:ext cx="3473265" cy="498768"/>
                <a:chOff x="7698923" y="2542018"/>
                <a:chExt cx="3473265" cy="498768"/>
              </a:xfrm>
              <a:grpFill/>
            </p:grpSpPr>
            <p:sp>
              <p:nvSpPr>
                <p:cNvPr id="259" name="Rectangle: Rounded Corners 258">
                  <a:extLst>
                    <a:ext uri="{FF2B5EF4-FFF2-40B4-BE49-F238E27FC236}">
                      <a16:creationId xmlns:a16="http://schemas.microsoft.com/office/drawing/2014/main" id="{25687905-0851-4C98-86BF-DDF59F46C836}"/>
                    </a:ext>
                  </a:extLst>
                </p:cNvPr>
                <p:cNvSpPr/>
                <p:nvPr/>
              </p:nvSpPr>
              <p:spPr bwMode="auto">
                <a:xfrm>
                  <a:off x="7698923" y="2542018"/>
                  <a:ext cx="1631150" cy="498768"/>
                </a:xfrm>
                <a:prstGeom prst="roundRect">
                  <a:avLst/>
                </a:prstGeom>
                <a:grp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176" b="0" i="0" u="none" strike="noStrike" kern="0" cap="none" spc="0" normalizeH="0" baseline="0" noProof="0">
                      <a:ln>
                        <a:noFill/>
                      </a:ln>
                      <a:solidFill>
                        <a:prstClr val="white"/>
                      </a:solidFill>
                      <a:effectLst/>
                      <a:uLnTx/>
                      <a:uFillTx/>
                      <a:latin typeface="Calibri Light" panose="020F0302020204030204"/>
                      <a:ea typeface="+mn-ea"/>
                      <a:cs typeface="+mn-cs"/>
                    </a:rPr>
                    <a:t>Active </a:t>
                  </a:r>
                </a:p>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176" b="0" i="0" u="none" strike="noStrike" kern="0" cap="none" spc="0" normalizeH="0" baseline="0" noProof="0">
                      <a:ln>
                        <a:noFill/>
                      </a:ln>
                      <a:solidFill>
                        <a:prstClr val="white"/>
                      </a:solidFill>
                      <a:effectLst/>
                      <a:uLnTx/>
                      <a:uFillTx/>
                      <a:latin typeface="Calibri Light" panose="020F0302020204030204"/>
                      <a:ea typeface="+mn-ea"/>
                      <a:cs typeface="+mn-cs"/>
                    </a:rPr>
                    <a:t>Directory</a:t>
                  </a:r>
                </a:p>
              </p:txBody>
            </p:sp>
            <p:sp>
              <p:nvSpPr>
                <p:cNvPr id="260" name="Rectangle: Rounded Corners 259">
                  <a:extLst>
                    <a:ext uri="{FF2B5EF4-FFF2-40B4-BE49-F238E27FC236}">
                      <a16:creationId xmlns:a16="http://schemas.microsoft.com/office/drawing/2014/main" id="{7CD9C7B7-881D-4FB3-A9B0-B5ADC0E972C1}"/>
                    </a:ext>
                  </a:extLst>
                </p:cNvPr>
                <p:cNvSpPr/>
                <p:nvPr/>
              </p:nvSpPr>
              <p:spPr bwMode="auto">
                <a:xfrm>
                  <a:off x="9541038" y="2542018"/>
                  <a:ext cx="1631150" cy="498768"/>
                </a:xfrm>
                <a:prstGeom prst="roundRect">
                  <a:avLst/>
                </a:prstGeom>
                <a:grpFill/>
                <a:ln w="10795" cap="flat" cmpd="sng" algn="ctr">
                  <a:noFill/>
                  <a:prstDash val="solid"/>
                </a:ln>
                <a:effectLst>
                  <a:outerShdw blurRad="254000" dist="50800" dir="2700000" sx="101000" sy="101000" algn="tl" rotWithShape="0">
                    <a:prstClr val="black">
                      <a:alpha val="35000"/>
                    </a:prstClr>
                  </a:outerShdw>
                </a:effectLst>
              </p:spPr>
              <p:txBody>
                <a:bodyPr rot="0" spcFirstLastPara="0" vertOverflow="overflow" horzOverflow="overflow" vert="horz" wrap="square" lIns="89642" tIns="46623" rIns="45713" bIns="4662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176" b="0" i="0" u="none" strike="noStrike" kern="0" cap="none" spc="0" normalizeH="0" baseline="0" noProof="0">
                      <a:ln>
                        <a:noFill/>
                      </a:ln>
                      <a:solidFill>
                        <a:prstClr val="white"/>
                      </a:solidFill>
                      <a:effectLst/>
                      <a:uLnTx/>
                      <a:uFillTx/>
                      <a:latin typeface="Calibri Light" panose="020F0302020204030204"/>
                      <a:ea typeface="+mn-ea"/>
                      <a:cs typeface="+mn-cs"/>
                    </a:rPr>
                    <a:t>User Profile</a:t>
                  </a:r>
                </a:p>
                <a:p>
                  <a:pPr marL="0" marR="0" lvl="0" indent="0" algn="l" defTabSz="932114" rtl="0" eaLnBrk="1" fontAlgn="base" latinLnBrk="0" hangingPunct="1">
                    <a:lnSpc>
                      <a:spcPct val="80000"/>
                    </a:lnSpc>
                    <a:spcBef>
                      <a:spcPct val="0"/>
                    </a:spcBef>
                    <a:spcAft>
                      <a:spcPct val="0"/>
                    </a:spcAft>
                    <a:buClrTx/>
                    <a:buSzTx/>
                    <a:buFontTx/>
                    <a:buNone/>
                    <a:tabLst/>
                    <a:defRPr/>
                  </a:pPr>
                  <a:r>
                    <a:rPr kumimoji="0" lang="en-US" sz="1176" b="0" i="0" u="none" strike="noStrike" kern="0" cap="none" spc="0" normalizeH="0" baseline="0" noProof="0">
                      <a:ln>
                        <a:noFill/>
                      </a:ln>
                      <a:solidFill>
                        <a:prstClr val="white"/>
                      </a:solidFill>
                      <a:effectLst/>
                      <a:uLnTx/>
                      <a:uFillTx/>
                      <a:latin typeface="Calibri Light" panose="020F0302020204030204"/>
                      <a:ea typeface="+mn-ea"/>
                      <a:cs typeface="+mn-cs"/>
                    </a:rPr>
                    <a:t>File Server</a:t>
                  </a:r>
                </a:p>
              </p:txBody>
            </p:sp>
          </p:grpSp>
        </p:grpSp>
        <p:grpSp>
          <p:nvGrpSpPr>
            <p:cNvPr id="250" name="Group 249">
              <a:extLst>
                <a:ext uri="{FF2B5EF4-FFF2-40B4-BE49-F238E27FC236}">
                  <a16:creationId xmlns:a16="http://schemas.microsoft.com/office/drawing/2014/main" id="{8FA43789-0853-4F52-A139-C5D3CBA34394}"/>
                </a:ext>
              </a:extLst>
            </p:cNvPr>
            <p:cNvGrpSpPr/>
            <p:nvPr/>
          </p:nvGrpSpPr>
          <p:grpSpPr>
            <a:xfrm>
              <a:off x="8883848" y="5390849"/>
              <a:ext cx="378819" cy="378819"/>
              <a:chOff x="5564125" y="2107972"/>
              <a:chExt cx="501718" cy="501718"/>
            </a:xfrm>
            <a:grpFill/>
          </p:grpSpPr>
          <p:sp>
            <p:nvSpPr>
              <p:cNvPr id="254" name="Diamond 253">
                <a:extLst>
                  <a:ext uri="{FF2B5EF4-FFF2-40B4-BE49-F238E27FC236}">
                    <a16:creationId xmlns:a16="http://schemas.microsoft.com/office/drawing/2014/main" id="{DF131B99-E048-4E76-AAA1-497E8B8DA049}"/>
                  </a:ext>
                </a:extLst>
              </p:cNvPr>
              <p:cNvSpPr/>
              <p:nvPr/>
            </p:nvSpPr>
            <p:spPr bwMode="auto">
              <a:xfrm>
                <a:off x="5614884" y="2192038"/>
                <a:ext cx="418055" cy="395723"/>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err="1">
                  <a:ln>
                    <a:noFill/>
                  </a:ln>
                  <a:solidFill>
                    <a:prstClr val="white"/>
                  </a:solidFill>
                  <a:effectLst/>
                  <a:uLnTx/>
                  <a:uFillTx/>
                  <a:latin typeface="Calibri Light" panose="020F0302020204030204"/>
                  <a:ea typeface="Segoe UI" pitchFamily="34" charset="0"/>
                  <a:cs typeface="Segoe UI" pitchFamily="34" charset="0"/>
                </a:endParaRPr>
              </a:p>
            </p:txBody>
          </p:sp>
          <p:pic>
            <p:nvPicPr>
              <p:cNvPr id="255" name="Graphic 254">
                <a:extLst>
                  <a:ext uri="{FF2B5EF4-FFF2-40B4-BE49-F238E27FC236}">
                    <a16:creationId xmlns:a16="http://schemas.microsoft.com/office/drawing/2014/main" id="{09B82DDA-6F7D-445D-9F47-3ED43F7388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64125" y="2107972"/>
                <a:ext cx="501718" cy="501718"/>
              </a:xfrm>
              <a:prstGeom prst="rect">
                <a:avLst/>
              </a:prstGeom>
            </p:spPr>
          </p:pic>
        </p:grpSp>
        <p:grpSp>
          <p:nvGrpSpPr>
            <p:cNvPr id="251" name="Group 250">
              <a:extLst>
                <a:ext uri="{FF2B5EF4-FFF2-40B4-BE49-F238E27FC236}">
                  <a16:creationId xmlns:a16="http://schemas.microsoft.com/office/drawing/2014/main" id="{2AA07E87-36AA-4F45-BC46-B06A073475E7}"/>
                </a:ext>
              </a:extLst>
            </p:cNvPr>
            <p:cNvGrpSpPr/>
            <p:nvPr/>
          </p:nvGrpSpPr>
          <p:grpSpPr>
            <a:xfrm>
              <a:off x="10659519" y="5402721"/>
              <a:ext cx="396950" cy="355079"/>
              <a:chOff x="10723874" y="3514287"/>
              <a:chExt cx="396950" cy="355079"/>
            </a:xfrm>
            <a:grpFill/>
          </p:grpSpPr>
          <p:sp>
            <p:nvSpPr>
              <p:cNvPr id="252" name="Hexagon 251">
                <a:extLst>
                  <a:ext uri="{FF2B5EF4-FFF2-40B4-BE49-F238E27FC236}">
                    <a16:creationId xmlns:a16="http://schemas.microsoft.com/office/drawing/2014/main" id="{AD57B30E-81ED-474D-A588-684E94AA676B}"/>
                  </a:ext>
                </a:extLst>
              </p:cNvPr>
              <p:cNvSpPr/>
              <p:nvPr/>
            </p:nvSpPr>
            <p:spPr>
              <a:xfrm>
                <a:off x="10723874" y="3514287"/>
                <a:ext cx="396950" cy="355079"/>
              </a:xfrm>
              <a:prstGeom prst="hexagon">
                <a:avLst>
                  <a:gd name="adj" fmla="val 30307"/>
                  <a:gd name="vf" fmla="val 11547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89642" rtlCol="0" anchor="ct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prstClr val="white"/>
                  </a:solidFill>
                  <a:effectLst/>
                  <a:uLnTx/>
                  <a:uFillTx/>
                  <a:latin typeface="Calibri Light" panose="020F0302020204030204"/>
                  <a:ea typeface="+mn-ea"/>
                  <a:cs typeface="+mn-cs"/>
                </a:endParaRPr>
              </a:p>
            </p:txBody>
          </p:sp>
          <p:pic>
            <p:nvPicPr>
              <p:cNvPr id="253" name="Picture 252">
                <a:extLst>
                  <a:ext uri="{FF2B5EF4-FFF2-40B4-BE49-F238E27FC236}">
                    <a16:creationId xmlns:a16="http://schemas.microsoft.com/office/drawing/2014/main" id="{BFA1B0E5-F59D-42CF-ABFF-1B4C037915A4}"/>
                  </a:ext>
                </a:extLst>
              </p:cNvPr>
              <p:cNvPicPr>
                <a:picLocks noChangeAspect="1"/>
              </p:cNvPicPr>
              <p:nvPr/>
            </p:nvPicPr>
            <p:blipFill>
              <a:blip r:embed="rId7" cstate="print">
                <a:clrChange>
                  <a:clrFrom>
                    <a:srgbClr val="000000"/>
                  </a:clrFrom>
                  <a:clrTo>
                    <a:srgbClr val="000000">
                      <a:alpha val="0"/>
                    </a:srgbClr>
                  </a:clrTo>
                </a:clrChange>
                <a:biLevel thresh="25000"/>
                <a:extLst>
                  <a:ext uri="{28A0092B-C50C-407E-A947-70E740481C1C}">
                    <a14:useLocalDpi xmlns:a14="http://schemas.microsoft.com/office/drawing/2010/main" val="0"/>
                  </a:ext>
                </a:extLst>
              </a:blip>
              <a:stretch>
                <a:fillRect/>
              </a:stretch>
            </p:blipFill>
            <p:spPr>
              <a:xfrm>
                <a:off x="10824538" y="3588834"/>
                <a:ext cx="195622" cy="205984"/>
              </a:xfrm>
              <a:prstGeom prst="rect">
                <a:avLst/>
              </a:prstGeom>
              <a:grpFill/>
            </p:spPr>
          </p:pic>
        </p:grpSp>
      </p:grpSp>
    </p:spTree>
    <p:extLst>
      <p:ext uri="{BB962C8B-B14F-4D97-AF65-F5344CB8AC3E}">
        <p14:creationId xmlns:p14="http://schemas.microsoft.com/office/powerpoint/2010/main" val="2853621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5">
                                            <p:txEl>
                                              <p:pRg st="1" end="1"/>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33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15"/>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323"/>
                                        </p:tgtEl>
                                        <p:attrNameLst>
                                          <p:attrName>style.visibility</p:attrName>
                                        </p:attrNameLst>
                                      </p:cBhvr>
                                      <p:to>
                                        <p:strVal val="visible"/>
                                      </p:to>
                                    </p:set>
                                    <p:animEffect transition="in" filter="fade">
                                      <p:cBhvr>
                                        <p:cTn id="21" dur="500"/>
                                        <p:tgtEl>
                                          <p:spTgt spid="323"/>
                                        </p:tgtEl>
                                      </p:cBhvr>
                                    </p:animEffect>
                                  </p:childTnLst>
                                </p:cTn>
                              </p:par>
                              <p:par>
                                <p:cTn id="22" presetID="1" presetClass="entr" presetSubtype="0" fill="hold" nodeType="withEffect">
                                  <p:stCondLst>
                                    <p:cond delay="0"/>
                                  </p:stCondLst>
                                  <p:childTnLst>
                                    <p:set>
                                      <p:cBhvr>
                                        <p:cTn id="23" dur="1" fill="hold">
                                          <p:stCondLst>
                                            <p:cond delay="0"/>
                                          </p:stCondLst>
                                        </p:cTn>
                                        <p:tgtEl>
                                          <p:spTgt spid="335">
                                            <p:txEl>
                                              <p:pRg st="2" end="2"/>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3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323"/>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326"/>
                                        </p:tgtEl>
                                        <p:attrNameLst>
                                          <p:attrName>style.visibility</p:attrName>
                                        </p:attrNameLst>
                                      </p:cBhvr>
                                      <p:to>
                                        <p:strVal val="visible"/>
                                      </p:to>
                                    </p:set>
                                    <p:animEffect transition="in" filter="fade">
                                      <p:cBhvr>
                                        <p:cTn id="32" dur="500"/>
                                        <p:tgtEl>
                                          <p:spTgt spid="326"/>
                                        </p:tgtEl>
                                      </p:cBhvr>
                                    </p:animEffect>
                                  </p:childTnLst>
                                </p:cTn>
                              </p:par>
                              <p:par>
                                <p:cTn id="33" presetID="1" presetClass="entr" presetSubtype="0" fill="hold" nodeType="withEffect">
                                  <p:stCondLst>
                                    <p:cond delay="0"/>
                                  </p:stCondLst>
                                  <p:childTnLst>
                                    <p:set>
                                      <p:cBhvr>
                                        <p:cTn id="34" dur="1" fill="hold">
                                          <p:stCondLst>
                                            <p:cond delay="0"/>
                                          </p:stCondLst>
                                        </p:cTn>
                                        <p:tgtEl>
                                          <p:spTgt spid="335">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5">
                                            <p:txEl>
                                              <p:pRg st="4" end="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 grpId="0" animBg="1"/>
      <p:bldP spid="337" grpId="0" animBg="1"/>
      <p:bldP spid="338" grpId="0" animBg="1"/>
      <p:bldP spid="33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2EBD1EC-5402-D743-9B4D-04EE4C8D05B6}"/>
              </a:ext>
            </a:extLst>
          </p:cNvPr>
          <p:cNvSpPr>
            <a:spLocks noGrp="1"/>
          </p:cNvSpPr>
          <p:nvPr>
            <p:ph type="title" idx="4294967295"/>
          </p:nvPr>
        </p:nvSpPr>
        <p:spPr>
          <a:xfrm>
            <a:off x="4891088" y="1504950"/>
            <a:ext cx="5070475" cy="1052513"/>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742" rtl="0" eaLnBrk="1" fontAlgn="auto" latinLnBrk="0" hangingPunct="1">
              <a:lnSpc>
                <a:spcPct val="95000"/>
              </a:lnSpc>
              <a:spcBef>
                <a:spcPts val="2400"/>
              </a:spcBef>
              <a:spcAft>
                <a:spcPts val="1200"/>
              </a:spcAft>
              <a:buClrTx/>
              <a:buSzPct val="90000"/>
              <a:buFont typeface="Wingdings" panose="05000000000000000000" pitchFamily="2" charset="2"/>
              <a:buNone/>
              <a:tabLst/>
              <a:defRPr/>
            </a:pPr>
            <a:r>
              <a:rPr kumimoji="0" lang="en-US" sz="3600" b="0" i="0" u="none" strike="noStrike" kern="1200" cap="none" spc="0" normalizeH="0" baseline="0" noProof="0">
                <a:ln>
                  <a:noFill/>
                </a:ln>
                <a:solidFill>
                  <a:schemeClr val="tx1"/>
                </a:solidFill>
                <a:effectLst/>
                <a:uLnTx/>
                <a:uFillTx/>
                <a:latin typeface="+mj-lt"/>
                <a:ea typeface="+mn-ea"/>
                <a:cs typeface="Segoe UI" panose="020B0502040204020203" pitchFamily="34" charset="0"/>
              </a:rPr>
              <a:t>Introduction to Azure Virtual Desktop</a:t>
            </a:r>
          </a:p>
        </p:txBody>
      </p:sp>
    </p:spTree>
    <p:extLst>
      <p:ext uri="{BB962C8B-B14F-4D97-AF65-F5344CB8AC3E}">
        <p14:creationId xmlns:p14="http://schemas.microsoft.com/office/powerpoint/2010/main" val="24774684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9D400-7847-473E-BE43-E6551B6D7013}"/>
              </a:ext>
            </a:extLst>
          </p:cNvPr>
          <p:cNvSpPr>
            <a:spLocks noGrp="1"/>
          </p:cNvSpPr>
          <p:nvPr>
            <p:ph type="title"/>
          </p:nvPr>
        </p:nvSpPr>
        <p:spPr>
          <a:xfrm>
            <a:off x="588263" y="472440"/>
            <a:ext cx="11018520" cy="553998"/>
          </a:xfrm>
        </p:spPr>
        <p:txBody>
          <a:bodyPr/>
          <a:lstStyle/>
          <a:p>
            <a:r>
              <a:rPr lang="en-US"/>
              <a:t>Azure Virtual Desktop Object model—comparison</a:t>
            </a:r>
          </a:p>
        </p:txBody>
      </p:sp>
      <p:grpSp>
        <p:nvGrpSpPr>
          <p:cNvPr id="11" name="Group 10" descr="GA object model&#10;">
            <a:extLst>
              <a:ext uri="{FF2B5EF4-FFF2-40B4-BE49-F238E27FC236}">
                <a16:creationId xmlns:a16="http://schemas.microsoft.com/office/drawing/2014/main" id="{46273F60-24C2-46A5-8F7D-19B665132F66}"/>
              </a:ext>
            </a:extLst>
          </p:cNvPr>
          <p:cNvGrpSpPr/>
          <p:nvPr/>
        </p:nvGrpSpPr>
        <p:grpSpPr>
          <a:xfrm>
            <a:off x="640720" y="1552309"/>
            <a:ext cx="4475508" cy="3460364"/>
            <a:chOff x="640720" y="1552309"/>
            <a:chExt cx="4475508" cy="3460364"/>
          </a:xfrm>
        </p:grpSpPr>
        <p:sp>
          <p:nvSpPr>
            <p:cNvPr id="80" name="TextBox 79">
              <a:extLst>
                <a:ext uri="{FF2B5EF4-FFF2-40B4-BE49-F238E27FC236}">
                  <a16:creationId xmlns:a16="http://schemas.microsoft.com/office/drawing/2014/main" id="{A2628F51-A6D1-455B-9FD1-2A83559DFA9E}"/>
                </a:ext>
              </a:extLst>
            </p:cNvPr>
            <p:cNvSpPr txBox="1"/>
            <p:nvPr/>
          </p:nvSpPr>
          <p:spPr>
            <a:xfrm>
              <a:off x="1237634" y="1552309"/>
              <a:ext cx="255431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accent4"/>
                  </a:solidFill>
                  <a:effectLst/>
                  <a:uLnTx/>
                  <a:uFillTx/>
                  <a:latin typeface="Segoe UI"/>
                  <a:ea typeface="+mn-ea"/>
                  <a:cs typeface="+mn-cs"/>
                </a:rPr>
                <a:t>GA object model</a:t>
              </a:r>
            </a:p>
          </p:txBody>
        </p:sp>
        <p:sp>
          <p:nvSpPr>
            <p:cNvPr id="4" name="Rectangle 3">
              <a:extLst>
                <a:ext uri="{FF2B5EF4-FFF2-40B4-BE49-F238E27FC236}">
                  <a16:creationId xmlns:a16="http://schemas.microsoft.com/office/drawing/2014/main" id="{5ED079CD-FD3F-4798-8461-427C8393B95A}"/>
                </a:ext>
              </a:extLst>
            </p:cNvPr>
            <p:cNvSpPr/>
            <p:nvPr/>
          </p:nvSpPr>
          <p:spPr>
            <a:xfrm>
              <a:off x="1655447" y="2173202"/>
              <a:ext cx="1577130" cy="436227"/>
            </a:xfrm>
            <a:prstGeom prst="rect">
              <a:avLst/>
            </a:prstGeom>
            <a:ln>
              <a:solidFill>
                <a:schemeClr val="accent4"/>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Tenant group</a:t>
              </a:r>
            </a:p>
          </p:txBody>
        </p:sp>
        <p:cxnSp>
          <p:nvCxnSpPr>
            <p:cNvPr id="56" name="Straight Arrow Connector 55" descr="arrow">
              <a:extLst>
                <a:ext uri="{FF2B5EF4-FFF2-40B4-BE49-F238E27FC236}">
                  <a16:creationId xmlns:a16="http://schemas.microsoft.com/office/drawing/2014/main" id="{EB001019-1143-430E-ACAD-9533CAE86D33}"/>
                </a:ext>
              </a:extLst>
            </p:cNvPr>
            <p:cNvCxnSpPr>
              <a:cxnSpLocks/>
              <a:stCxn id="4" idx="2"/>
              <a:endCxn id="6" idx="0"/>
            </p:cNvCxnSpPr>
            <p:nvPr/>
          </p:nvCxnSpPr>
          <p:spPr>
            <a:xfrm>
              <a:off x="2444012" y="2609429"/>
              <a:ext cx="0" cy="238780"/>
            </a:xfrm>
            <a:prstGeom prst="straightConnector1">
              <a:avLst/>
            </a:prstGeom>
            <a:ln>
              <a:solidFill>
                <a:schemeClr val="accent4"/>
              </a:solidFill>
              <a:tailEnd type="triangle"/>
            </a:ln>
          </p:spPr>
          <p:style>
            <a:lnRef idx="1">
              <a:schemeClr val="accent5"/>
            </a:lnRef>
            <a:fillRef idx="0">
              <a:schemeClr val="accent5"/>
            </a:fillRef>
            <a:effectRef idx="0">
              <a:schemeClr val="accent5"/>
            </a:effectRef>
            <a:fontRef idx="minor">
              <a:schemeClr val="tx1"/>
            </a:fontRef>
          </p:style>
        </p:cxnSp>
        <p:sp>
          <p:nvSpPr>
            <p:cNvPr id="6" name="Rectangle 5">
              <a:extLst>
                <a:ext uri="{FF2B5EF4-FFF2-40B4-BE49-F238E27FC236}">
                  <a16:creationId xmlns:a16="http://schemas.microsoft.com/office/drawing/2014/main" id="{4F04903F-D036-48FF-B5C9-180DFD0C716F}"/>
                </a:ext>
              </a:extLst>
            </p:cNvPr>
            <p:cNvSpPr/>
            <p:nvPr/>
          </p:nvSpPr>
          <p:spPr>
            <a:xfrm>
              <a:off x="1655447" y="2848209"/>
              <a:ext cx="1577130" cy="436227"/>
            </a:xfrm>
            <a:prstGeom prst="rect">
              <a:avLst/>
            </a:prstGeom>
            <a:ln>
              <a:solidFill>
                <a:schemeClr val="accent4"/>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Tenant</a:t>
              </a:r>
            </a:p>
          </p:txBody>
        </p:sp>
        <p:sp>
          <p:nvSpPr>
            <p:cNvPr id="14" name="Rectangle 13">
              <a:extLst>
                <a:ext uri="{FF2B5EF4-FFF2-40B4-BE49-F238E27FC236}">
                  <a16:creationId xmlns:a16="http://schemas.microsoft.com/office/drawing/2014/main" id="{90499023-4EF1-40F8-959D-A85006DFE739}"/>
                </a:ext>
              </a:extLst>
            </p:cNvPr>
            <p:cNvSpPr/>
            <p:nvPr/>
          </p:nvSpPr>
          <p:spPr>
            <a:xfrm>
              <a:off x="3076681" y="2944144"/>
              <a:ext cx="1251358" cy="238780"/>
            </a:xfrm>
            <a:prstGeom prst="rect">
              <a:avLst/>
            </a:prstGeom>
            <a:solidFill>
              <a:schemeClr val="accent4"/>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SSO</a:t>
              </a:r>
            </a:p>
          </p:txBody>
        </p:sp>
        <p:sp>
          <p:nvSpPr>
            <p:cNvPr id="16" name="Rectangle 15">
              <a:extLst>
                <a:ext uri="{FF2B5EF4-FFF2-40B4-BE49-F238E27FC236}">
                  <a16:creationId xmlns:a16="http://schemas.microsoft.com/office/drawing/2014/main" id="{7BD6963E-0ABC-40E8-9BE6-589EE1272E14}"/>
                </a:ext>
              </a:extLst>
            </p:cNvPr>
            <p:cNvSpPr/>
            <p:nvPr/>
          </p:nvSpPr>
          <p:spPr>
            <a:xfrm>
              <a:off x="3076681" y="3229575"/>
              <a:ext cx="1251358" cy="238780"/>
            </a:xfrm>
            <a:prstGeom prst="rect">
              <a:avLst/>
            </a:prstGeom>
            <a:solidFill>
              <a:schemeClr val="accent4"/>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Log Analytics</a:t>
              </a:r>
            </a:p>
          </p:txBody>
        </p:sp>
        <p:cxnSp>
          <p:nvCxnSpPr>
            <p:cNvPr id="57" name="Straight Arrow Connector 56" descr="arrow">
              <a:extLst>
                <a:ext uri="{FF2B5EF4-FFF2-40B4-BE49-F238E27FC236}">
                  <a16:creationId xmlns:a16="http://schemas.microsoft.com/office/drawing/2014/main" id="{F232997F-95B5-4443-B801-E56C60A0E611}"/>
                </a:ext>
              </a:extLst>
            </p:cNvPr>
            <p:cNvCxnSpPr>
              <a:cxnSpLocks/>
              <a:endCxn id="8" idx="0"/>
            </p:cNvCxnSpPr>
            <p:nvPr/>
          </p:nvCxnSpPr>
          <p:spPr>
            <a:xfrm>
              <a:off x="2444012" y="3280873"/>
              <a:ext cx="0" cy="324749"/>
            </a:xfrm>
            <a:prstGeom prst="straightConnector1">
              <a:avLst/>
            </a:prstGeom>
            <a:ln>
              <a:solidFill>
                <a:schemeClr val="accent4"/>
              </a:solidFill>
              <a:tailEnd type="triangle"/>
            </a:ln>
          </p:spPr>
          <p:style>
            <a:lnRef idx="1">
              <a:schemeClr val="accent5"/>
            </a:lnRef>
            <a:fillRef idx="0">
              <a:schemeClr val="accent5"/>
            </a:fillRef>
            <a:effectRef idx="0">
              <a:schemeClr val="accent5"/>
            </a:effectRef>
            <a:fontRef idx="minor">
              <a:schemeClr val="tx1"/>
            </a:fontRef>
          </p:style>
        </p:cxnSp>
        <p:sp>
          <p:nvSpPr>
            <p:cNvPr id="8" name="Rectangle 7">
              <a:extLst>
                <a:ext uri="{FF2B5EF4-FFF2-40B4-BE49-F238E27FC236}">
                  <a16:creationId xmlns:a16="http://schemas.microsoft.com/office/drawing/2014/main" id="{1ECC1E5C-43AA-4804-A1AE-8CDA80A1E6CD}"/>
                </a:ext>
              </a:extLst>
            </p:cNvPr>
            <p:cNvSpPr/>
            <p:nvPr/>
          </p:nvSpPr>
          <p:spPr>
            <a:xfrm>
              <a:off x="1655447" y="3605622"/>
              <a:ext cx="1577130" cy="436227"/>
            </a:xfrm>
            <a:prstGeom prst="rect">
              <a:avLst/>
            </a:prstGeom>
            <a:ln>
              <a:solidFill>
                <a:schemeClr val="accent4"/>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Host pool</a:t>
              </a:r>
            </a:p>
          </p:txBody>
        </p:sp>
        <p:cxnSp>
          <p:nvCxnSpPr>
            <p:cNvPr id="58" name="Straight Arrow Connector 57" descr="arrow">
              <a:extLst>
                <a:ext uri="{FF2B5EF4-FFF2-40B4-BE49-F238E27FC236}">
                  <a16:creationId xmlns:a16="http://schemas.microsoft.com/office/drawing/2014/main" id="{FCB2D5F1-D3A8-4F51-B96C-3B42A25772CB}"/>
                </a:ext>
              </a:extLst>
            </p:cNvPr>
            <p:cNvCxnSpPr>
              <a:cxnSpLocks/>
              <a:stCxn id="8" idx="2"/>
              <a:endCxn id="12" idx="0"/>
            </p:cNvCxnSpPr>
            <p:nvPr/>
          </p:nvCxnSpPr>
          <p:spPr>
            <a:xfrm flipH="1">
              <a:off x="1429285" y="4041849"/>
              <a:ext cx="1014727" cy="365895"/>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12" name="Rectangle 11">
              <a:extLst>
                <a:ext uri="{FF2B5EF4-FFF2-40B4-BE49-F238E27FC236}">
                  <a16:creationId xmlns:a16="http://schemas.microsoft.com/office/drawing/2014/main" id="{738230C9-08E1-43CA-9AC8-0B7321028949}"/>
                </a:ext>
              </a:extLst>
            </p:cNvPr>
            <p:cNvSpPr/>
            <p:nvPr/>
          </p:nvSpPr>
          <p:spPr>
            <a:xfrm>
              <a:off x="640720" y="4407744"/>
              <a:ext cx="1577130" cy="43622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Session host</a:t>
              </a:r>
            </a:p>
          </p:txBody>
        </p:sp>
        <p:sp>
          <p:nvSpPr>
            <p:cNvPr id="18" name="Rectangle 17">
              <a:extLst>
                <a:ext uri="{FF2B5EF4-FFF2-40B4-BE49-F238E27FC236}">
                  <a16:creationId xmlns:a16="http://schemas.microsoft.com/office/drawing/2014/main" id="{E9999F81-DF58-4CE0-A3CA-042C58D29D7B}"/>
                </a:ext>
              </a:extLst>
            </p:cNvPr>
            <p:cNvSpPr/>
            <p:nvPr/>
          </p:nvSpPr>
          <p:spPr>
            <a:xfrm>
              <a:off x="753801" y="4773893"/>
              <a:ext cx="1251358" cy="238780"/>
            </a:xfrm>
            <a:prstGeom prst="rect">
              <a:avLst/>
            </a:prstGeom>
            <a:solidFill>
              <a:schemeClr val="accent4"/>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User sessions</a:t>
              </a:r>
            </a:p>
          </p:txBody>
        </p:sp>
        <p:cxnSp>
          <p:nvCxnSpPr>
            <p:cNvPr id="59" name="Straight Arrow Connector 58" descr="arrow">
              <a:extLst>
                <a:ext uri="{FF2B5EF4-FFF2-40B4-BE49-F238E27FC236}">
                  <a16:creationId xmlns:a16="http://schemas.microsoft.com/office/drawing/2014/main" id="{0CD72514-AD3F-47D0-8864-FD4B4E06529E}"/>
                </a:ext>
              </a:extLst>
            </p:cNvPr>
            <p:cNvCxnSpPr>
              <a:cxnSpLocks/>
              <a:stCxn id="8" idx="2"/>
              <a:endCxn id="10" idx="0"/>
            </p:cNvCxnSpPr>
            <p:nvPr/>
          </p:nvCxnSpPr>
          <p:spPr>
            <a:xfrm>
              <a:off x="2444012" y="4041849"/>
              <a:ext cx="1388378" cy="32118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10" name="Rectangle 9">
              <a:extLst>
                <a:ext uri="{FF2B5EF4-FFF2-40B4-BE49-F238E27FC236}">
                  <a16:creationId xmlns:a16="http://schemas.microsoft.com/office/drawing/2014/main" id="{09E443E2-9156-4749-8020-7500644F501E}"/>
                </a:ext>
              </a:extLst>
            </p:cNvPr>
            <p:cNvSpPr/>
            <p:nvPr/>
          </p:nvSpPr>
          <p:spPr>
            <a:xfrm>
              <a:off x="3043825" y="4363035"/>
              <a:ext cx="1577130" cy="43622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App group</a:t>
              </a:r>
            </a:p>
          </p:txBody>
        </p:sp>
        <p:sp>
          <p:nvSpPr>
            <p:cNvPr id="22" name="Rectangle 21">
              <a:extLst>
                <a:ext uri="{FF2B5EF4-FFF2-40B4-BE49-F238E27FC236}">
                  <a16:creationId xmlns:a16="http://schemas.microsoft.com/office/drawing/2014/main" id="{45101662-9066-4AFD-AE63-E68E3C0AEE48}"/>
                </a:ext>
              </a:extLst>
            </p:cNvPr>
            <p:cNvSpPr/>
            <p:nvPr/>
          </p:nvSpPr>
          <p:spPr>
            <a:xfrm>
              <a:off x="2613512" y="4748032"/>
              <a:ext cx="1251358" cy="238780"/>
            </a:xfrm>
            <a:prstGeom prst="rect">
              <a:avLst/>
            </a:prstGeom>
            <a:solidFill>
              <a:schemeClr val="accent4"/>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Assigned users</a:t>
              </a:r>
            </a:p>
          </p:txBody>
        </p:sp>
        <p:sp>
          <p:nvSpPr>
            <p:cNvPr id="20" name="Rectangle 19">
              <a:extLst>
                <a:ext uri="{FF2B5EF4-FFF2-40B4-BE49-F238E27FC236}">
                  <a16:creationId xmlns:a16="http://schemas.microsoft.com/office/drawing/2014/main" id="{807E2E7C-01DF-4739-B1A0-0008C2CF2A25}"/>
                </a:ext>
              </a:extLst>
            </p:cNvPr>
            <p:cNvSpPr/>
            <p:nvPr/>
          </p:nvSpPr>
          <p:spPr>
            <a:xfrm>
              <a:off x="3864870" y="4748032"/>
              <a:ext cx="1251358" cy="238780"/>
            </a:xfrm>
            <a:prstGeom prst="rect">
              <a:avLst/>
            </a:prstGeom>
            <a:solidFill>
              <a:schemeClr val="accent4"/>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RemoteApp/ Desktop</a:t>
              </a:r>
            </a:p>
          </p:txBody>
        </p:sp>
      </p:grpSp>
      <p:grpSp>
        <p:nvGrpSpPr>
          <p:cNvPr id="13" name="Group 12" descr="Classic object model&#10;">
            <a:extLst>
              <a:ext uri="{FF2B5EF4-FFF2-40B4-BE49-F238E27FC236}">
                <a16:creationId xmlns:a16="http://schemas.microsoft.com/office/drawing/2014/main" id="{D9BC7162-0DA0-4934-8E19-35736244657B}"/>
              </a:ext>
            </a:extLst>
          </p:cNvPr>
          <p:cNvGrpSpPr/>
          <p:nvPr/>
        </p:nvGrpSpPr>
        <p:grpSpPr>
          <a:xfrm>
            <a:off x="5579397" y="1455792"/>
            <a:ext cx="6253800" cy="3454264"/>
            <a:chOff x="5518955" y="1537546"/>
            <a:chExt cx="6253800" cy="3454264"/>
          </a:xfrm>
        </p:grpSpPr>
        <p:sp>
          <p:nvSpPr>
            <p:cNvPr id="84" name="TextBox 83">
              <a:extLst>
                <a:ext uri="{FF2B5EF4-FFF2-40B4-BE49-F238E27FC236}">
                  <a16:creationId xmlns:a16="http://schemas.microsoft.com/office/drawing/2014/main" id="{DAB22C30-64D4-4479-9697-7EA17EF430A3}"/>
                </a:ext>
              </a:extLst>
            </p:cNvPr>
            <p:cNvSpPr txBox="1"/>
            <p:nvPr/>
          </p:nvSpPr>
          <p:spPr>
            <a:xfrm>
              <a:off x="6991847" y="1537546"/>
              <a:ext cx="2977396" cy="369332"/>
            </a:xfrm>
            <a:prstGeom prst="rect">
              <a:avLst/>
            </a:prstGeom>
            <a:noFill/>
            <a:ln>
              <a:solidFill>
                <a:schemeClr val="accent4"/>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w="0"/>
                  <a:solidFill>
                    <a:schemeClr val="accent4"/>
                  </a:solidFill>
                  <a:effectLst/>
                  <a:uLnTx/>
                  <a:uFillTx/>
                  <a:latin typeface="Segoe UI"/>
                  <a:ea typeface="+mn-ea"/>
                  <a:cs typeface="+mn-cs"/>
                </a:rPr>
                <a:t>Classic object model</a:t>
              </a:r>
            </a:p>
          </p:txBody>
        </p:sp>
        <p:sp>
          <p:nvSpPr>
            <p:cNvPr id="24" name="Rectangle 23">
              <a:extLst>
                <a:ext uri="{FF2B5EF4-FFF2-40B4-BE49-F238E27FC236}">
                  <a16:creationId xmlns:a16="http://schemas.microsoft.com/office/drawing/2014/main" id="{BC3A53CC-4303-4BD3-8C18-6807B940A92A}"/>
                </a:ext>
              </a:extLst>
            </p:cNvPr>
            <p:cNvSpPr/>
            <p:nvPr/>
          </p:nvSpPr>
          <p:spPr>
            <a:xfrm>
              <a:off x="7673696" y="2173202"/>
              <a:ext cx="1577130" cy="436227"/>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Subscription</a:t>
              </a:r>
            </a:p>
          </p:txBody>
        </p:sp>
        <p:cxnSp>
          <p:nvCxnSpPr>
            <p:cNvPr id="70" name="Straight Arrow Connector 69" descr="arrow">
              <a:extLst>
                <a:ext uri="{FF2B5EF4-FFF2-40B4-BE49-F238E27FC236}">
                  <a16:creationId xmlns:a16="http://schemas.microsoft.com/office/drawing/2014/main" id="{48DC52A4-C372-42DE-9202-CB56BBE67053}"/>
                </a:ext>
              </a:extLst>
            </p:cNvPr>
            <p:cNvCxnSpPr>
              <a:cxnSpLocks/>
              <a:stCxn id="24" idx="2"/>
              <a:endCxn id="26" idx="0"/>
            </p:cNvCxnSpPr>
            <p:nvPr/>
          </p:nvCxnSpPr>
          <p:spPr>
            <a:xfrm flipH="1">
              <a:off x="6307520" y="2609429"/>
              <a:ext cx="2154741" cy="727224"/>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F7DC7E29-E973-438C-A57B-B1C7AA600CD4}"/>
                </a:ext>
              </a:extLst>
            </p:cNvPr>
            <p:cNvSpPr/>
            <p:nvPr/>
          </p:nvSpPr>
          <p:spPr>
            <a:xfrm>
              <a:off x="5518955" y="3336653"/>
              <a:ext cx="1577130" cy="436227"/>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Workspace</a:t>
              </a:r>
            </a:p>
          </p:txBody>
        </p:sp>
        <p:sp>
          <p:nvSpPr>
            <p:cNvPr id="40" name="Rectangle 39">
              <a:extLst>
                <a:ext uri="{FF2B5EF4-FFF2-40B4-BE49-F238E27FC236}">
                  <a16:creationId xmlns:a16="http://schemas.microsoft.com/office/drawing/2014/main" id="{5268E92B-05E9-44BC-B58A-C2CCE38645AB}"/>
                </a:ext>
              </a:extLst>
            </p:cNvPr>
            <p:cNvSpPr/>
            <p:nvPr/>
          </p:nvSpPr>
          <p:spPr>
            <a:xfrm>
              <a:off x="5696873" y="3744039"/>
              <a:ext cx="1251358" cy="23878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Registered app groups</a:t>
              </a:r>
            </a:p>
          </p:txBody>
        </p:sp>
        <p:cxnSp>
          <p:nvCxnSpPr>
            <p:cNvPr id="68" name="Straight Arrow Connector 67" descr="arrow">
              <a:extLst>
                <a:ext uri="{FF2B5EF4-FFF2-40B4-BE49-F238E27FC236}">
                  <a16:creationId xmlns:a16="http://schemas.microsoft.com/office/drawing/2014/main" id="{0F0649E0-ACA9-46FC-B635-EAF5EF466532}"/>
                </a:ext>
              </a:extLst>
            </p:cNvPr>
            <p:cNvCxnSpPr>
              <a:cxnSpLocks/>
              <a:stCxn id="24" idx="2"/>
              <a:endCxn id="28" idx="0"/>
            </p:cNvCxnSpPr>
            <p:nvPr/>
          </p:nvCxnSpPr>
          <p:spPr>
            <a:xfrm>
              <a:off x="8462261" y="2609429"/>
              <a:ext cx="0" cy="727224"/>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C0E1E84-7CA3-4DDF-9857-91AB3C1B1BC3}"/>
                </a:ext>
              </a:extLst>
            </p:cNvPr>
            <p:cNvSpPr/>
            <p:nvPr/>
          </p:nvSpPr>
          <p:spPr>
            <a:xfrm>
              <a:off x="7673696" y="3336653"/>
              <a:ext cx="1577130" cy="436227"/>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Host pool</a:t>
              </a:r>
            </a:p>
          </p:txBody>
        </p:sp>
        <p:sp>
          <p:nvSpPr>
            <p:cNvPr id="46" name="Rectangle 45">
              <a:extLst>
                <a:ext uri="{FF2B5EF4-FFF2-40B4-BE49-F238E27FC236}">
                  <a16:creationId xmlns:a16="http://schemas.microsoft.com/office/drawing/2014/main" id="{E5D4578D-B37A-4D23-A7AB-C1DF2C85FC12}"/>
                </a:ext>
              </a:extLst>
            </p:cNvPr>
            <p:cNvSpPr/>
            <p:nvPr/>
          </p:nvSpPr>
          <p:spPr>
            <a:xfrm>
              <a:off x="8843954" y="3677274"/>
              <a:ext cx="1251358" cy="23878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SSO</a:t>
              </a:r>
            </a:p>
          </p:txBody>
        </p:sp>
        <p:sp>
          <p:nvSpPr>
            <p:cNvPr id="3" name="Rectangle 2">
              <a:extLst>
                <a:ext uri="{FF2B5EF4-FFF2-40B4-BE49-F238E27FC236}">
                  <a16:creationId xmlns:a16="http://schemas.microsoft.com/office/drawing/2014/main" id="{0FA01DDA-A230-45F7-91CB-765FB2149FD3}"/>
                </a:ext>
              </a:extLst>
            </p:cNvPr>
            <p:cNvSpPr/>
            <p:nvPr/>
          </p:nvSpPr>
          <p:spPr>
            <a:xfrm>
              <a:off x="8843954" y="3938746"/>
              <a:ext cx="1251358" cy="23878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List of app groups</a:t>
              </a:r>
            </a:p>
          </p:txBody>
        </p:sp>
        <p:cxnSp>
          <p:nvCxnSpPr>
            <p:cNvPr id="78" name="Straight Arrow Connector 77" descr="arrow">
              <a:extLst>
                <a:ext uri="{FF2B5EF4-FFF2-40B4-BE49-F238E27FC236}">
                  <a16:creationId xmlns:a16="http://schemas.microsoft.com/office/drawing/2014/main" id="{ACD0896B-BED9-46BD-A350-7E1443FB4D35}"/>
                </a:ext>
              </a:extLst>
            </p:cNvPr>
            <p:cNvCxnSpPr>
              <a:cxnSpLocks/>
              <a:stCxn id="28" idx="2"/>
              <a:endCxn id="32" idx="0"/>
            </p:cNvCxnSpPr>
            <p:nvPr/>
          </p:nvCxnSpPr>
          <p:spPr>
            <a:xfrm>
              <a:off x="8462261" y="3772880"/>
              <a:ext cx="3599" cy="608160"/>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C3CE0A4A-C433-4330-AA87-2C2177869E57}"/>
                </a:ext>
              </a:extLst>
            </p:cNvPr>
            <p:cNvSpPr/>
            <p:nvPr/>
          </p:nvSpPr>
          <p:spPr>
            <a:xfrm>
              <a:off x="7677295" y="4381040"/>
              <a:ext cx="1577130" cy="436227"/>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Session host</a:t>
              </a:r>
            </a:p>
          </p:txBody>
        </p:sp>
        <p:sp>
          <p:nvSpPr>
            <p:cNvPr id="54" name="Rectangle 53">
              <a:extLst>
                <a:ext uri="{FF2B5EF4-FFF2-40B4-BE49-F238E27FC236}">
                  <a16:creationId xmlns:a16="http://schemas.microsoft.com/office/drawing/2014/main" id="{74001F38-6DCA-4479-AC79-51E46942AEB2}"/>
                </a:ext>
              </a:extLst>
            </p:cNvPr>
            <p:cNvSpPr/>
            <p:nvPr/>
          </p:nvSpPr>
          <p:spPr>
            <a:xfrm>
              <a:off x="7854866" y="4753030"/>
              <a:ext cx="1251358" cy="23878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User sessions</a:t>
              </a:r>
            </a:p>
          </p:txBody>
        </p:sp>
        <p:cxnSp>
          <p:nvCxnSpPr>
            <p:cNvPr id="73" name="Straight Arrow Connector 72" descr="arrow">
              <a:extLst>
                <a:ext uri="{FF2B5EF4-FFF2-40B4-BE49-F238E27FC236}">
                  <a16:creationId xmlns:a16="http://schemas.microsoft.com/office/drawing/2014/main" id="{E9CD877A-F7A7-4D6A-B830-B5795A4146B1}"/>
                </a:ext>
              </a:extLst>
            </p:cNvPr>
            <p:cNvCxnSpPr>
              <a:cxnSpLocks/>
              <a:stCxn id="24" idx="2"/>
              <a:endCxn id="30" idx="0"/>
            </p:cNvCxnSpPr>
            <p:nvPr/>
          </p:nvCxnSpPr>
          <p:spPr>
            <a:xfrm>
              <a:off x="8462261" y="2609429"/>
              <a:ext cx="2521929" cy="700113"/>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CE29EBE9-D030-49FD-ADF5-0FA9DBEB425A}"/>
                </a:ext>
              </a:extLst>
            </p:cNvPr>
            <p:cNvSpPr/>
            <p:nvPr/>
          </p:nvSpPr>
          <p:spPr>
            <a:xfrm>
              <a:off x="10195625" y="3309542"/>
              <a:ext cx="1577130" cy="436227"/>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App group</a:t>
              </a:r>
            </a:p>
          </p:txBody>
        </p:sp>
        <p:sp>
          <p:nvSpPr>
            <p:cNvPr id="52" name="Rectangle 51">
              <a:extLst>
                <a:ext uri="{FF2B5EF4-FFF2-40B4-BE49-F238E27FC236}">
                  <a16:creationId xmlns:a16="http://schemas.microsoft.com/office/drawing/2014/main" id="{18F302F2-5D11-4ADD-9FD2-387CF3A9078B}"/>
                </a:ext>
              </a:extLst>
            </p:cNvPr>
            <p:cNvSpPr/>
            <p:nvPr/>
          </p:nvSpPr>
          <p:spPr>
            <a:xfrm>
              <a:off x="10406049" y="3699434"/>
              <a:ext cx="1251358" cy="23878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RemoteApp/ Desktop</a:t>
              </a:r>
            </a:p>
          </p:txBody>
        </p:sp>
        <p:sp>
          <p:nvSpPr>
            <p:cNvPr id="48" name="Rectangle 47">
              <a:extLst>
                <a:ext uri="{FF2B5EF4-FFF2-40B4-BE49-F238E27FC236}">
                  <a16:creationId xmlns:a16="http://schemas.microsoft.com/office/drawing/2014/main" id="{579FBD06-8996-4FF8-ACEE-ADFD7D8AC9C0}"/>
                </a:ext>
              </a:extLst>
            </p:cNvPr>
            <p:cNvSpPr/>
            <p:nvPr/>
          </p:nvSpPr>
          <p:spPr>
            <a:xfrm>
              <a:off x="10406049" y="3977808"/>
              <a:ext cx="1251358" cy="23878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Ref to workspace</a:t>
              </a:r>
            </a:p>
          </p:txBody>
        </p:sp>
        <p:sp>
          <p:nvSpPr>
            <p:cNvPr id="50" name="Rectangle 49">
              <a:extLst>
                <a:ext uri="{FF2B5EF4-FFF2-40B4-BE49-F238E27FC236}">
                  <a16:creationId xmlns:a16="http://schemas.microsoft.com/office/drawing/2014/main" id="{40FE744C-31E4-4EC5-8B03-31DC445BA873}"/>
                </a:ext>
              </a:extLst>
            </p:cNvPr>
            <p:cNvSpPr/>
            <p:nvPr/>
          </p:nvSpPr>
          <p:spPr>
            <a:xfrm>
              <a:off x="10406049" y="4269771"/>
              <a:ext cx="1251358" cy="23878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Assigned users</a:t>
              </a:r>
            </a:p>
          </p:txBody>
        </p:sp>
      </p:grpSp>
      <p:sp>
        <p:nvSpPr>
          <p:cNvPr id="5" name="Rectangle 4">
            <a:extLst>
              <a:ext uri="{FF2B5EF4-FFF2-40B4-BE49-F238E27FC236}">
                <a16:creationId xmlns:a16="http://schemas.microsoft.com/office/drawing/2014/main" id="{560D73C5-2770-44C5-ADE1-3CC178E75F06}"/>
              </a:ext>
            </a:extLst>
          </p:cNvPr>
          <p:cNvSpPr/>
          <p:nvPr/>
        </p:nvSpPr>
        <p:spPr>
          <a:xfrm>
            <a:off x="7673695" y="5425427"/>
            <a:ext cx="3852897" cy="722051"/>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a:ea typeface="+mn-ea"/>
                <a:cs typeface="+mn-cs"/>
              </a:rPr>
              <a:t>Note: All resources will have resource group and location associated with it</a:t>
            </a:r>
          </a:p>
        </p:txBody>
      </p:sp>
    </p:spTree>
    <p:extLst>
      <p:ext uri="{BB962C8B-B14F-4D97-AF65-F5344CB8AC3E}">
        <p14:creationId xmlns:p14="http://schemas.microsoft.com/office/powerpoint/2010/main" val="4725424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 name="Arrow: Right 695">
            <a:extLst>
              <a:ext uri="{FF2B5EF4-FFF2-40B4-BE49-F238E27FC236}">
                <a16:creationId xmlns:a16="http://schemas.microsoft.com/office/drawing/2014/main" id="{1CF76AC5-2A35-42D5-8097-2E33DEA2C1B8}"/>
              </a:ext>
              <a:ext uri="{C183D7F6-B498-43B3-948B-1728B52AA6E4}">
                <adec:decorative xmlns:adec="http://schemas.microsoft.com/office/drawing/2017/decorative" val="1"/>
              </a:ext>
            </a:extLst>
          </p:cNvPr>
          <p:cNvSpPr/>
          <p:nvPr/>
        </p:nvSpPr>
        <p:spPr>
          <a:xfrm>
            <a:off x="5847552" y="2145362"/>
            <a:ext cx="555621" cy="540153"/>
          </a:xfrm>
          <a:prstGeom prst="rightArrow">
            <a:avLst/>
          </a:prstGeom>
          <a:solidFill>
            <a:schemeClr val="accent4"/>
          </a:solidFill>
          <a:ln w="10795" cap="flat" cmpd="sng" algn="ctr">
            <a:noFill/>
            <a:prstDash val="solid"/>
          </a:ln>
          <a:effectLst/>
        </p:spPr>
        <p:txBody>
          <a:bodyPr rtlCol="0" anchor="ctr"/>
          <a:lstStyle/>
          <a:p>
            <a:pPr algn="ctr" defTabSz="896386">
              <a:defRPr/>
            </a:pPr>
            <a:endParaRPr lang="en-US" sz="1836" kern="0">
              <a:solidFill>
                <a:srgbClr val="FFFFFF"/>
              </a:solidFill>
              <a:latin typeface="Segoe UI"/>
            </a:endParaRPr>
          </a:p>
        </p:txBody>
      </p:sp>
      <p:sp>
        <p:nvSpPr>
          <p:cNvPr id="2" name="Title 1">
            <a:extLst>
              <a:ext uri="{FF2B5EF4-FFF2-40B4-BE49-F238E27FC236}">
                <a16:creationId xmlns:a16="http://schemas.microsoft.com/office/drawing/2014/main" id="{315A4DFF-22C0-4B19-9309-5B9E3717794D}"/>
              </a:ext>
            </a:extLst>
          </p:cNvPr>
          <p:cNvSpPr>
            <a:spLocks noGrp="1"/>
          </p:cNvSpPr>
          <p:nvPr>
            <p:ph type="title"/>
          </p:nvPr>
        </p:nvSpPr>
        <p:spPr>
          <a:xfrm>
            <a:off x="426424" y="107120"/>
            <a:ext cx="11336039" cy="758022"/>
          </a:xfrm>
        </p:spPr>
        <p:txBody>
          <a:bodyPr/>
          <a:lstStyle/>
          <a:p>
            <a:r>
              <a:rPr lang="en-US"/>
              <a:t>Extend your storage options with Azure Virtual Desktop </a:t>
            </a:r>
          </a:p>
        </p:txBody>
      </p:sp>
      <p:sp>
        <p:nvSpPr>
          <p:cNvPr id="697" name="Arrow: Right 696">
            <a:extLst>
              <a:ext uri="{FF2B5EF4-FFF2-40B4-BE49-F238E27FC236}">
                <a16:creationId xmlns:a16="http://schemas.microsoft.com/office/drawing/2014/main" id="{87D99E15-6432-41B3-BCEC-8ABA0E581B02}"/>
              </a:ext>
              <a:ext uri="{C183D7F6-B498-43B3-948B-1728B52AA6E4}">
                <adec:decorative xmlns:adec="http://schemas.microsoft.com/office/drawing/2017/decorative" val="1"/>
              </a:ext>
            </a:extLst>
          </p:cNvPr>
          <p:cNvSpPr/>
          <p:nvPr/>
        </p:nvSpPr>
        <p:spPr>
          <a:xfrm rot="8064374">
            <a:off x="5733916" y="4637583"/>
            <a:ext cx="608264" cy="540153"/>
          </a:xfrm>
          <a:prstGeom prst="rightArrow">
            <a:avLst/>
          </a:prstGeom>
          <a:solidFill>
            <a:schemeClr val="accent4"/>
          </a:solidFill>
          <a:ln w="10795" cap="flat" cmpd="sng" algn="ctr">
            <a:noFill/>
            <a:prstDash val="solid"/>
          </a:ln>
          <a:effectLst/>
        </p:spPr>
        <p:txBody>
          <a:bodyPr rtlCol="0" anchor="ctr"/>
          <a:lstStyle/>
          <a:p>
            <a:pPr algn="ctr" defTabSz="896386">
              <a:defRPr/>
            </a:pPr>
            <a:endParaRPr lang="en-US" sz="1836" kern="0">
              <a:solidFill>
                <a:srgbClr val="FFFFFF"/>
              </a:solidFill>
              <a:latin typeface="Segoe UI"/>
            </a:endParaRPr>
          </a:p>
        </p:txBody>
      </p:sp>
      <p:grpSp>
        <p:nvGrpSpPr>
          <p:cNvPr id="813" name="Group 812" descr="VM with FSLogix profile grouped image">
            <a:extLst>
              <a:ext uri="{FF2B5EF4-FFF2-40B4-BE49-F238E27FC236}">
                <a16:creationId xmlns:a16="http://schemas.microsoft.com/office/drawing/2014/main" id="{CA74F535-94F2-4170-B411-6CC3F70B1347}"/>
              </a:ext>
            </a:extLst>
          </p:cNvPr>
          <p:cNvGrpSpPr/>
          <p:nvPr/>
        </p:nvGrpSpPr>
        <p:grpSpPr>
          <a:xfrm>
            <a:off x="6405748" y="1213835"/>
            <a:ext cx="5356717" cy="3383381"/>
            <a:chOff x="6534196" y="1237678"/>
            <a:chExt cx="5464130" cy="3451225"/>
          </a:xfrm>
        </p:grpSpPr>
        <p:sp>
          <p:nvSpPr>
            <p:cNvPr id="107" name="Rectangle 106">
              <a:extLst>
                <a:ext uri="{FF2B5EF4-FFF2-40B4-BE49-F238E27FC236}">
                  <a16:creationId xmlns:a16="http://schemas.microsoft.com/office/drawing/2014/main" id="{2674C1AF-29FF-4B65-AE8F-801F76C52AB0}"/>
                </a:ext>
              </a:extLst>
            </p:cNvPr>
            <p:cNvSpPr/>
            <p:nvPr/>
          </p:nvSpPr>
          <p:spPr>
            <a:xfrm>
              <a:off x="6534196" y="1237678"/>
              <a:ext cx="5464130" cy="3451225"/>
            </a:xfrm>
            <a:prstGeom prst="rect">
              <a:avLst/>
            </a:prstGeom>
            <a:solidFill>
              <a:schemeClr val="bg1">
                <a:lumMod val="95000"/>
              </a:schemeClr>
            </a:solidFill>
            <a:ln w="6350" cap="flat" cmpd="sng" algn="ctr">
              <a:solidFill>
                <a:schemeClr val="accent4"/>
              </a:solidFill>
              <a:prstDash val="solid"/>
            </a:ln>
            <a:effectLst/>
          </p:spPr>
          <p:txBody>
            <a:bodyPr tIns="89642" bIns="89642" rtlCol="0" anchor="t"/>
            <a:lstStyle/>
            <a:p>
              <a:pPr defTabSz="896386">
                <a:defRPr/>
              </a:pPr>
              <a:r>
                <a:rPr lang="en-US" sz="1372" kern="0">
                  <a:latin typeface="+mj-lt"/>
                </a:rPr>
                <a:t>VM with FSLogix profile</a:t>
              </a:r>
            </a:p>
          </p:txBody>
        </p:sp>
        <p:sp>
          <p:nvSpPr>
            <p:cNvPr id="291" name="TextBox 290">
              <a:extLst>
                <a:ext uri="{FF2B5EF4-FFF2-40B4-BE49-F238E27FC236}">
                  <a16:creationId xmlns:a16="http://schemas.microsoft.com/office/drawing/2014/main" id="{0F07A76F-7F80-4890-9B93-23390D239FCB}"/>
                </a:ext>
              </a:extLst>
            </p:cNvPr>
            <p:cNvSpPr txBox="1"/>
            <p:nvPr/>
          </p:nvSpPr>
          <p:spPr>
            <a:xfrm>
              <a:off x="6609728" y="4335520"/>
              <a:ext cx="1285108" cy="286307"/>
            </a:xfrm>
            <a:prstGeom prst="rect">
              <a:avLst/>
            </a:prstGeom>
            <a:noFill/>
            <a:ln>
              <a:noFill/>
            </a:ln>
          </p:spPr>
          <p:txBody>
            <a:bodyPr wrap="square" rtlCol="0" anchor="ctr">
              <a:noAutofit/>
            </a:bodyPr>
            <a:lstStyle/>
            <a:p>
              <a:pPr algn="ctr" defTabSz="896386">
                <a:defRPr/>
              </a:pPr>
              <a:r>
                <a:rPr lang="en-US" sz="1029" kern="0">
                  <a:solidFill>
                    <a:srgbClr val="282828"/>
                  </a:solidFill>
                </a:rPr>
                <a:t>Temporary Disk</a:t>
              </a:r>
            </a:p>
          </p:txBody>
        </p:sp>
        <p:cxnSp>
          <p:nvCxnSpPr>
            <p:cNvPr id="295" name="Straight Arrow Connector 294">
              <a:extLst>
                <a:ext uri="{FF2B5EF4-FFF2-40B4-BE49-F238E27FC236}">
                  <a16:creationId xmlns:a16="http://schemas.microsoft.com/office/drawing/2014/main" id="{670F1880-6EA6-4CE1-A633-F3B562830E39}"/>
                </a:ext>
              </a:extLst>
            </p:cNvPr>
            <p:cNvCxnSpPr>
              <a:cxnSpLocks/>
            </p:cNvCxnSpPr>
            <p:nvPr/>
          </p:nvCxnSpPr>
          <p:spPr>
            <a:xfrm>
              <a:off x="7252282" y="3468874"/>
              <a:ext cx="0" cy="304769"/>
            </a:xfrm>
            <a:prstGeom prst="straightConnector1">
              <a:avLst/>
            </a:prstGeom>
            <a:noFill/>
            <a:ln w="31750" cap="flat" cmpd="sng" algn="ctr">
              <a:solidFill>
                <a:schemeClr val="accent4"/>
              </a:solidFill>
              <a:prstDash val="solid"/>
              <a:headEnd w="sm" len="sm"/>
              <a:tailEnd type="triangle" w="med" len="sm"/>
            </a:ln>
            <a:effectLst/>
          </p:spPr>
        </p:cxnSp>
        <p:sp>
          <p:nvSpPr>
            <p:cNvPr id="296" name="TextBox 295">
              <a:extLst>
                <a:ext uri="{FF2B5EF4-FFF2-40B4-BE49-F238E27FC236}">
                  <a16:creationId xmlns:a16="http://schemas.microsoft.com/office/drawing/2014/main" id="{34B0C00C-0070-41B0-84A8-E261A0E1E510}"/>
                </a:ext>
              </a:extLst>
            </p:cNvPr>
            <p:cNvSpPr txBox="1"/>
            <p:nvPr/>
          </p:nvSpPr>
          <p:spPr>
            <a:xfrm>
              <a:off x="8141464" y="4271928"/>
              <a:ext cx="924640" cy="286307"/>
            </a:xfrm>
            <a:prstGeom prst="rect">
              <a:avLst/>
            </a:prstGeom>
            <a:noFill/>
            <a:ln>
              <a:noFill/>
            </a:ln>
          </p:spPr>
          <p:txBody>
            <a:bodyPr wrap="square" rtlCol="0" anchor="ctr">
              <a:noAutofit/>
            </a:bodyPr>
            <a:lstStyle/>
            <a:p>
              <a:pPr algn="ctr" defTabSz="896386">
                <a:defRPr/>
              </a:pPr>
              <a:r>
                <a:rPr lang="en-US" sz="1029" kern="0">
                  <a:solidFill>
                    <a:srgbClr val="282828"/>
                  </a:solidFill>
                </a:rPr>
                <a:t>Data Disks</a:t>
              </a:r>
            </a:p>
          </p:txBody>
        </p:sp>
        <p:sp>
          <p:nvSpPr>
            <p:cNvPr id="305" name="Rectangle 304">
              <a:extLst>
                <a:ext uri="{FF2B5EF4-FFF2-40B4-BE49-F238E27FC236}">
                  <a16:creationId xmlns:a16="http://schemas.microsoft.com/office/drawing/2014/main" id="{156FCA41-6AD2-435E-8459-7230DBA0D331}"/>
                </a:ext>
              </a:extLst>
            </p:cNvPr>
            <p:cNvSpPr/>
            <p:nvPr/>
          </p:nvSpPr>
          <p:spPr>
            <a:xfrm>
              <a:off x="8051605" y="3613207"/>
              <a:ext cx="1104358" cy="943832"/>
            </a:xfrm>
            <a:prstGeom prst="rect">
              <a:avLst/>
            </a:prstGeom>
            <a:noFill/>
            <a:ln w="6350" cap="flat" cmpd="sng" algn="ctr">
              <a:noFill/>
              <a:prstDash val="solid"/>
            </a:ln>
            <a:effectLst/>
          </p:spPr>
          <p:txBody>
            <a:bodyPr tIns="89642" bIns="89642" rtlCol="0" anchor="t"/>
            <a:lstStyle/>
            <a:p>
              <a:pPr defTabSz="896386"/>
              <a:endParaRPr lang="en-US" kern="0"/>
            </a:p>
          </p:txBody>
        </p:sp>
        <p:cxnSp>
          <p:nvCxnSpPr>
            <p:cNvPr id="306" name="Straight Arrow Connector 305">
              <a:extLst>
                <a:ext uri="{FF2B5EF4-FFF2-40B4-BE49-F238E27FC236}">
                  <a16:creationId xmlns:a16="http://schemas.microsoft.com/office/drawing/2014/main" id="{BDC37060-E57E-4E26-8D71-75880BA6DAC6}"/>
                </a:ext>
              </a:extLst>
            </p:cNvPr>
            <p:cNvCxnSpPr>
              <a:cxnSpLocks/>
            </p:cNvCxnSpPr>
            <p:nvPr/>
          </p:nvCxnSpPr>
          <p:spPr>
            <a:xfrm>
              <a:off x="8958154" y="3833735"/>
              <a:ext cx="703180" cy="0"/>
            </a:xfrm>
            <a:prstGeom prst="straightConnector1">
              <a:avLst/>
            </a:prstGeom>
            <a:noFill/>
            <a:ln w="31750" cap="flat" cmpd="sng" algn="ctr">
              <a:solidFill>
                <a:schemeClr val="accent4"/>
              </a:solidFill>
              <a:prstDash val="solid"/>
              <a:headEnd w="sm" len="sm"/>
              <a:tailEnd type="triangle" w="med" len="sm"/>
            </a:ln>
            <a:effectLst/>
          </p:spPr>
        </p:cxnSp>
        <p:cxnSp>
          <p:nvCxnSpPr>
            <p:cNvPr id="307" name="Straight Arrow Connector 306">
              <a:extLst>
                <a:ext uri="{FF2B5EF4-FFF2-40B4-BE49-F238E27FC236}">
                  <a16:creationId xmlns:a16="http://schemas.microsoft.com/office/drawing/2014/main" id="{D7CEA305-B65B-4EB8-AD59-1A6CC5CD3A55}"/>
                </a:ext>
              </a:extLst>
            </p:cNvPr>
            <p:cNvCxnSpPr>
              <a:cxnSpLocks/>
            </p:cNvCxnSpPr>
            <p:nvPr/>
          </p:nvCxnSpPr>
          <p:spPr>
            <a:xfrm>
              <a:off x="8958154" y="4005185"/>
              <a:ext cx="703180" cy="0"/>
            </a:xfrm>
            <a:prstGeom prst="straightConnector1">
              <a:avLst/>
            </a:prstGeom>
            <a:noFill/>
            <a:ln w="31750" cap="flat" cmpd="sng" algn="ctr">
              <a:solidFill>
                <a:schemeClr val="accent4"/>
              </a:solidFill>
              <a:prstDash val="solid"/>
              <a:headEnd w="sm" len="sm"/>
              <a:tailEnd type="triangle" w="med" len="sm"/>
            </a:ln>
            <a:effectLst/>
          </p:spPr>
        </p:cxnSp>
        <p:cxnSp>
          <p:nvCxnSpPr>
            <p:cNvPr id="308" name="Straight Arrow Connector 307">
              <a:extLst>
                <a:ext uri="{FF2B5EF4-FFF2-40B4-BE49-F238E27FC236}">
                  <a16:creationId xmlns:a16="http://schemas.microsoft.com/office/drawing/2014/main" id="{E9FCB431-975A-4CFC-8555-7E1468C1874B}"/>
                </a:ext>
              </a:extLst>
            </p:cNvPr>
            <p:cNvCxnSpPr>
              <a:cxnSpLocks/>
            </p:cNvCxnSpPr>
            <p:nvPr/>
          </p:nvCxnSpPr>
          <p:spPr>
            <a:xfrm>
              <a:off x="8958154" y="4176635"/>
              <a:ext cx="703180" cy="0"/>
            </a:xfrm>
            <a:prstGeom prst="straightConnector1">
              <a:avLst/>
            </a:prstGeom>
            <a:noFill/>
            <a:ln w="31750" cap="flat" cmpd="sng" algn="ctr">
              <a:solidFill>
                <a:schemeClr val="accent4"/>
              </a:solidFill>
              <a:prstDash val="solid"/>
              <a:headEnd w="sm" len="sm"/>
              <a:tailEnd type="triangle" w="med" len="sm"/>
            </a:ln>
            <a:effectLst/>
          </p:spPr>
        </p:cxnSp>
        <p:sp>
          <p:nvSpPr>
            <p:cNvPr id="309" name="Rectangle 308">
              <a:extLst>
                <a:ext uri="{FF2B5EF4-FFF2-40B4-BE49-F238E27FC236}">
                  <a16:creationId xmlns:a16="http://schemas.microsoft.com/office/drawing/2014/main" id="{215C0121-938D-4706-ABAC-E0B5C0A58E36}"/>
                </a:ext>
              </a:extLst>
            </p:cNvPr>
            <p:cNvSpPr/>
            <p:nvPr/>
          </p:nvSpPr>
          <p:spPr>
            <a:xfrm>
              <a:off x="9791700" y="1729740"/>
              <a:ext cx="2033959" cy="2827291"/>
            </a:xfrm>
            <a:prstGeom prst="rect">
              <a:avLst/>
            </a:prstGeom>
            <a:noFill/>
            <a:ln w="6350" cap="flat" cmpd="sng" algn="ctr">
              <a:solidFill>
                <a:schemeClr val="accent4"/>
              </a:solidFill>
              <a:prstDash val="solid"/>
            </a:ln>
            <a:effectLst/>
          </p:spPr>
          <p:txBody>
            <a:bodyPr tIns="89642" bIns="89642" rtlCol="0" anchor="t"/>
            <a:lstStyle/>
            <a:p>
              <a:pPr defTabSz="896386"/>
              <a:endParaRPr lang="en-US" kern="0"/>
            </a:p>
          </p:txBody>
        </p:sp>
        <p:sp>
          <p:nvSpPr>
            <p:cNvPr id="500" name="TextBox 499">
              <a:extLst>
                <a:ext uri="{FF2B5EF4-FFF2-40B4-BE49-F238E27FC236}">
                  <a16:creationId xmlns:a16="http://schemas.microsoft.com/office/drawing/2014/main" id="{D5EC2051-7C46-402A-8482-E30F19BFE1BC}"/>
                </a:ext>
              </a:extLst>
            </p:cNvPr>
            <p:cNvSpPr txBox="1"/>
            <p:nvPr/>
          </p:nvSpPr>
          <p:spPr>
            <a:xfrm>
              <a:off x="10676435" y="2985804"/>
              <a:ext cx="1016822" cy="286307"/>
            </a:xfrm>
            <a:prstGeom prst="rect">
              <a:avLst/>
            </a:prstGeom>
            <a:noFill/>
            <a:ln>
              <a:noFill/>
            </a:ln>
          </p:spPr>
          <p:txBody>
            <a:bodyPr wrap="square" rtlCol="0" anchor="ctr">
              <a:noAutofit/>
            </a:bodyPr>
            <a:lstStyle/>
            <a:p>
              <a:pPr algn="ctr" defTabSz="896386">
                <a:defRPr/>
              </a:pPr>
              <a:r>
                <a:rPr lang="en-US" sz="1029" kern="0">
                  <a:solidFill>
                    <a:srgbClr val="282828"/>
                  </a:solidFill>
                </a:rPr>
                <a:t>Page Blob</a:t>
              </a:r>
            </a:p>
          </p:txBody>
        </p:sp>
        <p:sp>
          <p:nvSpPr>
            <p:cNvPr id="502" name="TextBox 501">
              <a:extLst>
                <a:ext uri="{FF2B5EF4-FFF2-40B4-BE49-F238E27FC236}">
                  <a16:creationId xmlns:a16="http://schemas.microsoft.com/office/drawing/2014/main" id="{EF1CC60A-9198-4E88-9ACE-CFAB0AA34734}"/>
                </a:ext>
              </a:extLst>
            </p:cNvPr>
            <p:cNvSpPr txBox="1"/>
            <p:nvPr/>
          </p:nvSpPr>
          <p:spPr>
            <a:xfrm>
              <a:off x="8262351" y="2624625"/>
              <a:ext cx="769926" cy="286307"/>
            </a:xfrm>
            <a:prstGeom prst="rect">
              <a:avLst/>
            </a:prstGeom>
            <a:noFill/>
            <a:ln>
              <a:noFill/>
            </a:ln>
          </p:spPr>
          <p:txBody>
            <a:bodyPr wrap="none" rtlCol="0" anchor="ctr">
              <a:noAutofit/>
            </a:bodyPr>
            <a:lstStyle/>
            <a:p>
              <a:pPr algn="ctr" defTabSz="896386">
                <a:defRPr/>
              </a:pPr>
              <a:r>
                <a:rPr lang="en-US" sz="1029" kern="0">
                  <a:solidFill>
                    <a:srgbClr val="282828"/>
                  </a:solidFill>
                </a:rPr>
                <a:t>OS Disk</a:t>
              </a:r>
            </a:p>
          </p:txBody>
        </p:sp>
        <p:cxnSp>
          <p:nvCxnSpPr>
            <p:cNvPr id="504" name="Straight Arrow Connector 503">
              <a:extLst>
                <a:ext uri="{FF2B5EF4-FFF2-40B4-BE49-F238E27FC236}">
                  <a16:creationId xmlns:a16="http://schemas.microsoft.com/office/drawing/2014/main" id="{69B5CEFA-EBB8-403F-8AEE-17BD2C26450A}"/>
                </a:ext>
              </a:extLst>
            </p:cNvPr>
            <p:cNvCxnSpPr>
              <a:cxnSpLocks/>
            </p:cNvCxnSpPr>
            <p:nvPr/>
          </p:nvCxnSpPr>
          <p:spPr>
            <a:xfrm>
              <a:off x="7615238" y="3086988"/>
              <a:ext cx="562525" cy="0"/>
            </a:xfrm>
            <a:prstGeom prst="straightConnector1">
              <a:avLst/>
            </a:prstGeom>
            <a:noFill/>
            <a:ln w="31750" cap="flat" cmpd="sng" algn="ctr">
              <a:solidFill>
                <a:schemeClr val="accent4"/>
              </a:solidFill>
              <a:prstDash val="solid"/>
              <a:headEnd w="sm" len="sm"/>
              <a:tailEnd type="triangle" w="med" len="sm"/>
            </a:ln>
            <a:effectLst/>
          </p:spPr>
        </p:cxnSp>
        <p:cxnSp>
          <p:nvCxnSpPr>
            <p:cNvPr id="506" name="Straight Arrow Connector 505">
              <a:extLst>
                <a:ext uri="{FF2B5EF4-FFF2-40B4-BE49-F238E27FC236}">
                  <a16:creationId xmlns:a16="http://schemas.microsoft.com/office/drawing/2014/main" id="{A22BA5E0-C3D5-41F3-98ED-123440D81A09}"/>
                </a:ext>
              </a:extLst>
            </p:cNvPr>
            <p:cNvCxnSpPr>
              <a:cxnSpLocks/>
            </p:cNvCxnSpPr>
            <p:nvPr/>
          </p:nvCxnSpPr>
          <p:spPr>
            <a:xfrm>
              <a:off x="9158288" y="3086988"/>
              <a:ext cx="562525" cy="0"/>
            </a:xfrm>
            <a:prstGeom prst="straightConnector1">
              <a:avLst/>
            </a:prstGeom>
            <a:noFill/>
            <a:ln w="31750" cap="flat" cmpd="sng" algn="ctr">
              <a:solidFill>
                <a:schemeClr val="accent4"/>
              </a:solidFill>
              <a:prstDash val="solid"/>
              <a:headEnd w="sm" len="sm"/>
              <a:tailEnd type="triangle" w="med" len="sm"/>
            </a:ln>
            <a:effectLst/>
          </p:spPr>
        </p:cxnSp>
        <p:sp>
          <p:nvSpPr>
            <p:cNvPr id="508" name="TextBox 507">
              <a:extLst>
                <a:ext uri="{FF2B5EF4-FFF2-40B4-BE49-F238E27FC236}">
                  <a16:creationId xmlns:a16="http://schemas.microsoft.com/office/drawing/2014/main" id="{BD4C6CD9-FD0F-4568-AC85-097A1DA65E82}"/>
                </a:ext>
              </a:extLst>
            </p:cNvPr>
            <p:cNvSpPr txBox="1"/>
            <p:nvPr/>
          </p:nvSpPr>
          <p:spPr>
            <a:xfrm>
              <a:off x="7029744" y="2613921"/>
              <a:ext cx="431945" cy="286307"/>
            </a:xfrm>
            <a:prstGeom prst="rect">
              <a:avLst/>
            </a:prstGeom>
            <a:noFill/>
            <a:ln>
              <a:noFill/>
            </a:ln>
          </p:spPr>
          <p:txBody>
            <a:bodyPr wrap="none" rtlCol="0" anchor="ctr">
              <a:noAutofit/>
            </a:bodyPr>
            <a:lstStyle/>
            <a:p>
              <a:pPr algn="ctr" defTabSz="896386">
                <a:defRPr/>
              </a:pPr>
              <a:r>
                <a:rPr lang="en-US" sz="1029" kern="0">
                  <a:solidFill>
                    <a:srgbClr val="282828"/>
                  </a:solidFill>
                </a:rPr>
                <a:t>VM</a:t>
              </a:r>
            </a:p>
          </p:txBody>
        </p:sp>
        <p:sp>
          <p:nvSpPr>
            <p:cNvPr id="509" name="TextBox 508">
              <a:extLst>
                <a:ext uri="{FF2B5EF4-FFF2-40B4-BE49-F238E27FC236}">
                  <a16:creationId xmlns:a16="http://schemas.microsoft.com/office/drawing/2014/main" id="{A25D0405-8D6F-45B8-85F1-615E5A499B17}"/>
                </a:ext>
              </a:extLst>
            </p:cNvPr>
            <p:cNvSpPr txBox="1"/>
            <p:nvPr/>
          </p:nvSpPr>
          <p:spPr>
            <a:xfrm>
              <a:off x="7912813" y="1698817"/>
              <a:ext cx="431945" cy="286307"/>
            </a:xfrm>
            <a:prstGeom prst="rect">
              <a:avLst/>
            </a:prstGeom>
            <a:noFill/>
            <a:ln>
              <a:noFill/>
            </a:ln>
          </p:spPr>
          <p:txBody>
            <a:bodyPr wrap="none" rtlCol="0" anchor="ctr">
              <a:noAutofit/>
            </a:bodyPr>
            <a:lstStyle/>
            <a:p>
              <a:pPr algn="ctr" defTabSz="896386">
                <a:defRPr/>
              </a:pPr>
              <a:r>
                <a:rPr lang="en-US" sz="1029" kern="0">
                  <a:solidFill>
                    <a:srgbClr val="282828"/>
                  </a:solidFill>
                </a:rPr>
                <a:t>VM</a:t>
              </a:r>
            </a:p>
          </p:txBody>
        </p:sp>
        <p:sp>
          <p:nvSpPr>
            <p:cNvPr id="518" name="Rectangle 517">
              <a:extLst>
                <a:ext uri="{FF2B5EF4-FFF2-40B4-BE49-F238E27FC236}">
                  <a16:creationId xmlns:a16="http://schemas.microsoft.com/office/drawing/2014/main" id="{1784A319-4D33-4816-BE8A-4289F0FBC9DD}"/>
                </a:ext>
              </a:extLst>
            </p:cNvPr>
            <p:cNvSpPr/>
            <p:nvPr/>
          </p:nvSpPr>
          <p:spPr>
            <a:xfrm>
              <a:off x="7429495" y="1729740"/>
              <a:ext cx="2033959" cy="883920"/>
            </a:xfrm>
            <a:prstGeom prst="rect">
              <a:avLst/>
            </a:prstGeom>
            <a:noFill/>
            <a:ln w="6350" cap="flat" cmpd="sng" algn="ctr">
              <a:noFill/>
              <a:prstDash val="solid"/>
            </a:ln>
            <a:effectLst/>
          </p:spPr>
          <p:txBody>
            <a:bodyPr tIns="89642" bIns="89642" rtlCol="0" anchor="t"/>
            <a:lstStyle/>
            <a:p>
              <a:pPr defTabSz="896386"/>
              <a:endParaRPr lang="en-US" kern="0"/>
            </a:p>
          </p:txBody>
        </p:sp>
        <p:sp>
          <p:nvSpPr>
            <p:cNvPr id="519" name="TextBox 518">
              <a:extLst>
                <a:ext uri="{FF2B5EF4-FFF2-40B4-BE49-F238E27FC236}">
                  <a16:creationId xmlns:a16="http://schemas.microsoft.com/office/drawing/2014/main" id="{4B3C7626-7AA4-499A-B445-603B2F6410F0}"/>
                </a:ext>
              </a:extLst>
            </p:cNvPr>
            <p:cNvSpPr txBox="1"/>
            <p:nvPr/>
          </p:nvSpPr>
          <p:spPr>
            <a:xfrm>
              <a:off x="8522674" y="2337122"/>
              <a:ext cx="924640" cy="286307"/>
            </a:xfrm>
            <a:prstGeom prst="rect">
              <a:avLst/>
            </a:prstGeom>
            <a:noFill/>
            <a:ln>
              <a:noFill/>
            </a:ln>
          </p:spPr>
          <p:txBody>
            <a:bodyPr wrap="square" rtlCol="0" anchor="ctr">
              <a:noAutofit/>
            </a:bodyPr>
            <a:lstStyle/>
            <a:p>
              <a:pPr algn="ctr" defTabSz="896386">
                <a:defRPr/>
              </a:pPr>
              <a:r>
                <a:rPr lang="en-US" sz="1029" kern="0">
                  <a:solidFill>
                    <a:srgbClr val="282828"/>
                  </a:solidFill>
                </a:rPr>
                <a:t>File Share*</a:t>
              </a:r>
            </a:p>
          </p:txBody>
        </p:sp>
        <p:cxnSp>
          <p:nvCxnSpPr>
            <p:cNvPr id="520" name="Straight Arrow Connector 519">
              <a:extLst>
                <a:ext uri="{FF2B5EF4-FFF2-40B4-BE49-F238E27FC236}">
                  <a16:creationId xmlns:a16="http://schemas.microsoft.com/office/drawing/2014/main" id="{EC2AF5F8-9BD2-4777-8D38-2C37E8A1781A}"/>
                </a:ext>
              </a:extLst>
            </p:cNvPr>
            <p:cNvCxnSpPr>
              <a:cxnSpLocks/>
            </p:cNvCxnSpPr>
            <p:nvPr/>
          </p:nvCxnSpPr>
          <p:spPr>
            <a:xfrm flipV="1">
              <a:off x="7566260" y="2667000"/>
              <a:ext cx="562525" cy="176564"/>
            </a:xfrm>
            <a:prstGeom prst="straightConnector1">
              <a:avLst/>
            </a:prstGeom>
            <a:noFill/>
            <a:ln w="31750" cap="flat" cmpd="sng" algn="ctr">
              <a:solidFill>
                <a:schemeClr val="accent4"/>
              </a:solidFill>
              <a:prstDash val="solid"/>
              <a:headEnd w="sm" len="sm"/>
              <a:tailEnd type="triangle" w="med" len="sm"/>
            </a:ln>
            <a:effectLst/>
          </p:spPr>
        </p:cxnSp>
        <p:cxnSp>
          <p:nvCxnSpPr>
            <p:cNvPr id="522" name="Straight Arrow Connector 521">
              <a:extLst>
                <a:ext uri="{FF2B5EF4-FFF2-40B4-BE49-F238E27FC236}">
                  <a16:creationId xmlns:a16="http://schemas.microsoft.com/office/drawing/2014/main" id="{D6874652-5499-4790-AB10-3165C6DD8D53}"/>
                </a:ext>
              </a:extLst>
            </p:cNvPr>
            <p:cNvCxnSpPr>
              <a:cxnSpLocks/>
            </p:cNvCxnSpPr>
            <p:nvPr/>
          </p:nvCxnSpPr>
          <p:spPr>
            <a:xfrm>
              <a:off x="9158288" y="2218948"/>
              <a:ext cx="562525" cy="0"/>
            </a:xfrm>
            <a:prstGeom prst="straightConnector1">
              <a:avLst/>
            </a:prstGeom>
            <a:noFill/>
            <a:ln w="31750" cap="flat" cmpd="sng" algn="ctr">
              <a:solidFill>
                <a:schemeClr val="accent4"/>
              </a:solidFill>
              <a:prstDash val="solid"/>
              <a:headEnd w="sm" len="sm"/>
              <a:tailEnd type="triangle" w="med" len="sm"/>
            </a:ln>
            <a:effectLst/>
          </p:spPr>
        </p:cxnSp>
        <p:sp>
          <p:nvSpPr>
            <p:cNvPr id="724" name="desktop" title="a desktop PC">
              <a:extLst>
                <a:ext uri="{FF2B5EF4-FFF2-40B4-BE49-F238E27FC236}">
                  <a16:creationId xmlns:a16="http://schemas.microsoft.com/office/drawing/2014/main" id="{E3CF377D-8BE5-4263-A4D5-7F42BA7DA347}"/>
                </a:ext>
              </a:extLst>
            </p:cNvPr>
            <p:cNvSpPr>
              <a:spLocks noChangeAspect="1" noEditPoints="1"/>
            </p:cNvSpPr>
            <p:nvPr/>
          </p:nvSpPr>
          <p:spPr bwMode="auto">
            <a:xfrm>
              <a:off x="7967947" y="1981614"/>
              <a:ext cx="348172" cy="342486"/>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1667">
                <a:gradFill>
                  <a:gsLst>
                    <a:gs pos="0">
                      <a:srgbClr val="505050"/>
                    </a:gs>
                    <a:gs pos="100000">
                      <a:srgbClr val="505050"/>
                    </a:gs>
                  </a:gsLst>
                </a:gradFill>
              </a:endParaRPr>
            </a:p>
          </p:txBody>
        </p:sp>
        <p:sp>
          <p:nvSpPr>
            <p:cNvPr id="774" name="network_3" title="Icon of a server connected to a network">
              <a:extLst>
                <a:ext uri="{FF2B5EF4-FFF2-40B4-BE49-F238E27FC236}">
                  <a16:creationId xmlns:a16="http://schemas.microsoft.com/office/drawing/2014/main" id="{D14865EA-567B-4A54-86BB-B46D3486CA83}"/>
                </a:ext>
              </a:extLst>
            </p:cNvPr>
            <p:cNvSpPr>
              <a:spLocks noChangeAspect="1" noEditPoints="1"/>
            </p:cNvSpPr>
            <p:nvPr/>
          </p:nvSpPr>
          <p:spPr bwMode="auto">
            <a:xfrm>
              <a:off x="8769332" y="1958315"/>
              <a:ext cx="372816" cy="386882"/>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1667"/>
            </a:p>
          </p:txBody>
        </p:sp>
        <p:sp>
          <p:nvSpPr>
            <p:cNvPr id="781" name="desktop" title="a desktop PC">
              <a:extLst>
                <a:ext uri="{FF2B5EF4-FFF2-40B4-BE49-F238E27FC236}">
                  <a16:creationId xmlns:a16="http://schemas.microsoft.com/office/drawing/2014/main" id="{6BC96300-ABFD-41DD-A484-91650013EA22}"/>
                </a:ext>
              </a:extLst>
            </p:cNvPr>
            <p:cNvSpPr>
              <a:spLocks noChangeAspect="1" noEditPoints="1"/>
            </p:cNvSpPr>
            <p:nvPr/>
          </p:nvSpPr>
          <p:spPr bwMode="auto">
            <a:xfrm>
              <a:off x="7051937" y="2954775"/>
              <a:ext cx="430490" cy="42346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1667">
                <a:gradFill>
                  <a:gsLst>
                    <a:gs pos="0">
                      <a:srgbClr val="505050"/>
                    </a:gs>
                    <a:gs pos="100000">
                      <a:srgbClr val="505050"/>
                    </a:gs>
                  </a:gsLst>
                </a:gradFill>
              </a:endParaRPr>
            </a:p>
          </p:txBody>
        </p:sp>
        <p:grpSp>
          <p:nvGrpSpPr>
            <p:cNvPr id="782" name="Group 781">
              <a:extLst>
                <a:ext uri="{FF2B5EF4-FFF2-40B4-BE49-F238E27FC236}">
                  <a16:creationId xmlns:a16="http://schemas.microsoft.com/office/drawing/2014/main" id="{C024E059-BF2E-4071-B325-56EBF0A60D0D}"/>
                </a:ext>
              </a:extLst>
            </p:cNvPr>
            <p:cNvGrpSpPr/>
            <p:nvPr/>
          </p:nvGrpSpPr>
          <p:grpSpPr>
            <a:xfrm>
              <a:off x="8430291" y="2917882"/>
              <a:ext cx="431182" cy="431182"/>
              <a:chOff x="2412526" y="3500120"/>
              <a:chExt cx="365672" cy="365760"/>
            </a:xfrm>
          </p:grpSpPr>
          <p:sp>
            <p:nvSpPr>
              <p:cNvPr id="783" name="StorageOptical_E958" title="Icon of a hard disk">
                <a:extLst>
                  <a:ext uri="{FF2B5EF4-FFF2-40B4-BE49-F238E27FC236}">
                    <a16:creationId xmlns:a16="http://schemas.microsoft.com/office/drawing/2014/main" id="{70302557-5F22-4B6D-8D3A-A9A04321BA82}"/>
                  </a:ext>
                </a:extLst>
              </p:cNvPr>
              <p:cNvSpPr>
                <a:spLocks noChangeAspect="1" noEditPoints="1"/>
              </p:cNvSpPr>
              <p:nvPr/>
            </p:nvSpPr>
            <p:spPr bwMode="auto">
              <a:xfrm>
                <a:off x="2412526" y="3500120"/>
                <a:ext cx="365672" cy="365760"/>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1667"/>
              </a:p>
            </p:txBody>
          </p:sp>
          <p:cxnSp>
            <p:nvCxnSpPr>
              <p:cNvPr id="784" name="Straight Connector 783">
                <a:extLst>
                  <a:ext uri="{FF2B5EF4-FFF2-40B4-BE49-F238E27FC236}">
                    <a16:creationId xmlns:a16="http://schemas.microsoft.com/office/drawing/2014/main" id="{4AEB28FD-D1DB-4B87-81A5-BBA2491EE2F4}"/>
                  </a:ext>
                </a:extLst>
              </p:cNvPr>
              <p:cNvCxnSpPr>
                <a:cxnSpLocks/>
              </p:cNvCxnSpPr>
              <p:nvPr/>
            </p:nvCxnSpPr>
            <p:spPr>
              <a:xfrm flipH="1">
                <a:off x="2640330" y="3577590"/>
                <a:ext cx="55245" cy="57150"/>
              </a:xfrm>
              <a:prstGeom prst="line">
                <a:avLst/>
              </a:prstGeom>
              <a:ln w="158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5" name="Straight Connector 784">
                <a:extLst>
                  <a:ext uri="{FF2B5EF4-FFF2-40B4-BE49-F238E27FC236}">
                    <a16:creationId xmlns:a16="http://schemas.microsoft.com/office/drawing/2014/main" id="{9800DB17-B4DE-4B95-ADE1-EACE6B8AC64B}"/>
                  </a:ext>
                </a:extLst>
              </p:cNvPr>
              <p:cNvCxnSpPr>
                <a:cxnSpLocks/>
              </p:cNvCxnSpPr>
              <p:nvPr/>
            </p:nvCxnSpPr>
            <p:spPr>
              <a:xfrm flipH="1">
                <a:off x="2492138" y="3728085"/>
                <a:ext cx="55245" cy="57150"/>
              </a:xfrm>
              <a:prstGeom prst="line">
                <a:avLst/>
              </a:prstGeom>
              <a:ln w="158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6" name="Oval 785">
                <a:extLst>
                  <a:ext uri="{FF2B5EF4-FFF2-40B4-BE49-F238E27FC236}">
                    <a16:creationId xmlns:a16="http://schemas.microsoft.com/office/drawing/2014/main" id="{2B32A68A-FB89-46A1-B036-307271BCFE3D}"/>
                  </a:ext>
                </a:extLst>
              </p:cNvPr>
              <p:cNvSpPr/>
              <p:nvPr/>
            </p:nvSpPr>
            <p:spPr bwMode="auto">
              <a:xfrm>
                <a:off x="2525629" y="3613267"/>
                <a:ext cx="139466" cy="139466"/>
              </a:xfrm>
              <a:prstGeom prst="ellipse">
                <a:avLst/>
              </a:prstGeom>
              <a:ln w="158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a:gradFill>
                    <a:gsLst>
                      <a:gs pos="0">
                        <a:srgbClr val="FFFFFF"/>
                      </a:gs>
                      <a:gs pos="100000">
                        <a:srgbClr val="FFFFFF"/>
                      </a:gs>
                    </a:gsLst>
                    <a:lin ang="5400000" scaled="0"/>
                  </a:gradFill>
                  <a:ea typeface="Segoe UI" pitchFamily="34" charset="0"/>
                  <a:cs typeface="Segoe UI" pitchFamily="34" charset="0"/>
                </a:endParaRPr>
              </a:p>
            </p:txBody>
          </p:sp>
        </p:grpSp>
        <p:sp>
          <p:nvSpPr>
            <p:cNvPr id="790" name="StorageOptical_E958" title="Icon of a hard disk">
              <a:extLst>
                <a:ext uri="{FF2B5EF4-FFF2-40B4-BE49-F238E27FC236}">
                  <a16:creationId xmlns:a16="http://schemas.microsoft.com/office/drawing/2014/main" id="{F9358368-7F79-4501-B8BB-EAB4C4762B9C}"/>
                </a:ext>
              </a:extLst>
            </p:cNvPr>
            <p:cNvSpPr>
              <a:spLocks noChangeAspect="1" noEditPoints="1"/>
            </p:cNvSpPr>
            <p:nvPr/>
          </p:nvSpPr>
          <p:spPr bwMode="auto">
            <a:xfrm>
              <a:off x="7017402" y="3836025"/>
              <a:ext cx="469212" cy="469324"/>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endParaRPr lang="en-US" sz="1800"/>
            </a:p>
          </p:txBody>
        </p:sp>
        <p:sp>
          <p:nvSpPr>
            <p:cNvPr id="791" name="network_3" title="Icon of a server connected to a network">
              <a:extLst>
                <a:ext uri="{FF2B5EF4-FFF2-40B4-BE49-F238E27FC236}">
                  <a16:creationId xmlns:a16="http://schemas.microsoft.com/office/drawing/2014/main" id="{1C052614-08BE-411E-ADAC-56DB08A2E04A}"/>
                </a:ext>
              </a:extLst>
            </p:cNvPr>
            <p:cNvSpPr>
              <a:spLocks noChangeAspect="1" noEditPoints="1"/>
            </p:cNvSpPr>
            <p:nvPr/>
          </p:nvSpPr>
          <p:spPr bwMode="auto">
            <a:xfrm>
              <a:off x="8351342" y="3737165"/>
              <a:ext cx="504884" cy="52393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1667"/>
            </a:p>
          </p:txBody>
        </p:sp>
        <p:sp>
          <p:nvSpPr>
            <p:cNvPr id="792" name="chip" title="Icon of a computer chip">
              <a:extLst>
                <a:ext uri="{FF2B5EF4-FFF2-40B4-BE49-F238E27FC236}">
                  <a16:creationId xmlns:a16="http://schemas.microsoft.com/office/drawing/2014/main" id="{A1379330-539C-4C6D-BFB1-32F4D74B8198}"/>
                </a:ext>
              </a:extLst>
            </p:cNvPr>
            <p:cNvSpPr>
              <a:spLocks noChangeAspect="1" noEditPoints="1"/>
            </p:cNvSpPr>
            <p:nvPr/>
          </p:nvSpPr>
          <p:spPr bwMode="auto">
            <a:xfrm>
              <a:off x="10031514" y="3954034"/>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882">
                <a:gradFill>
                  <a:gsLst>
                    <a:gs pos="0">
                      <a:srgbClr val="505050"/>
                    </a:gs>
                    <a:gs pos="100000">
                      <a:srgbClr val="505050"/>
                    </a:gs>
                  </a:gsLst>
                </a:gradFill>
              </a:endParaRPr>
            </a:p>
          </p:txBody>
        </p:sp>
        <p:sp>
          <p:nvSpPr>
            <p:cNvPr id="793" name="chip" title="Icon of a computer chip">
              <a:extLst>
                <a:ext uri="{FF2B5EF4-FFF2-40B4-BE49-F238E27FC236}">
                  <a16:creationId xmlns:a16="http://schemas.microsoft.com/office/drawing/2014/main" id="{3CC5C796-35F4-4EE3-95AA-589A193248C9}"/>
                </a:ext>
              </a:extLst>
            </p:cNvPr>
            <p:cNvSpPr>
              <a:spLocks noChangeAspect="1" noEditPoints="1"/>
            </p:cNvSpPr>
            <p:nvPr/>
          </p:nvSpPr>
          <p:spPr bwMode="auto">
            <a:xfrm>
              <a:off x="10593190" y="3954034"/>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882">
                <a:gradFill>
                  <a:gsLst>
                    <a:gs pos="0">
                      <a:srgbClr val="505050"/>
                    </a:gs>
                    <a:gs pos="100000">
                      <a:srgbClr val="505050"/>
                    </a:gs>
                  </a:gsLst>
                </a:gradFill>
              </a:endParaRPr>
            </a:p>
          </p:txBody>
        </p:sp>
        <p:sp>
          <p:nvSpPr>
            <p:cNvPr id="794" name="chip" title="Icon of a computer chip">
              <a:extLst>
                <a:ext uri="{FF2B5EF4-FFF2-40B4-BE49-F238E27FC236}">
                  <a16:creationId xmlns:a16="http://schemas.microsoft.com/office/drawing/2014/main" id="{4AEDED31-F877-4251-B7A6-657A3441C90A}"/>
                </a:ext>
              </a:extLst>
            </p:cNvPr>
            <p:cNvSpPr>
              <a:spLocks noChangeAspect="1" noEditPoints="1"/>
            </p:cNvSpPr>
            <p:nvPr/>
          </p:nvSpPr>
          <p:spPr bwMode="auto">
            <a:xfrm>
              <a:off x="11166414" y="3954034"/>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882">
                <a:gradFill>
                  <a:gsLst>
                    <a:gs pos="0">
                      <a:srgbClr val="505050"/>
                    </a:gs>
                    <a:gs pos="100000">
                      <a:srgbClr val="505050"/>
                    </a:gs>
                  </a:gsLst>
                </a:gradFill>
              </a:endParaRPr>
            </a:p>
          </p:txBody>
        </p:sp>
        <p:sp>
          <p:nvSpPr>
            <p:cNvPr id="795" name="chip" title="Icon of a computer chip">
              <a:extLst>
                <a:ext uri="{FF2B5EF4-FFF2-40B4-BE49-F238E27FC236}">
                  <a16:creationId xmlns:a16="http://schemas.microsoft.com/office/drawing/2014/main" id="{447EBA89-485A-44D5-8881-DBD6FD7BFBFA}"/>
                </a:ext>
              </a:extLst>
            </p:cNvPr>
            <p:cNvSpPr>
              <a:spLocks noChangeAspect="1" noEditPoints="1"/>
            </p:cNvSpPr>
            <p:nvPr/>
          </p:nvSpPr>
          <p:spPr bwMode="auto">
            <a:xfrm>
              <a:off x="10031514" y="1913360"/>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882">
                <a:gradFill>
                  <a:gsLst>
                    <a:gs pos="0">
                      <a:srgbClr val="505050"/>
                    </a:gs>
                    <a:gs pos="100000">
                      <a:srgbClr val="505050"/>
                    </a:gs>
                  </a:gsLst>
                </a:gradFill>
              </a:endParaRPr>
            </a:p>
          </p:txBody>
        </p:sp>
        <p:sp>
          <p:nvSpPr>
            <p:cNvPr id="796" name="chip" title="Icon of a computer chip">
              <a:extLst>
                <a:ext uri="{FF2B5EF4-FFF2-40B4-BE49-F238E27FC236}">
                  <a16:creationId xmlns:a16="http://schemas.microsoft.com/office/drawing/2014/main" id="{4A786BFD-DCB0-446D-8458-0A73703FEE33}"/>
                </a:ext>
              </a:extLst>
            </p:cNvPr>
            <p:cNvSpPr>
              <a:spLocks noChangeAspect="1" noEditPoints="1"/>
            </p:cNvSpPr>
            <p:nvPr/>
          </p:nvSpPr>
          <p:spPr bwMode="auto">
            <a:xfrm>
              <a:off x="10593190" y="1913360"/>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882">
                <a:gradFill>
                  <a:gsLst>
                    <a:gs pos="0">
                      <a:srgbClr val="505050"/>
                    </a:gs>
                    <a:gs pos="100000">
                      <a:srgbClr val="505050"/>
                    </a:gs>
                  </a:gsLst>
                </a:gradFill>
              </a:endParaRPr>
            </a:p>
          </p:txBody>
        </p:sp>
        <p:sp>
          <p:nvSpPr>
            <p:cNvPr id="797" name="chip" title="Icon of a computer chip">
              <a:extLst>
                <a:ext uri="{FF2B5EF4-FFF2-40B4-BE49-F238E27FC236}">
                  <a16:creationId xmlns:a16="http://schemas.microsoft.com/office/drawing/2014/main" id="{F04C2005-3489-4F7A-B927-DD1514D89277}"/>
                </a:ext>
              </a:extLst>
            </p:cNvPr>
            <p:cNvSpPr>
              <a:spLocks noChangeAspect="1" noEditPoints="1"/>
            </p:cNvSpPr>
            <p:nvPr/>
          </p:nvSpPr>
          <p:spPr bwMode="auto">
            <a:xfrm>
              <a:off x="11166414" y="1913360"/>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882">
                <a:gradFill>
                  <a:gsLst>
                    <a:gs pos="0">
                      <a:srgbClr val="505050"/>
                    </a:gs>
                    <a:gs pos="100000">
                      <a:srgbClr val="505050"/>
                    </a:gs>
                  </a:gsLst>
                </a:gradFill>
              </a:endParaRPr>
            </a:p>
          </p:txBody>
        </p:sp>
        <p:sp>
          <p:nvSpPr>
            <p:cNvPr id="798" name="chip" title="Icon of a computer chip">
              <a:extLst>
                <a:ext uri="{FF2B5EF4-FFF2-40B4-BE49-F238E27FC236}">
                  <a16:creationId xmlns:a16="http://schemas.microsoft.com/office/drawing/2014/main" id="{65FC3B30-6E49-4D61-827F-3C1CE5BAC843}"/>
                </a:ext>
              </a:extLst>
            </p:cNvPr>
            <p:cNvSpPr>
              <a:spLocks noChangeAspect="1" noEditPoints="1"/>
            </p:cNvSpPr>
            <p:nvPr/>
          </p:nvSpPr>
          <p:spPr bwMode="auto">
            <a:xfrm>
              <a:off x="10031514" y="2915510"/>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882">
                <a:gradFill>
                  <a:gsLst>
                    <a:gs pos="0">
                      <a:srgbClr val="505050"/>
                    </a:gs>
                    <a:gs pos="100000">
                      <a:srgbClr val="505050"/>
                    </a:gs>
                  </a:gsLst>
                </a:gradFill>
              </a:endParaRPr>
            </a:p>
          </p:txBody>
        </p:sp>
        <p:sp>
          <p:nvSpPr>
            <p:cNvPr id="808" name="people_4" title="Icon of a person">
              <a:extLst>
                <a:ext uri="{FF2B5EF4-FFF2-40B4-BE49-F238E27FC236}">
                  <a16:creationId xmlns:a16="http://schemas.microsoft.com/office/drawing/2014/main" id="{D89432C4-DEA4-4869-ABDD-E21DB5354207}"/>
                </a:ext>
              </a:extLst>
            </p:cNvPr>
            <p:cNvSpPr>
              <a:spLocks noChangeAspect="1" noEditPoints="1"/>
            </p:cNvSpPr>
            <p:nvPr/>
          </p:nvSpPr>
          <p:spPr bwMode="auto">
            <a:xfrm>
              <a:off x="8665879" y="1854231"/>
              <a:ext cx="169768" cy="18979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809" name="people_4" title="Icon of a person">
              <a:extLst>
                <a:ext uri="{FF2B5EF4-FFF2-40B4-BE49-F238E27FC236}">
                  <a16:creationId xmlns:a16="http://schemas.microsoft.com/office/drawing/2014/main" id="{7225DA10-9BB1-4CE1-824F-E37EE373919D}"/>
                </a:ext>
              </a:extLst>
            </p:cNvPr>
            <p:cNvSpPr>
              <a:spLocks noChangeAspect="1" noEditPoints="1"/>
            </p:cNvSpPr>
            <p:nvPr/>
          </p:nvSpPr>
          <p:spPr bwMode="auto">
            <a:xfrm>
              <a:off x="6837063" y="2779333"/>
              <a:ext cx="169768" cy="18979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3" name="desktop" title="a desktop PC">
              <a:extLst>
                <a:ext uri="{FF2B5EF4-FFF2-40B4-BE49-F238E27FC236}">
                  <a16:creationId xmlns:a16="http://schemas.microsoft.com/office/drawing/2014/main" id="{C276D021-9B48-B00C-D3D1-E99FCA75D6A4}"/>
                </a:ext>
              </a:extLst>
            </p:cNvPr>
            <p:cNvSpPr>
              <a:spLocks noChangeAspect="1" noEditPoints="1"/>
            </p:cNvSpPr>
            <p:nvPr/>
          </p:nvSpPr>
          <p:spPr bwMode="auto">
            <a:xfrm>
              <a:off x="7973195" y="1976678"/>
              <a:ext cx="348172" cy="342486"/>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1667">
                <a:gradFill>
                  <a:gsLst>
                    <a:gs pos="0">
                      <a:srgbClr val="505050"/>
                    </a:gs>
                    <a:gs pos="100000">
                      <a:srgbClr val="505050"/>
                    </a:gs>
                  </a:gsLst>
                </a:gradFill>
              </a:endParaRPr>
            </a:p>
          </p:txBody>
        </p:sp>
        <p:sp>
          <p:nvSpPr>
            <p:cNvPr id="4" name="network_3" title="Icon of a server connected to a network">
              <a:extLst>
                <a:ext uri="{FF2B5EF4-FFF2-40B4-BE49-F238E27FC236}">
                  <a16:creationId xmlns:a16="http://schemas.microsoft.com/office/drawing/2014/main" id="{F0CADA2A-8AEA-152A-A8E3-DD8D70B03C2A}"/>
                </a:ext>
              </a:extLst>
            </p:cNvPr>
            <p:cNvSpPr>
              <a:spLocks noChangeAspect="1" noEditPoints="1"/>
            </p:cNvSpPr>
            <p:nvPr/>
          </p:nvSpPr>
          <p:spPr bwMode="auto">
            <a:xfrm>
              <a:off x="8774579" y="1953379"/>
              <a:ext cx="372816" cy="386882"/>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1667"/>
            </a:p>
          </p:txBody>
        </p:sp>
        <p:sp>
          <p:nvSpPr>
            <p:cNvPr id="5" name="desktop" title="a desktop PC">
              <a:extLst>
                <a:ext uri="{FF2B5EF4-FFF2-40B4-BE49-F238E27FC236}">
                  <a16:creationId xmlns:a16="http://schemas.microsoft.com/office/drawing/2014/main" id="{6FB07FD1-4B93-3E6A-F2E2-A435C7A9727B}"/>
                </a:ext>
              </a:extLst>
            </p:cNvPr>
            <p:cNvSpPr>
              <a:spLocks noChangeAspect="1" noEditPoints="1"/>
            </p:cNvSpPr>
            <p:nvPr/>
          </p:nvSpPr>
          <p:spPr bwMode="auto">
            <a:xfrm>
              <a:off x="7057184" y="2949839"/>
              <a:ext cx="430489" cy="42346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1667">
                <a:gradFill>
                  <a:gsLst>
                    <a:gs pos="0">
                      <a:srgbClr val="505050"/>
                    </a:gs>
                    <a:gs pos="100000">
                      <a:srgbClr val="505050"/>
                    </a:gs>
                  </a:gsLst>
                </a:gradFill>
              </a:endParaRPr>
            </a:p>
          </p:txBody>
        </p:sp>
        <p:sp>
          <p:nvSpPr>
            <p:cNvPr id="6" name="network_3" title="Icon of a server connected to a network">
              <a:extLst>
                <a:ext uri="{FF2B5EF4-FFF2-40B4-BE49-F238E27FC236}">
                  <a16:creationId xmlns:a16="http://schemas.microsoft.com/office/drawing/2014/main" id="{F813DB1B-13EC-AAFC-5BE1-F03707D3B5F8}"/>
                </a:ext>
              </a:extLst>
            </p:cNvPr>
            <p:cNvSpPr>
              <a:spLocks noChangeAspect="1" noEditPoints="1"/>
            </p:cNvSpPr>
            <p:nvPr/>
          </p:nvSpPr>
          <p:spPr bwMode="auto">
            <a:xfrm>
              <a:off x="8356589" y="3732229"/>
              <a:ext cx="504884" cy="52393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1667"/>
            </a:p>
          </p:txBody>
        </p:sp>
        <p:sp>
          <p:nvSpPr>
            <p:cNvPr id="7" name="chip" title="Icon of a computer chip">
              <a:extLst>
                <a:ext uri="{FF2B5EF4-FFF2-40B4-BE49-F238E27FC236}">
                  <a16:creationId xmlns:a16="http://schemas.microsoft.com/office/drawing/2014/main" id="{58F0F466-9DE0-883D-C046-5FEE1AF2A792}"/>
                </a:ext>
              </a:extLst>
            </p:cNvPr>
            <p:cNvSpPr>
              <a:spLocks noChangeAspect="1" noEditPoints="1"/>
            </p:cNvSpPr>
            <p:nvPr/>
          </p:nvSpPr>
          <p:spPr bwMode="auto">
            <a:xfrm>
              <a:off x="10036761" y="3949098"/>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882">
                <a:gradFill>
                  <a:gsLst>
                    <a:gs pos="0">
                      <a:srgbClr val="505050"/>
                    </a:gs>
                    <a:gs pos="100000">
                      <a:srgbClr val="505050"/>
                    </a:gs>
                  </a:gsLst>
                </a:gradFill>
              </a:endParaRPr>
            </a:p>
          </p:txBody>
        </p:sp>
        <p:sp>
          <p:nvSpPr>
            <p:cNvPr id="8" name="chip" title="Icon of a computer chip">
              <a:extLst>
                <a:ext uri="{FF2B5EF4-FFF2-40B4-BE49-F238E27FC236}">
                  <a16:creationId xmlns:a16="http://schemas.microsoft.com/office/drawing/2014/main" id="{E9504CD3-B9F5-4367-AB55-E7E56C6B1139}"/>
                </a:ext>
              </a:extLst>
            </p:cNvPr>
            <p:cNvSpPr>
              <a:spLocks noChangeAspect="1" noEditPoints="1"/>
            </p:cNvSpPr>
            <p:nvPr/>
          </p:nvSpPr>
          <p:spPr bwMode="auto">
            <a:xfrm>
              <a:off x="10598437" y="3949098"/>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882">
                <a:gradFill>
                  <a:gsLst>
                    <a:gs pos="0">
                      <a:srgbClr val="505050"/>
                    </a:gs>
                    <a:gs pos="100000">
                      <a:srgbClr val="505050"/>
                    </a:gs>
                  </a:gsLst>
                </a:gradFill>
              </a:endParaRPr>
            </a:p>
          </p:txBody>
        </p:sp>
        <p:sp>
          <p:nvSpPr>
            <p:cNvPr id="9" name="chip" title="Icon of a computer chip">
              <a:extLst>
                <a:ext uri="{FF2B5EF4-FFF2-40B4-BE49-F238E27FC236}">
                  <a16:creationId xmlns:a16="http://schemas.microsoft.com/office/drawing/2014/main" id="{B6634E2D-6529-66CF-5D49-C98BA688EED0}"/>
                </a:ext>
              </a:extLst>
            </p:cNvPr>
            <p:cNvSpPr>
              <a:spLocks noChangeAspect="1" noEditPoints="1"/>
            </p:cNvSpPr>
            <p:nvPr/>
          </p:nvSpPr>
          <p:spPr bwMode="auto">
            <a:xfrm>
              <a:off x="11171662" y="3949098"/>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882">
                <a:gradFill>
                  <a:gsLst>
                    <a:gs pos="0">
                      <a:srgbClr val="505050"/>
                    </a:gs>
                    <a:gs pos="100000">
                      <a:srgbClr val="505050"/>
                    </a:gs>
                  </a:gsLst>
                </a:gradFill>
              </a:endParaRPr>
            </a:p>
          </p:txBody>
        </p:sp>
        <p:sp>
          <p:nvSpPr>
            <p:cNvPr id="10" name="chip" title="Icon of a computer chip">
              <a:extLst>
                <a:ext uri="{FF2B5EF4-FFF2-40B4-BE49-F238E27FC236}">
                  <a16:creationId xmlns:a16="http://schemas.microsoft.com/office/drawing/2014/main" id="{C348E050-C589-579E-FE91-F9DD1C21D041}"/>
                </a:ext>
              </a:extLst>
            </p:cNvPr>
            <p:cNvSpPr>
              <a:spLocks noChangeAspect="1" noEditPoints="1"/>
            </p:cNvSpPr>
            <p:nvPr/>
          </p:nvSpPr>
          <p:spPr bwMode="auto">
            <a:xfrm>
              <a:off x="10036761" y="1908423"/>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882">
                <a:gradFill>
                  <a:gsLst>
                    <a:gs pos="0">
                      <a:srgbClr val="505050"/>
                    </a:gs>
                    <a:gs pos="100000">
                      <a:srgbClr val="505050"/>
                    </a:gs>
                  </a:gsLst>
                </a:gradFill>
              </a:endParaRPr>
            </a:p>
          </p:txBody>
        </p:sp>
        <p:sp>
          <p:nvSpPr>
            <p:cNvPr id="11" name="chip" title="Icon of a computer chip">
              <a:extLst>
                <a:ext uri="{FF2B5EF4-FFF2-40B4-BE49-F238E27FC236}">
                  <a16:creationId xmlns:a16="http://schemas.microsoft.com/office/drawing/2014/main" id="{9ADBB88D-7926-5E2C-2BA4-CED95A746538}"/>
                </a:ext>
              </a:extLst>
            </p:cNvPr>
            <p:cNvSpPr>
              <a:spLocks noChangeAspect="1" noEditPoints="1"/>
            </p:cNvSpPr>
            <p:nvPr/>
          </p:nvSpPr>
          <p:spPr bwMode="auto">
            <a:xfrm>
              <a:off x="10598437" y="1908423"/>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882">
                <a:gradFill>
                  <a:gsLst>
                    <a:gs pos="0">
                      <a:srgbClr val="505050"/>
                    </a:gs>
                    <a:gs pos="100000">
                      <a:srgbClr val="505050"/>
                    </a:gs>
                  </a:gsLst>
                </a:gradFill>
              </a:endParaRPr>
            </a:p>
          </p:txBody>
        </p:sp>
        <p:sp>
          <p:nvSpPr>
            <p:cNvPr id="12" name="chip" title="Icon of a computer chip">
              <a:extLst>
                <a:ext uri="{FF2B5EF4-FFF2-40B4-BE49-F238E27FC236}">
                  <a16:creationId xmlns:a16="http://schemas.microsoft.com/office/drawing/2014/main" id="{26FC1B3F-4E7F-DCB7-8E8A-829D0F021B3D}"/>
                </a:ext>
              </a:extLst>
            </p:cNvPr>
            <p:cNvSpPr>
              <a:spLocks noChangeAspect="1" noEditPoints="1"/>
            </p:cNvSpPr>
            <p:nvPr/>
          </p:nvSpPr>
          <p:spPr bwMode="auto">
            <a:xfrm>
              <a:off x="11171662" y="1908423"/>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882">
                <a:gradFill>
                  <a:gsLst>
                    <a:gs pos="0">
                      <a:srgbClr val="505050"/>
                    </a:gs>
                    <a:gs pos="100000">
                      <a:srgbClr val="505050"/>
                    </a:gs>
                  </a:gsLst>
                </a:gradFill>
              </a:endParaRPr>
            </a:p>
          </p:txBody>
        </p:sp>
        <p:sp>
          <p:nvSpPr>
            <p:cNvPr id="13" name="chip" title="Icon of a computer chip">
              <a:extLst>
                <a:ext uri="{FF2B5EF4-FFF2-40B4-BE49-F238E27FC236}">
                  <a16:creationId xmlns:a16="http://schemas.microsoft.com/office/drawing/2014/main" id="{3B949986-1099-FDFF-F325-CB79CA7EEFD6}"/>
                </a:ext>
              </a:extLst>
            </p:cNvPr>
            <p:cNvSpPr>
              <a:spLocks noChangeAspect="1" noEditPoints="1"/>
            </p:cNvSpPr>
            <p:nvPr/>
          </p:nvSpPr>
          <p:spPr bwMode="auto">
            <a:xfrm>
              <a:off x="10036761" y="2910574"/>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882">
                <a:gradFill>
                  <a:gsLst>
                    <a:gs pos="0">
                      <a:srgbClr val="505050"/>
                    </a:gs>
                    <a:gs pos="100000">
                      <a:srgbClr val="505050"/>
                    </a:gs>
                  </a:gsLst>
                </a:gradFill>
              </a:endParaRPr>
            </a:p>
          </p:txBody>
        </p:sp>
      </p:grpSp>
      <p:grpSp>
        <p:nvGrpSpPr>
          <p:cNvPr id="14" name="Group 13" descr="Classic VM Storage Option&#10;">
            <a:extLst>
              <a:ext uri="{FF2B5EF4-FFF2-40B4-BE49-F238E27FC236}">
                <a16:creationId xmlns:a16="http://schemas.microsoft.com/office/drawing/2014/main" id="{435AC587-D207-AE48-B5E6-B2A842F45EF4}"/>
              </a:ext>
            </a:extLst>
          </p:cNvPr>
          <p:cNvGrpSpPr/>
          <p:nvPr/>
        </p:nvGrpSpPr>
        <p:grpSpPr>
          <a:xfrm>
            <a:off x="475823" y="1213835"/>
            <a:ext cx="5238886" cy="2403207"/>
            <a:chOff x="475823" y="1213835"/>
            <a:chExt cx="5238886" cy="2403207"/>
          </a:xfrm>
        </p:grpSpPr>
        <p:sp>
          <p:nvSpPr>
            <p:cNvPr id="104" name="Rectangle 103" descr="Classic VM Storage Option&#10;">
              <a:extLst>
                <a:ext uri="{FF2B5EF4-FFF2-40B4-BE49-F238E27FC236}">
                  <a16:creationId xmlns:a16="http://schemas.microsoft.com/office/drawing/2014/main" id="{C75774B4-5032-445B-8836-422EBD78DD5F}"/>
                </a:ext>
              </a:extLst>
            </p:cNvPr>
            <p:cNvSpPr/>
            <p:nvPr/>
          </p:nvSpPr>
          <p:spPr>
            <a:xfrm>
              <a:off x="475823" y="1213835"/>
              <a:ext cx="5238886" cy="2403207"/>
            </a:xfrm>
            <a:prstGeom prst="rect">
              <a:avLst/>
            </a:prstGeom>
            <a:solidFill>
              <a:schemeClr val="bg1">
                <a:lumMod val="95000"/>
              </a:schemeClr>
            </a:solidFill>
            <a:ln w="6350" cap="flat" cmpd="sng" algn="ctr">
              <a:solidFill>
                <a:schemeClr val="accent4"/>
              </a:solidFill>
              <a:prstDash val="solid"/>
            </a:ln>
            <a:effectLst/>
          </p:spPr>
          <p:txBody>
            <a:bodyPr tIns="89642" bIns="89642" rtlCol="0" anchor="t"/>
            <a:lstStyle/>
            <a:p>
              <a:pPr defTabSz="896386">
                <a:defRPr/>
              </a:pPr>
              <a:r>
                <a:rPr lang="en-US" sz="1372" kern="0">
                  <a:latin typeface="+mj-lt"/>
                </a:rPr>
                <a:t>Classic VM</a:t>
              </a:r>
            </a:p>
          </p:txBody>
        </p:sp>
        <p:sp>
          <p:nvSpPr>
            <p:cNvPr id="109" name="TextBox 108" descr="Classic VM Storage Option&#10;">
              <a:extLst>
                <a:ext uri="{FF2B5EF4-FFF2-40B4-BE49-F238E27FC236}">
                  <a16:creationId xmlns:a16="http://schemas.microsoft.com/office/drawing/2014/main" id="{2D3DC37A-1086-46C3-A0EB-3044A9202C40}"/>
                </a:ext>
              </a:extLst>
            </p:cNvPr>
            <p:cNvSpPr txBox="1"/>
            <p:nvPr/>
          </p:nvSpPr>
          <p:spPr>
            <a:xfrm>
              <a:off x="913948" y="1509915"/>
              <a:ext cx="423454" cy="280679"/>
            </a:xfrm>
            <a:prstGeom prst="rect">
              <a:avLst/>
            </a:prstGeom>
            <a:noFill/>
          </p:spPr>
          <p:txBody>
            <a:bodyPr wrap="none" rtlCol="0" anchor="ctr">
              <a:noAutofit/>
            </a:bodyPr>
            <a:lstStyle/>
            <a:p>
              <a:pPr algn="ctr" defTabSz="896386">
                <a:defRPr/>
              </a:pPr>
              <a:r>
                <a:rPr lang="en-US" sz="1029" kern="0">
                  <a:solidFill>
                    <a:srgbClr val="282828"/>
                  </a:solidFill>
                </a:rPr>
                <a:t>VM</a:t>
              </a:r>
            </a:p>
          </p:txBody>
        </p:sp>
        <p:sp>
          <p:nvSpPr>
            <p:cNvPr id="723" name="desktop" descr="Classic VM Storage Option&#10;">
              <a:extLst>
                <a:ext uri="{FF2B5EF4-FFF2-40B4-BE49-F238E27FC236}">
                  <a16:creationId xmlns:a16="http://schemas.microsoft.com/office/drawing/2014/main" id="{9D6A2A68-6B93-45DA-A63D-0194696B5486}"/>
                </a:ext>
              </a:extLst>
            </p:cNvPr>
            <p:cNvSpPr>
              <a:spLocks noChangeAspect="1" noEditPoints="1"/>
            </p:cNvSpPr>
            <p:nvPr/>
          </p:nvSpPr>
          <p:spPr bwMode="auto">
            <a:xfrm>
              <a:off x="910433" y="1805410"/>
              <a:ext cx="422027" cy="415136"/>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1667">
                <a:gradFill>
                  <a:gsLst>
                    <a:gs pos="0">
                      <a:srgbClr val="505050"/>
                    </a:gs>
                    <a:gs pos="100000">
                      <a:srgbClr val="505050"/>
                    </a:gs>
                  </a:gsLst>
                </a:gradFill>
              </a:endParaRPr>
            </a:p>
          </p:txBody>
        </p:sp>
        <p:sp>
          <p:nvSpPr>
            <p:cNvPr id="119" name="TextBox 118" descr="Classic VM Storage Option&#10;">
              <a:extLst>
                <a:ext uri="{FF2B5EF4-FFF2-40B4-BE49-F238E27FC236}">
                  <a16:creationId xmlns:a16="http://schemas.microsoft.com/office/drawing/2014/main" id="{C9C96109-C5DE-47B4-A702-9E3B929DD15B}"/>
                </a:ext>
              </a:extLst>
            </p:cNvPr>
            <p:cNvSpPr txBox="1"/>
            <p:nvPr/>
          </p:nvSpPr>
          <p:spPr>
            <a:xfrm>
              <a:off x="495751" y="3070829"/>
              <a:ext cx="1259845" cy="280679"/>
            </a:xfrm>
            <a:prstGeom prst="rect">
              <a:avLst/>
            </a:prstGeom>
            <a:noFill/>
          </p:spPr>
          <p:txBody>
            <a:bodyPr wrap="square" rtlCol="0" anchor="ctr">
              <a:noAutofit/>
            </a:bodyPr>
            <a:lstStyle/>
            <a:p>
              <a:pPr algn="ctr" defTabSz="896386">
                <a:defRPr/>
              </a:pPr>
              <a:r>
                <a:rPr lang="en-US" sz="1029" kern="0">
                  <a:solidFill>
                    <a:srgbClr val="282828"/>
                  </a:solidFill>
                </a:rPr>
                <a:t>Temporary Disk</a:t>
              </a:r>
            </a:p>
          </p:txBody>
        </p:sp>
        <p:sp>
          <p:nvSpPr>
            <p:cNvPr id="788" name="StorageOptical_E958" descr="Classic VM Storage Option&#10;">
              <a:extLst>
                <a:ext uri="{FF2B5EF4-FFF2-40B4-BE49-F238E27FC236}">
                  <a16:creationId xmlns:a16="http://schemas.microsoft.com/office/drawing/2014/main" id="{E87516CB-0CA1-467C-93DF-50570C42090F}"/>
                </a:ext>
              </a:extLst>
            </p:cNvPr>
            <p:cNvSpPr>
              <a:spLocks noChangeAspect="1" noEditPoints="1"/>
            </p:cNvSpPr>
            <p:nvPr/>
          </p:nvSpPr>
          <p:spPr bwMode="auto">
            <a:xfrm>
              <a:off x="886639" y="2614823"/>
              <a:ext cx="459988" cy="46009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endParaRPr lang="en-US" sz="1800"/>
            </a:p>
          </p:txBody>
        </p:sp>
        <p:sp>
          <p:nvSpPr>
            <p:cNvPr id="140" name="TextBox 139" descr="Classic VM Storage Option&#10;">
              <a:extLst>
                <a:ext uri="{FF2B5EF4-FFF2-40B4-BE49-F238E27FC236}">
                  <a16:creationId xmlns:a16="http://schemas.microsoft.com/office/drawing/2014/main" id="{98CDDEC9-60D6-4521-B46C-BC1B80AB6EAF}"/>
                </a:ext>
              </a:extLst>
            </p:cNvPr>
            <p:cNvSpPr txBox="1"/>
            <p:nvPr/>
          </p:nvSpPr>
          <p:spPr>
            <a:xfrm>
              <a:off x="2091774" y="1509915"/>
              <a:ext cx="754791" cy="280679"/>
            </a:xfrm>
            <a:prstGeom prst="rect">
              <a:avLst/>
            </a:prstGeom>
            <a:noFill/>
          </p:spPr>
          <p:txBody>
            <a:bodyPr wrap="none" rtlCol="0" anchor="ctr">
              <a:noAutofit/>
            </a:bodyPr>
            <a:lstStyle/>
            <a:p>
              <a:pPr algn="ctr" defTabSz="896386">
                <a:defRPr/>
              </a:pPr>
              <a:r>
                <a:rPr lang="en-US" sz="1029" kern="0">
                  <a:solidFill>
                    <a:srgbClr val="282828"/>
                  </a:solidFill>
                </a:rPr>
                <a:t>OS Disk</a:t>
              </a:r>
            </a:p>
          </p:txBody>
        </p:sp>
        <p:grpSp>
          <p:nvGrpSpPr>
            <p:cNvPr id="725" name="Group 724" descr="Classic VM Storage Option&#10;">
              <a:extLst>
                <a:ext uri="{FF2B5EF4-FFF2-40B4-BE49-F238E27FC236}">
                  <a16:creationId xmlns:a16="http://schemas.microsoft.com/office/drawing/2014/main" id="{61D50C64-E915-40E9-B0E9-A851BF1B39E4}"/>
                </a:ext>
              </a:extLst>
            </p:cNvPr>
            <p:cNvGrpSpPr/>
            <p:nvPr/>
          </p:nvGrpSpPr>
          <p:grpSpPr>
            <a:xfrm>
              <a:off x="2207572" y="1774459"/>
              <a:ext cx="422706" cy="422706"/>
              <a:chOff x="2412526" y="3500120"/>
              <a:chExt cx="365672" cy="365760"/>
            </a:xfrm>
          </p:grpSpPr>
          <p:sp>
            <p:nvSpPr>
              <p:cNvPr id="726" name="StorageOptical_E958" title="Icon of a hard disk">
                <a:extLst>
                  <a:ext uri="{FF2B5EF4-FFF2-40B4-BE49-F238E27FC236}">
                    <a16:creationId xmlns:a16="http://schemas.microsoft.com/office/drawing/2014/main" id="{45961B77-AAE3-4E8F-B6ED-3BEC06451EC6}"/>
                  </a:ext>
                </a:extLst>
              </p:cNvPr>
              <p:cNvSpPr>
                <a:spLocks noChangeAspect="1" noEditPoints="1"/>
              </p:cNvSpPr>
              <p:nvPr/>
            </p:nvSpPr>
            <p:spPr bwMode="auto">
              <a:xfrm>
                <a:off x="2412526" y="3500120"/>
                <a:ext cx="365672" cy="365760"/>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1667"/>
              </a:p>
            </p:txBody>
          </p:sp>
          <p:cxnSp>
            <p:nvCxnSpPr>
              <p:cNvPr id="727" name="Straight Connector 726">
                <a:extLst>
                  <a:ext uri="{FF2B5EF4-FFF2-40B4-BE49-F238E27FC236}">
                    <a16:creationId xmlns:a16="http://schemas.microsoft.com/office/drawing/2014/main" id="{5CAD05EC-BF5C-4588-AE89-E326E9C32E49}"/>
                  </a:ext>
                </a:extLst>
              </p:cNvPr>
              <p:cNvCxnSpPr>
                <a:cxnSpLocks/>
              </p:cNvCxnSpPr>
              <p:nvPr/>
            </p:nvCxnSpPr>
            <p:spPr>
              <a:xfrm flipH="1">
                <a:off x="2640330" y="3577590"/>
                <a:ext cx="55245" cy="57150"/>
              </a:xfrm>
              <a:prstGeom prst="line">
                <a:avLst/>
              </a:prstGeom>
              <a:ln w="158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8" name="Straight Connector 727">
                <a:extLst>
                  <a:ext uri="{FF2B5EF4-FFF2-40B4-BE49-F238E27FC236}">
                    <a16:creationId xmlns:a16="http://schemas.microsoft.com/office/drawing/2014/main" id="{9AC00741-0C76-442B-9541-3F3B49839A1F}"/>
                  </a:ext>
                </a:extLst>
              </p:cNvPr>
              <p:cNvCxnSpPr>
                <a:cxnSpLocks/>
              </p:cNvCxnSpPr>
              <p:nvPr/>
            </p:nvCxnSpPr>
            <p:spPr>
              <a:xfrm flipH="1">
                <a:off x="2492138" y="3728085"/>
                <a:ext cx="55245" cy="57150"/>
              </a:xfrm>
              <a:prstGeom prst="line">
                <a:avLst/>
              </a:prstGeom>
              <a:ln w="158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29" name="Oval 728">
                <a:extLst>
                  <a:ext uri="{FF2B5EF4-FFF2-40B4-BE49-F238E27FC236}">
                    <a16:creationId xmlns:a16="http://schemas.microsoft.com/office/drawing/2014/main" id="{52791E15-8566-41EE-80A5-4457851320D8}"/>
                  </a:ext>
                </a:extLst>
              </p:cNvPr>
              <p:cNvSpPr/>
              <p:nvPr/>
            </p:nvSpPr>
            <p:spPr bwMode="auto">
              <a:xfrm>
                <a:off x="2525629" y="3613267"/>
                <a:ext cx="139466" cy="139466"/>
              </a:xfrm>
              <a:prstGeom prst="ellipse">
                <a:avLst/>
              </a:prstGeom>
              <a:ln w="158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a:gradFill>
                    <a:gsLst>
                      <a:gs pos="0">
                        <a:srgbClr val="FFFFFF"/>
                      </a:gs>
                      <a:gs pos="100000">
                        <a:srgbClr val="FFFFFF"/>
                      </a:gs>
                    </a:gsLst>
                    <a:lin ang="5400000" scaled="0"/>
                  </a:gradFill>
                  <a:ea typeface="Segoe UI" pitchFamily="34" charset="0"/>
                  <a:cs typeface="Segoe UI" pitchFamily="34" charset="0"/>
                </a:endParaRPr>
              </a:p>
            </p:txBody>
          </p:sp>
        </p:grpSp>
        <p:sp>
          <p:nvSpPr>
            <p:cNvPr id="718" name="network_3" descr="Classic VM Storage Option&#10;">
              <a:extLst>
                <a:ext uri="{FF2B5EF4-FFF2-40B4-BE49-F238E27FC236}">
                  <a16:creationId xmlns:a16="http://schemas.microsoft.com/office/drawing/2014/main" id="{32CCEEBE-61BC-48C5-9BC3-F40A45E75984}"/>
                </a:ext>
              </a:extLst>
            </p:cNvPr>
            <p:cNvSpPr>
              <a:spLocks noChangeAspect="1" noEditPoints="1"/>
            </p:cNvSpPr>
            <p:nvPr/>
          </p:nvSpPr>
          <p:spPr bwMode="auto">
            <a:xfrm>
              <a:off x="2198750" y="2540975"/>
              <a:ext cx="494959" cy="513635"/>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1667"/>
            </a:p>
          </p:txBody>
        </p:sp>
        <p:sp>
          <p:nvSpPr>
            <p:cNvPr id="124" name="TextBox 123" descr="Classic VM Storage Option&#10;">
              <a:extLst>
                <a:ext uri="{FF2B5EF4-FFF2-40B4-BE49-F238E27FC236}">
                  <a16:creationId xmlns:a16="http://schemas.microsoft.com/office/drawing/2014/main" id="{FA890F56-B11F-4E1E-A96B-8FB6CD83A638}"/>
                </a:ext>
              </a:extLst>
            </p:cNvPr>
            <p:cNvSpPr txBox="1"/>
            <p:nvPr/>
          </p:nvSpPr>
          <p:spPr>
            <a:xfrm>
              <a:off x="1992997" y="3070829"/>
              <a:ext cx="906463" cy="280679"/>
            </a:xfrm>
            <a:prstGeom prst="rect">
              <a:avLst/>
            </a:prstGeom>
            <a:noFill/>
          </p:spPr>
          <p:txBody>
            <a:bodyPr wrap="square" rtlCol="0" anchor="ctr">
              <a:noAutofit/>
            </a:bodyPr>
            <a:lstStyle/>
            <a:p>
              <a:pPr algn="ctr" defTabSz="896386">
                <a:defRPr/>
              </a:pPr>
              <a:r>
                <a:rPr lang="en-US" sz="1029" kern="0">
                  <a:solidFill>
                    <a:srgbClr val="282828"/>
                  </a:solidFill>
                </a:rPr>
                <a:t>Data Disks</a:t>
              </a:r>
            </a:p>
          </p:txBody>
        </p:sp>
        <p:sp>
          <p:nvSpPr>
            <p:cNvPr id="282" name="TextBox 281" descr="Classic VM Storage Option&#10;">
              <a:extLst>
                <a:ext uri="{FF2B5EF4-FFF2-40B4-BE49-F238E27FC236}">
                  <a16:creationId xmlns:a16="http://schemas.microsoft.com/office/drawing/2014/main" id="{ACDC12A0-AE6E-4F87-B2B2-666E4ADB19EE}"/>
                </a:ext>
              </a:extLst>
            </p:cNvPr>
            <p:cNvSpPr txBox="1"/>
            <p:nvPr/>
          </p:nvSpPr>
          <p:spPr>
            <a:xfrm>
              <a:off x="4430534" y="1932200"/>
              <a:ext cx="996833" cy="280679"/>
            </a:xfrm>
            <a:prstGeom prst="rect">
              <a:avLst/>
            </a:prstGeom>
            <a:noFill/>
          </p:spPr>
          <p:txBody>
            <a:bodyPr wrap="square" rtlCol="0" anchor="ctr">
              <a:noAutofit/>
            </a:bodyPr>
            <a:lstStyle/>
            <a:p>
              <a:pPr algn="ctr" defTabSz="896386">
                <a:defRPr/>
              </a:pPr>
              <a:r>
                <a:rPr lang="en-US" sz="1029" kern="0">
                  <a:solidFill>
                    <a:srgbClr val="282828"/>
                  </a:solidFill>
                </a:rPr>
                <a:t>Page Blob</a:t>
              </a:r>
            </a:p>
          </p:txBody>
        </p:sp>
        <p:sp>
          <p:nvSpPr>
            <p:cNvPr id="731" name="chip" descr="Classic VM Storage Option&#10;">
              <a:extLst>
                <a:ext uri="{FF2B5EF4-FFF2-40B4-BE49-F238E27FC236}">
                  <a16:creationId xmlns:a16="http://schemas.microsoft.com/office/drawing/2014/main" id="{EBBE83E6-585A-4D1D-B78B-4EA3BA3F6C05}"/>
                </a:ext>
              </a:extLst>
            </p:cNvPr>
            <p:cNvSpPr>
              <a:spLocks noChangeAspect="1" noEditPoints="1"/>
            </p:cNvSpPr>
            <p:nvPr/>
          </p:nvSpPr>
          <p:spPr bwMode="auto">
            <a:xfrm>
              <a:off x="3799362" y="1895137"/>
              <a:ext cx="351447" cy="35857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882">
                <a:gradFill>
                  <a:gsLst>
                    <a:gs pos="0">
                      <a:srgbClr val="505050"/>
                    </a:gs>
                    <a:gs pos="100000">
                      <a:srgbClr val="505050"/>
                    </a:gs>
                  </a:gsLst>
                </a:gradFill>
              </a:endParaRPr>
            </a:p>
          </p:txBody>
        </p:sp>
        <p:sp>
          <p:nvSpPr>
            <p:cNvPr id="732" name="chip" descr="Classic VM Storage Option&#10;">
              <a:extLst>
                <a:ext uri="{FF2B5EF4-FFF2-40B4-BE49-F238E27FC236}">
                  <a16:creationId xmlns:a16="http://schemas.microsoft.com/office/drawing/2014/main" id="{7F65B23A-2468-49A7-A23A-4B9B6B7B2CC8}"/>
                </a:ext>
              </a:extLst>
            </p:cNvPr>
            <p:cNvSpPr>
              <a:spLocks noChangeAspect="1" noEditPoints="1"/>
            </p:cNvSpPr>
            <p:nvPr/>
          </p:nvSpPr>
          <p:spPr bwMode="auto">
            <a:xfrm>
              <a:off x="3836713" y="2656164"/>
              <a:ext cx="351447" cy="35857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882">
                <a:gradFill>
                  <a:gsLst>
                    <a:gs pos="0">
                      <a:srgbClr val="505050"/>
                    </a:gs>
                    <a:gs pos="100000">
                      <a:srgbClr val="505050"/>
                    </a:gs>
                  </a:gsLst>
                </a:gradFill>
              </a:endParaRPr>
            </a:p>
          </p:txBody>
        </p:sp>
        <p:sp>
          <p:nvSpPr>
            <p:cNvPr id="762" name="chip" descr="Classic VM Storage Option&#10;">
              <a:extLst>
                <a:ext uri="{FF2B5EF4-FFF2-40B4-BE49-F238E27FC236}">
                  <a16:creationId xmlns:a16="http://schemas.microsoft.com/office/drawing/2014/main" id="{19E3C17F-529B-4392-AE48-B9F28C3C862B}"/>
                </a:ext>
              </a:extLst>
            </p:cNvPr>
            <p:cNvSpPr>
              <a:spLocks noChangeAspect="1" noEditPoints="1"/>
            </p:cNvSpPr>
            <p:nvPr/>
          </p:nvSpPr>
          <p:spPr bwMode="auto">
            <a:xfrm>
              <a:off x="4387347" y="2656164"/>
              <a:ext cx="351447" cy="35857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882">
                <a:gradFill>
                  <a:gsLst>
                    <a:gs pos="0">
                      <a:srgbClr val="505050"/>
                    </a:gs>
                    <a:gs pos="100000">
                      <a:srgbClr val="505050"/>
                    </a:gs>
                  </a:gsLst>
                </a:gradFill>
              </a:endParaRPr>
            </a:p>
          </p:txBody>
        </p:sp>
        <p:sp>
          <p:nvSpPr>
            <p:cNvPr id="763" name="chip" descr="Classic VM Storage Option&#10;">
              <a:extLst>
                <a:ext uri="{FF2B5EF4-FFF2-40B4-BE49-F238E27FC236}">
                  <a16:creationId xmlns:a16="http://schemas.microsoft.com/office/drawing/2014/main" id="{7A9D06D7-E0A5-437E-8876-008F38EA4F48}"/>
                </a:ext>
              </a:extLst>
            </p:cNvPr>
            <p:cNvSpPr>
              <a:spLocks noChangeAspect="1" noEditPoints="1"/>
            </p:cNvSpPr>
            <p:nvPr/>
          </p:nvSpPr>
          <p:spPr bwMode="auto">
            <a:xfrm>
              <a:off x="4949303" y="2656164"/>
              <a:ext cx="351447" cy="35857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882">
                <a:gradFill>
                  <a:gsLst>
                    <a:gs pos="0">
                      <a:srgbClr val="505050"/>
                    </a:gs>
                    <a:gs pos="100000">
                      <a:srgbClr val="505050"/>
                    </a:gs>
                  </a:gsLst>
                </a:gradFill>
              </a:endParaRPr>
            </a:p>
          </p:txBody>
        </p:sp>
        <p:sp>
          <p:nvSpPr>
            <p:cNvPr id="281" name="TextBox 280" descr="Classic VM Storage Option&#10;">
              <a:extLst>
                <a:ext uri="{FF2B5EF4-FFF2-40B4-BE49-F238E27FC236}">
                  <a16:creationId xmlns:a16="http://schemas.microsoft.com/office/drawing/2014/main" id="{3590EEC5-EF62-47B6-806E-2ECD573D28CD}"/>
                </a:ext>
              </a:extLst>
            </p:cNvPr>
            <p:cNvSpPr txBox="1"/>
            <p:nvPr/>
          </p:nvSpPr>
          <p:spPr>
            <a:xfrm>
              <a:off x="3894017" y="3350335"/>
              <a:ext cx="1335298" cy="245511"/>
            </a:xfrm>
            <a:prstGeom prst="rect">
              <a:avLst/>
            </a:prstGeom>
            <a:noFill/>
          </p:spPr>
          <p:txBody>
            <a:bodyPr wrap="square" rtlCol="0" anchor="ctr">
              <a:noAutofit/>
            </a:bodyPr>
            <a:lstStyle/>
            <a:p>
              <a:pPr algn="ctr" defTabSz="896386">
                <a:defRPr/>
              </a:pPr>
              <a:r>
                <a:rPr lang="en-US" sz="1029" kern="0">
                  <a:solidFill>
                    <a:srgbClr val="282828"/>
                  </a:solidFill>
                </a:rPr>
                <a:t>Azure Storage</a:t>
              </a:r>
            </a:p>
          </p:txBody>
        </p:sp>
        <p:cxnSp>
          <p:nvCxnSpPr>
            <p:cNvPr id="111" name="Straight Arrow Connector 110" descr="Classic VM Storage Option&#10;">
              <a:extLst>
                <a:ext uri="{FF2B5EF4-FFF2-40B4-BE49-F238E27FC236}">
                  <a16:creationId xmlns:a16="http://schemas.microsoft.com/office/drawing/2014/main" id="{715FAC59-8E5C-4AF1-A3A4-0F537B1ABB7F}"/>
                </a:ext>
                <a:ext uri="{C183D7F6-B498-43B3-948B-1728B52AA6E4}">
                  <adec:decorative xmlns:adec="http://schemas.microsoft.com/office/drawing/2017/decorative" val="1"/>
                </a:ext>
              </a:extLst>
            </p:cNvPr>
            <p:cNvCxnSpPr>
              <a:cxnSpLocks/>
            </p:cNvCxnSpPr>
            <p:nvPr/>
          </p:nvCxnSpPr>
          <p:spPr>
            <a:xfrm>
              <a:off x="1125674" y="2263233"/>
              <a:ext cx="0" cy="298778"/>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122" name="Straight Arrow Connector 121" descr="Classic VM Storage Option&#10;">
              <a:extLst>
                <a:ext uri="{FF2B5EF4-FFF2-40B4-BE49-F238E27FC236}">
                  <a16:creationId xmlns:a16="http://schemas.microsoft.com/office/drawing/2014/main" id="{0C37C11D-9CBB-4601-87A3-E0D5539F1786}"/>
                </a:ext>
                <a:ext uri="{C183D7F6-B498-43B3-948B-1728B52AA6E4}">
                  <adec:decorative xmlns:adec="http://schemas.microsoft.com/office/drawing/2017/decorative" val="1"/>
                </a:ext>
              </a:extLst>
            </p:cNvPr>
            <p:cNvCxnSpPr>
              <a:cxnSpLocks/>
            </p:cNvCxnSpPr>
            <p:nvPr/>
          </p:nvCxnSpPr>
          <p:spPr>
            <a:xfrm>
              <a:off x="1451328" y="2004334"/>
              <a:ext cx="689357" cy="0"/>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135" name="Rectangle 134" descr="Classic VM Storage Option&#10;">
              <a:extLst>
                <a:ext uri="{FF2B5EF4-FFF2-40B4-BE49-F238E27FC236}">
                  <a16:creationId xmlns:a16="http://schemas.microsoft.com/office/drawing/2014/main" id="{AAB8737A-1F11-403C-B9DF-7F4E472219AA}"/>
                </a:ext>
                <a:ext uri="{C183D7F6-B498-43B3-948B-1728B52AA6E4}">
                  <adec:decorative xmlns:adec="http://schemas.microsoft.com/office/drawing/2017/decorative" val="1"/>
                </a:ext>
              </a:extLst>
            </p:cNvPr>
            <p:cNvSpPr/>
            <p:nvPr/>
          </p:nvSpPr>
          <p:spPr>
            <a:xfrm>
              <a:off x="1904905" y="2425057"/>
              <a:ext cx="1082649" cy="925278"/>
            </a:xfrm>
            <a:prstGeom prst="rect">
              <a:avLst/>
            </a:prstGeom>
            <a:noFill/>
            <a:ln w="6350" cap="flat" cmpd="sng" algn="ctr">
              <a:solidFill>
                <a:schemeClr val="bg1">
                  <a:lumMod val="75000"/>
                </a:schemeClr>
              </a:solidFill>
              <a:prstDash val="solid"/>
            </a:ln>
            <a:effectLst/>
          </p:spPr>
          <p:txBody>
            <a:bodyPr tIns="89642" bIns="89642" rtlCol="0" anchor="t"/>
            <a:lstStyle/>
            <a:p>
              <a:pPr defTabSz="896386"/>
              <a:endParaRPr lang="en-US" kern="0"/>
            </a:p>
          </p:txBody>
        </p:sp>
        <p:cxnSp>
          <p:nvCxnSpPr>
            <p:cNvPr id="136" name="Straight Arrow Connector 135" descr="Classic VM Storage Option&#10;">
              <a:extLst>
                <a:ext uri="{FF2B5EF4-FFF2-40B4-BE49-F238E27FC236}">
                  <a16:creationId xmlns:a16="http://schemas.microsoft.com/office/drawing/2014/main" id="{1D845A41-34B6-4D65-9E68-061D36D3D945}"/>
                </a:ext>
                <a:ext uri="{C183D7F6-B498-43B3-948B-1728B52AA6E4}">
                  <adec:decorative xmlns:adec="http://schemas.microsoft.com/office/drawing/2017/decorative" val="1"/>
                </a:ext>
              </a:extLst>
            </p:cNvPr>
            <p:cNvCxnSpPr>
              <a:cxnSpLocks/>
            </p:cNvCxnSpPr>
            <p:nvPr/>
          </p:nvCxnSpPr>
          <p:spPr>
            <a:xfrm>
              <a:off x="1451328" y="2163673"/>
              <a:ext cx="416225" cy="236483"/>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139" name="Straight Arrow Connector 138" descr="Classic VM Storage Option&#10;">
              <a:extLst>
                <a:ext uri="{FF2B5EF4-FFF2-40B4-BE49-F238E27FC236}">
                  <a16:creationId xmlns:a16="http://schemas.microsoft.com/office/drawing/2014/main" id="{218AA88A-D9D3-4862-AFD4-CE813DAAB1D4}"/>
                </a:ext>
                <a:ext uri="{C183D7F6-B498-43B3-948B-1728B52AA6E4}">
                  <adec:decorative xmlns:adec="http://schemas.microsoft.com/office/drawing/2017/decorative" val="1"/>
                </a:ext>
              </a:extLst>
            </p:cNvPr>
            <p:cNvCxnSpPr>
              <a:cxnSpLocks/>
            </p:cNvCxnSpPr>
            <p:nvPr/>
          </p:nvCxnSpPr>
          <p:spPr>
            <a:xfrm>
              <a:off x="2727835" y="2004334"/>
              <a:ext cx="689357" cy="0"/>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141" name="Rectangle 140" descr="Classic VM Storage Option&#10;">
              <a:extLst>
                <a:ext uri="{FF2B5EF4-FFF2-40B4-BE49-F238E27FC236}">
                  <a16:creationId xmlns:a16="http://schemas.microsoft.com/office/drawing/2014/main" id="{7E7BAD9F-E8E3-43FC-965D-1C5724700F42}"/>
                </a:ext>
                <a:ext uri="{C183D7F6-B498-43B3-948B-1728B52AA6E4}">
                  <adec:decorative xmlns:adec="http://schemas.microsoft.com/office/drawing/2017/decorative" val="1"/>
                </a:ext>
              </a:extLst>
            </p:cNvPr>
            <p:cNvSpPr/>
            <p:nvPr/>
          </p:nvSpPr>
          <p:spPr>
            <a:xfrm>
              <a:off x="3620281" y="1734062"/>
              <a:ext cx="1882771" cy="1616269"/>
            </a:xfrm>
            <a:prstGeom prst="rect">
              <a:avLst/>
            </a:prstGeom>
            <a:noFill/>
            <a:ln w="6350" cap="flat" cmpd="sng" algn="ctr">
              <a:solidFill>
                <a:schemeClr val="bg1">
                  <a:lumMod val="75000"/>
                </a:schemeClr>
              </a:solidFill>
              <a:prstDash val="solid"/>
            </a:ln>
            <a:effectLst/>
          </p:spPr>
          <p:txBody>
            <a:bodyPr tIns="89642" bIns="89642" rtlCol="0" anchor="t"/>
            <a:lstStyle/>
            <a:p>
              <a:pPr defTabSz="896386"/>
              <a:endParaRPr lang="en-US" kern="0"/>
            </a:p>
          </p:txBody>
        </p:sp>
        <p:cxnSp>
          <p:nvCxnSpPr>
            <p:cNvPr id="285" name="Straight Arrow Connector 284" descr="Classic VM Storage Option&#10;">
              <a:extLst>
                <a:ext uri="{FF2B5EF4-FFF2-40B4-BE49-F238E27FC236}">
                  <a16:creationId xmlns:a16="http://schemas.microsoft.com/office/drawing/2014/main" id="{E3ACDB10-D8C4-46C5-A1BE-809F34FA334B}"/>
                </a:ext>
                <a:ext uri="{C183D7F6-B498-43B3-948B-1728B52AA6E4}">
                  <adec:decorative xmlns:adec="http://schemas.microsoft.com/office/drawing/2017/decorative" val="1"/>
                </a:ext>
              </a:extLst>
            </p:cNvPr>
            <p:cNvCxnSpPr>
              <a:cxnSpLocks/>
            </p:cNvCxnSpPr>
            <p:nvPr/>
          </p:nvCxnSpPr>
          <p:spPr>
            <a:xfrm>
              <a:off x="2899461" y="2641250"/>
              <a:ext cx="689357" cy="0"/>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286" name="Straight Arrow Connector 285" descr="Classic VM Storage Option&#10;">
              <a:extLst>
                <a:ext uri="{FF2B5EF4-FFF2-40B4-BE49-F238E27FC236}">
                  <a16:creationId xmlns:a16="http://schemas.microsoft.com/office/drawing/2014/main" id="{2F3C4384-5DCD-4068-B783-88B9BC32E4D8}"/>
                </a:ext>
                <a:ext uri="{C183D7F6-B498-43B3-948B-1728B52AA6E4}">
                  <adec:decorative xmlns:adec="http://schemas.microsoft.com/office/drawing/2017/decorative" val="1"/>
                </a:ext>
              </a:extLst>
            </p:cNvPr>
            <p:cNvCxnSpPr>
              <a:cxnSpLocks/>
            </p:cNvCxnSpPr>
            <p:nvPr/>
          </p:nvCxnSpPr>
          <p:spPr>
            <a:xfrm>
              <a:off x="2899461" y="2809329"/>
              <a:ext cx="689357" cy="0"/>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287" name="Straight Arrow Connector 286" descr="Classic VM Storage Option&#10;">
              <a:extLst>
                <a:ext uri="{FF2B5EF4-FFF2-40B4-BE49-F238E27FC236}">
                  <a16:creationId xmlns:a16="http://schemas.microsoft.com/office/drawing/2014/main" id="{1F73839D-5C46-4E5C-9B2B-93D91AA12BD5}"/>
                </a:ext>
                <a:ext uri="{C183D7F6-B498-43B3-948B-1728B52AA6E4}">
                  <adec:decorative xmlns:adec="http://schemas.microsoft.com/office/drawing/2017/decorative" val="1"/>
                </a:ext>
              </a:extLst>
            </p:cNvPr>
            <p:cNvCxnSpPr>
              <a:cxnSpLocks/>
            </p:cNvCxnSpPr>
            <p:nvPr/>
          </p:nvCxnSpPr>
          <p:spPr>
            <a:xfrm>
              <a:off x="2899461" y="2977409"/>
              <a:ext cx="689357" cy="0"/>
            </a:xfrm>
            <a:prstGeom prst="straightConnector1">
              <a:avLst/>
            </a:prstGeom>
            <a:noFill/>
            <a:ln w="31750" cap="flat" cmpd="sng" algn="ctr">
              <a:solidFill>
                <a:schemeClr val="bg1">
                  <a:lumMod val="65000"/>
                </a:schemeClr>
              </a:solidFill>
              <a:prstDash val="solid"/>
              <a:headEnd w="sm" len="sm"/>
              <a:tailEnd type="triangle" w="med" len="sm"/>
            </a:ln>
            <a:effectLst/>
          </p:spPr>
        </p:cxnSp>
      </p:grpSp>
      <p:grpSp>
        <p:nvGrpSpPr>
          <p:cNvPr id="814" name="Group 813" descr="VM with FSLogix profile and Azure Files image">
            <a:extLst>
              <a:ext uri="{FF2B5EF4-FFF2-40B4-BE49-F238E27FC236}">
                <a16:creationId xmlns:a16="http://schemas.microsoft.com/office/drawing/2014/main" id="{376EFBE2-258B-4B95-9A92-7F97B7E173A2}"/>
              </a:ext>
            </a:extLst>
          </p:cNvPr>
          <p:cNvGrpSpPr/>
          <p:nvPr/>
        </p:nvGrpSpPr>
        <p:grpSpPr>
          <a:xfrm>
            <a:off x="475823" y="3782933"/>
            <a:ext cx="5238886" cy="2637049"/>
            <a:chOff x="485363" y="3858292"/>
            <a:chExt cx="5343937" cy="2689927"/>
          </a:xfrm>
        </p:grpSpPr>
        <p:sp>
          <p:nvSpPr>
            <p:cNvPr id="106" name="Rectangle 105">
              <a:extLst>
                <a:ext uri="{FF2B5EF4-FFF2-40B4-BE49-F238E27FC236}">
                  <a16:creationId xmlns:a16="http://schemas.microsoft.com/office/drawing/2014/main" id="{26128424-22DA-4E26-9324-4EE4032A6240}"/>
                </a:ext>
              </a:extLst>
            </p:cNvPr>
            <p:cNvSpPr/>
            <p:nvPr/>
          </p:nvSpPr>
          <p:spPr>
            <a:xfrm>
              <a:off x="485363" y="3858292"/>
              <a:ext cx="5343937" cy="2686970"/>
            </a:xfrm>
            <a:prstGeom prst="rect">
              <a:avLst/>
            </a:prstGeom>
            <a:solidFill>
              <a:schemeClr val="bg1">
                <a:lumMod val="95000"/>
              </a:schemeClr>
            </a:solidFill>
            <a:ln w="6350" cap="flat" cmpd="sng" algn="ctr">
              <a:solidFill>
                <a:schemeClr val="accent4"/>
              </a:solidFill>
              <a:prstDash val="solid"/>
            </a:ln>
            <a:effectLst/>
          </p:spPr>
          <p:txBody>
            <a:bodyPr tIns="89642" bIns="89642" rtlCol="0" anchor="t"/>
            <a:lstStyle/>
            <a:p>
              <a:pPr defTabSz="896386">
                <a:defRPr/>
              </a:pPr>
              <a:r>
                <a:rPr lang="en-US" sz="1372" kern="0">
                  <a:latin typeface="+mj-lt"/>
                </a:rPr>
                <a:t>VM with FSLogix profile and</a:t>
              </a:r>
              <a:br>
                <a:rPr lang="en-US" sz="1372" kern="0">
                  <a:latin typeface="+mj-lt"/>
                </a:rPr>
              </a:br>
              <a:r>
                <a:rPr lang="en-US" sz="1372" kern="0">
                  <a:latin typeface="+mj-lt"/>
                </a:rPr>
                <a:t>Azure Files</a:t>
              </a:r>
            </a:p>
          </p:txBody>
        </p:sp>
        <p:sp>
          <p:nvSpPr>
            <p:cNvPr id="523" name="TextBox 522">
              <a:extLst>
                <a:ext uri="{FF2B5EF4-FFF2-40B4-BE49-F238E27FC236}">
                  <a16:creationId xmlns:a16="http://schemas.microsoft.com/office/drawing/2014/main" id="{9B4E452B-5EC4-436E-BC42-D9BA61E96A48}"/>
                </a:ext>
              </a:extLst>
            </p:cNvPr>
            <p:cNvSpPr txBox="1"/>
            <p:nvPr/>
          </p:nvSpPr>
          <p:spPr>
            <a:xfrm>
              <a:off x="932273" y="4420461"/>
              <a:ext cx="431945" cy="286307"/>
            </a:xfrm>
            <a:prstGeom prst="rect">
              <a:avLst/>
            </a:prstGeom>
            <a:noFill/>
          </p:spPr>
          <p:txBody>
            <a:bodyPr wrap="none" rtlCol="0" anchor="ctr">
              <a:noAutofit/>
            </a:bodyPr>
            <a:lstStyle/>
            <a:p>
              <a:pPr algn="ctr" defTabSz="896386">
                <a:defRPr/>
              </a:pPr>
              <a:r>
                <a:rPr lang="en-US" sz="1029" kern="0">
                  <a:solidFill>
                    <a:srgbClr val="282828"/>
                  </a:solidFill>
                </a:rPr>
                <a:t>VM</a:t>
              </a:r>
            </a:p>
          </p:txBody>
        </p:sp>
        <p:cxnSp>
          <p:nvCxnSpPr>
            <p:cNvPr id="525" name="Straight Arrow Connector 524">
              <a:extLst>
                <a:ext uri="{FF2B5EF4-FFF2-40B4-BE49-F238E27FC236}">
                  <a16:creationId xmlns:a16="http://schemas.microsoft.com/office/drawing/2014/main" id="{DA47DE7C-0635-4DFE-AB7B-349B2596F621}"/>
                </a:ext>
              </a:extLst>
            </p:cNvPr>
            <p:cNvCxnSpPr>
              <a:cxnSpLocks/>
            </p:cNvCxnSpPr>
            <p:nvPr/>
          </p:nvCxnSpPr>
          <p:spPr>
            <a:xfrm>
              <a:off x="1148245" y="5188884"/>
              <a:ext cx="0" cy="304769"/>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529" name="TextBox 528">
              <a:extLst>
                <a:ext uri="{FF2B5EF4-FFF2-40B4-BE49-F238E27FC236}">
                  <a16:creationId xmlns:a16="http://schemas.microsoft.com/office/drawing/2014/main" id="{9FD35B0B-1DA2-4442-A3CD-E677F54A0BE5}"/>
                </a:ext>
              </a:extLst>
            </p:cNvPr>
            <p:cNvSpPr txBox="1"/>
            <p:nvPr/>
          </p:nvSpPr>
          <p:spPr>
            <a:xfrm>
              <a:off x="505691" y="6012674"/>
              <a:ext cx="1285108" cy="286307"/>
            </a:xfrm>
            <a:prstGeom prst="rect">
              <a:avLst/>
            </a:prstGeom>
            <a:noFill/>
          </p:spPr>
          <p:txBody>
            <a:bodyPr wrap="square" rtlCol="0" anchor="ctr">
              <a:noAutofit/>
            </a:bodyPr>
            <a:lstStyle/>
            <a:p>
              <a:pPr algn="ctr" defTabSz="896386">
                <a:defRPr/>
              </a:pPr>
              <a:r>
                <a:rPr lang="en-US" sz="1029" kern="0">
                  <a:solidFill>
                    <a:srgbClr val="282828"/>
                  </a:solidFill>
                </a:rPr>
                <a:t>Temporary Disk</a:t>
              </a:r>
            </a:p>
          </p:txBody>
        </p:sp>
        <p:cxnSp>
          <p:nvCxnSpPr>
            <p:cNvPr id="531" name="Straight Arrow Connector 530">
              <a:extLst>
                <a:ext uri="{FF2B5EF4-FFF2-40B4-BE49-F238E27FC236}">
                  <a16:creationId xmlns:a16="http://schemas.microsoft.com/office/drawing/2014/main" id="{1E4569CC-37F1-4214-B990-28C26AF4BDFC}"/>
                </a:ext>
              </a:extLst>
            </p:cNvPr>
            <p:cNvCxnSpPr>
              <a:cxnSpLocks/>
            </p:cNvCxnSpPr>
            <p:nvPr/>
          </p:nvCxnSpPr>
          <p:spPr>
            <a:xfrm>
              <a:off x="1480429" y="4924794"/>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532" name="TextBox 531">
              <a:extLst>
                <a:ext uri="{FF2B5EF4-FFF2-40B4-BE49-F238E27FC236}">
                  <a16:creationId xmlns:a16="http://schemas.microsoft.com/office/drawing/2014/main" id="{BCBADC80-EBA9-4848-95FE-0503C3B471D0}"/>
                </a:ext>
              </a:extLst>
            </p:cNvPr>
            <p:cNvSpPr txBox="1"/>
            <p:nvPr/>
          </p:nvSpPr>
          <p:spPr>
            <a:xfrm>
              <a:off x="2032960" y="6012674"/>
              <a:ext cx="924640" cy="286307"/>
            </a:xfrm>
            <a:prstGeom prst="rect">
              <a:avLst/>
            </a:prstGeom>
            <a:noFill/>
          </p:spPr>
          <p:txBody>
            <a:bodyPr wrap="square" rtlCol="0" anchor="ctr">
              <a:noAutofit/>
            </a:bodyPr>
            <a:lstStyle/>
            <a:p>
              <a:pPr algn="ctr" defTabSz="896386">
                <a:defRPr/>
              </a:pPr>
              <a:r>
                <a:rPr lang="en-US" sz="1029" kern="0">
                  <a:solidFill>
                    <a:srgbClr val="282828"/>
                  </a:solidFill>
                </a:rPr>
                <a:t>Data Disks</a:t>
              </a:r>
            </a:p>
          </p:txBody>
        </p:sp>
        <p:sp>
          <p:nvSpPr>
            <p:cNvPr id="541" name="Rectangle 540">
              <a:extLst>
                <a:ext uri="{FF2B5EF4-FFF2-40B4-BE49-F238E27FC236}">
                  <a16:creationId xmlns:a16="http://schemas.microsoft.com/office/drawing/2014/main" id="{886D6CA3-F836-487C-A5FF-EC242CE0B042}"/>
                </a:ext>
              </a:extLst>
            </p:cNvPr>
            <p:cNvSpPr/>
            <p:nvPr/>
          </p:nvSpPr>
          <p:spPr>
            <a:xfrm>
              <a:off x="1943101" y="5353953"/>
              <a:ext cx="1104358" cy="943832"/>
            </a:xfrm>
            <a:prstGeom prst="rect">
              <a:avLst/>
            </a:prstGeom>
            <a:noFill/>
            <a:ln w="6350" cap="flat" cmpd="sng" algn="ctr">
              <a:solidFill>
                <a:schemeClr val="bg1">
                  <a:lumMod val="75000"/>
                </a:schemeClr>
              </a:solidFill>
              <a:prstDash val="solid"/>
            </a:ln>
            <a:effectLst/>
          </p:spPr>
          <p:txBody>
            <a:bodyPr tIns="89642" bIns="89642" rtlCol="0" anchor="t"/>
            <a:lstStyle/>
            <a:p>
              <a:pPr defTabSz="896386"/>
              <a:endParaRPr lang="en-US" kern="0"/>
            </a:p>
          </p:txBody>
        </p:sp>
        <p:cxnSp>
          <p:nvCxnSpPr>
            <p:cNvPr id="542" name="Straight Arrow Connector 541">
              <a:extLst>
                <a:ext uri="{FF2B5EF4-FFF2-40B4-BE49-F238E27FC236}">
                  <a16:creationId xmlns:a16="http://schemas.microsoft.com/office/drawing/2014/main" id="{4AE3F505-3CD3-46CE-965D-4D017E747777}"/>
                </a:ext>
              </a:extLst>
            </p:cNvPr>
            <p:cNvCxnSpPr>
              <a:cxnSpLocks/>
            </p:cNvCxnSpPr>
            <p:nvPr/>
          </p:nvCxnSpPr>
          <p:spPr>
            <a:xfrm flipV="1">
              <a:off x="1382246" y="4219796"/>
              <a:ext cx="2278534" cy="362166"/>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543" name="Straight Arrow Connector 542">
              <a:extLst>
                <a:ext uri="{FF2B5EF4-FFF2-40B4-BE49-F238E27FC236}">
                  <a16:creationId xmlns:a16="http://schemas.microsoft.com/office/drawing/2014/main" id="{2C7F8F2F-5698-46E8-B2B5-43331EF78906}"/>
                </a:ext>
              </a:extLst>
            </p:cNvPr>
            <p:cNvCxnSpPr>
              <a:cxnSpLocks/>
            </p:cNvCxnSpPr>
            <p:nvPr/>
          </p:nvCxnSpPr>
          <p:spPr>
            <a:xfrm>
              <a:off x="2782533" y="4924794"/>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sp>
          <p:nvSpPr>
            <p:cNvPr id="544" name="TextBox 543">
              <a:extLst>
                <a:ext uri="{FF2B5EF4-FFF2-40B4-BE49-F238E27FC236}">
                  <a16:creationId xmlns:a16="http://schemas.microsoft.com/office/drawing/2014/main" id="{B017EB7C-5873-4D24-B808-2D21526D6C69}"/>
                </a:ext>
              </a:extLst>
            </p:cNvPr>
            <p:cNvSpPr txBox="1"/>
            <p:nvPr/>
          </p:nvSpPr>
          <p:spPr>
            <a:xfrm>
              <a:off x="2133717" y="4420461"/>
              <a:ext cx="769926" cy="286307"/>
            </a:xfrm>
            <a:prstGeom prst="rect">
              <a:avLst/>
            </a:prstGeom>
            <a:noFill/>
          </p:spPr>
          <p:txBody>
            <a:bodyPr wrap="none" rtlCol="0" anchor="ctr">
              <a:noAutofit/>
            </a:bodyPr>
            <a:lstStyle/>
            <a:p>
              <a:pPr algn="ctr" defTabSz="896386">
                <a:defRPr/>
              </a:pPr>
              <a:r>
                <a:rPr lang="en-US" sz="1029" kern="0">
                  <a:solidFill>
                    <a:srgbClr val="282828"/>
                  </a:solidFill>
                </a:rPr>
                <a:t>OS Disk</a:t>
              </a:r>
            </a:p>
          </p:txBody>
        </p:sp>
        <p:sp>
          <p:nvSpPr>
            <p:cNvPr id="545" name="Rectangle 544">
              <a:extLst>
                <a:ext uri="{FF2B5EF4-FFF2-40B4-BE49-F238E27FC236}">
                  <a16:creationId xmlns:a16="http://schemas.microsoft.com/office/drawing/2014/main" id="{7F7F066E-FA52-4C79-8F81-5B1E6522B801}"/>
                </a:ext>
              </a:extLst>
            </p:cNvPr>
            <p:cNvSpPr/>
            <p:nvPr/>
          </p:nvSpPr>
          <p:spPr>
            <a:xfrm>
              <a:off x="3692874" y="3993866"/>
              <a:ext cx="1920525" cy="2303915"/>
            </a:xfrm>
            <a:prstGeom prst="rect">
              <a:avLst/>
            </a:prstGeom>
            <a:noFill/>
            <a:ln w="6350" cap="flat" cmpd="sng" algn="ctr">
              <a:solidFill>
                <a:schemeClr val="bg1">
                  <a:lumMod val="75000"/>
                </a:schemeClr>
              </a:solidFill>
              <a:prstDash val="solid"/>
            </a:ln>
            <a:effectLst/>
          </p:spPr>
          <p:txBody>
            <a:bodyPr tIns="89642" bIns="89642" rtlCol="0" anchor="t"/>
            <a:lstStyle/>
            <a:p>
              <a:pPr defTabSz="896386"/>
              <a:endParaRPr lang="en-US" kern="0"/>
            </a:p>
          </p:txBody>
        </p:sp>
        <p:sp>
          <p:nvSpPr>
            <p:cNvPr id="654" name="TextBox 653">
              <a:extLst>
                <a:ext uri="{FF2B5EF4-FFF2-40B4-BE49-F238E27FC236}">
                  <a16:creationId xmlns:a16="http://schemas.microsoft.com/office/drawing/2014/main" id="{B5425662-9D66-4539-986A-F5FDAB2A15BA}"/>
                </a:ext>
              </a:extLst>
            </p:cNvPr>
            <p:cNvSpPr txBox="1"/>
            <p:nvPr/>
          </p:nvSpPr>
          <p:spPr>
            <a:xfrm>
              <a:off x="3972099" y="6297785"/>
              <a:ext cx="1362074" cy="250434"/>
            </a:xfrm>
            <a:prstGeom prst="rect">
              <a:avLst/>
            </a:prstGeom>
            <a:noFill/>
          </p:spPr>
          <p:txBody>
            <a:bodyPr wrap="square" rtlCol="0" anchor="ctr">
              <a:noAutofit/>
            </a:bodyPr>
            <a:lstStyle/>
            <a:p>
              <a:pPr algn="ctr" defTabSz="896386">
                <a:defRPr/>
              </a:pPr>
              <a:r>
                <a:rPr lang="en-US" sz="1029" kern="0">
                  <a:solidFill>
                    <a:srgbClr val="282828"/>
                  </a:solidFill>
                </a:rPr>
                <a:t>Azure Storage</a:t>
              </a:r>
            </a:p>
          </p:txBody>
        </p:sp>
        <p:sp>
          <p:nvSpPr>
            <p:cNvPr id="655" name="TextBox 654">
              <a:extLst>
                <a:ext uri="{FF2B5EF4-FFF2-40B4-BE49-F238E27FC236}">
                  <a16:creationId xmlns:a16="http://schemas.microsoft.com/office/drawing/2014/main" id="{F67BE59F-2AD5-4E99-BDEB-FD05F4608A38}"/>
                </a:ext>
              </a:extLst>
            </p:cNvPr>
            <p:cNvSpPr txBox="1"/>
            <p:nvPr/>
          </p:nvSpPr>
          <p:spPr>
            <a:xfrm>
              <a:off x="4617800" y="4851214"/>
              <a:ext cx="1016822" cy="286307"/>
            </a:xfrm>
            <a:prstGeom prst="rect">
              <a:avLst/>
            </a:prstGeom>
            <a:noFill/>
          </p:spPr>
          <p:txBody>
            <a:bodyPr wrap="square" rtlCol="0" anchor="ctr">
              <a:noAutofit/>
            </a:bodyPr>
            <a:lstStyle/>
            <a:p>
              <a:pPr algn="ctr" defTabSz="896386">
                <a:defRPr/>
              </a:pPr>
              <a:r>
                <a:rPr lang="en-US" sz="1029" kern="0">
                  <a:solidFill>
                    <a:srgbClr val="282828"/>
                  </a:solidFill>
                </a:rPr>
                <a:t>Page Blob</a:t>
              </a:r>
            </a:p>
          </p:txBody>
        </p:sp>
        <p:cxnSp>
          <p:nvCxnSpPr>
            <p:cNvPr id="656" name="Straight Arrow Connector 655">
              <a:extLst>
                <a:ext uri="{FF2B5EF4-FFF2-40B4-BE49-F238E27FC236}">
                  <a16:creationId xmlns:a16="http://schemas.microsoft.com/office/drawing/2014/main" id="{420B2677-9F46-4400-B5C7-089497E10FC9}"/>
                </a:ext>
              </a:extLst>
            </p:cNvPr>
            <p:cNvCxnSpPr>
              <a:cxnSpLocks/>
            </p:cNvCxnSpPr>
            <p:nvPr/>
          </p:nvCxnSpPr>
          <p:spPr>
            <a:xfrm>
              <a:off x="2957600" y="5574481"/>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657" name="Straight Arrow Connector 656">
              <a:extLst>
                <a:ext uri="{FF2B5EF4-FFF2-40B4-BE49-F238E27FC236}">
                  <a16:creationId xmlns:a16="http://schemas.microsoft.com/office/drawing/2014/main" id="{0B3D32B9-854E-4756-A126-53210A1025CD}"/>
                </a:ext>
              </a:extLst>
            </p:cNvPr>
            <p:cNvCxnSpPr>
              <a:cxnSpLocks/>
            </p:cNvCxnSpPr>
            <p:nvPr/>
          </p:nvCxnSpPr>
          <p:spPr>
            <a:xfrm>
              <a:off x="2957600" y="5745931"/>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658" name="Straight Arrow Connector 657">
              <a:extLst>
                <a:ext uri="{FF2B5EF4-FFF2-40B4-BE49-F238E27FC236}">
                  <a16:creationId xmlns:a16="http://schemas.microsoft.com/office/drawing/2014/main" id="{EF57C146-CB0E-445C-A281-06FA99E4D612}"/>
                </a:ext>
              </a:extLst>
            </p:cNvPr>
            <p:cNvCxnSpPr>
              <a:cxnSpLocks/>
            </p:cNvCxnSpPr>
            <p:nvPr/>
          </p:nvCxnSpPr>
          <p:spPr>
            <a:xfrm>
              <a:off x="2957600" y="5917381"/>
              <a:ext cx="703180" cy="0"/>
            </a:xfrm>
            <a:prstGeom prst="straightConnector1">
              <a:avLst/>
            </a:prstGeom>
            <a:noFill/>
            <a:ln w="31750" cap="flat" cmpd="sng" algn="ctr">
              <a:solidFill>
                <a:schemeClr val="bg1">
                  <a:lumMod val="65000"/>
                </a:schemeClr>
              </a:solidFill>
              <a:prstDash val="solid"/>
              <a:headEnd w="sm" len="sm"/>
              <a:tailEnd type="triangle" w="med" len="sm"/>
            </a:ln>
            <a:effectLst/>
          </p:spPr>
        </p:cxnSp>
        <p:cxnSp>
          <p:nvCxnSpPr>
            <p:cNvPr id="660" name="Straight Connector 659">
              <a:extLst>
                <a:ext uri="{FF2B5EF4-FFF2-40B4-BE49-F238E27FC236}">
                  <a16:creationId xmlns:a16="http://schemas.microsoft.com/office/drawing/2014/main" id="{E513C75D-A9EB-446C-B0B2-E734E832F321}"/>
                </a:ext>
              </a:extLst>
            </p:cNvPr>
            <p:cNvCxnSpPr>
              <a:cxnSpLocks/>
            </p:cNvCxnSpPr>
            <p:nvPr/>
          </p:nvCxnSpPr>
          <p:spPr>
            <a:xfrm>
              <a:off x="3689402" y="4721850"/>
              <a:ext cx="1923997" cy="0"/>
            </a:xfrm>
            <a:prstGeom prst="line">
              <a:avLst/>
            </a:prstGeom>
            <a:solidFill>
              <a:schemeClr val="bg1">
                <a:lumMod val="95000"/>
              </a:schemeClr>
            </a:solidFill>
            <a:ln w="6350" cap="flat" cmpd="sng" algn="ctr">
              <a:solidFill>
                <a:schemeClr val="bg1">
                  <a:lumMod val="75000"/>
                </a:schemeClr>
              </a:solidFill>
              <a:prstDash val="solid"/>
            </a:ln>
            <a:effectLst/>
          </p:spPr>
        </p:cxnSp>
        <p:sp>
          <p:nvSpPr>
            <p:cNvPr id="662" name="TextBox 661">
              <a:extLst>
                <a:ext uri="{FF2B5EF4-FFF2-40B4-BE49-F238E27FC236}">
                  <a16:creationId xmlns:a16="http://schemas.microsoft.com/office/drawing/2014/main" id="{70C82977-ACCC-496C-B95D-E9CE614D6141}"/>
                </a:ext>
              </a:extLst>
            </p:cNvPr>
            <p:cNvSpPr txBox="1"/>
            <p:nvPr/>
          </p:nvSpPr>
          <p:spPr>
            <a:xfrm>
              <a:off x="4070524" y="4476187"/>
              <a:ext cx="1362074" cy="250434"/>
            </a:xfrm>
            <a:prstGeom prst="rect">
              <a:avLst/>
            </a:prstGeom>
            <a:noFill/>
          </p:spPr>
          <p:txBody>
            <a:bodyPr wrap="square" rtlCol="0" anchor="ctr">
              <a:noAutofit/>
            </a:bodyPr>
            <a:lstStyle/>
            <a:p>
              <a:pPr algn="ctr" defTabSz="896386">
                <a:defRPr/>
              </a:pPr>
              <a:r>
                <a:rPr lang="en-US" sz="1029" kern="0">
                  <a:solidFill>
                    <a:srgbClr val="282828"/>
                  </a:solidFill>
                </a:rPr>
                <a:t>Azure Files*</a:t>
              </a:r>
            </a:p>
          </p:txBody>
        </p:sp>
        <p:sp>
          <p:nvSpPr>
            <p:cNvPr id="775" name="chip" title="Icon of a computer chip">
              <a:extLst>
                <a:ext uri="{FF2B5EF4-FFF2-40B4-BE49-F238E27FC236}">
                  <a16:creationId xmlns:a16="http://schemas.microsoft.com/office/drawing/2014/main" id="{9BA0146A-94CB-40DD-87F7-D8F27223F900}"/>
                </a:ext>
              </a:extLst>
            </p:cNvPr>
            <p:cNvSpPr>
              <a:spLocks noChangeAspect="1" noEditPoints="1"/>
            </p:cNvSpPr>
            <p:nvPr/>
          </p:nvSpPr>
          <p:spPr bwMode="auto">
            <a:xfrm>
              <a:off x="3973971" y="4904116"/>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882">
                <a:gradFill>
                  <a:gsLst>
                    <a:gs pos="0">
                      <a:srgbClr val="505050"/>
                    </a:gs>
                    <a:gs pos="100000">
                      <a:srgbClr val="505050"/>
                    </a:gs>
                  </a:gsLst>
                </a:gradFill>
              </a:endParaRPr>
            </a:p>
          </p:txBody>
        </p:sp>
        <p:sp>
          <p:nvSpPr>
            <p:cNvPr id="776" name="chip" title="Icon of a computer chip">
              <a:extLst>
                <a:ext uri="{FF2B5EF4-FFF2-40B4-BE49-F238E27FC236}">
                  <a16:creationId xmlns:a16="http://schemas.microsoft.com/office/drawing/2014/main" id="{27D471F2-975D-4C73-8942-66F69EAF4D05}"/>
                </a:ext>
              </a:extLst>
            </p:cNvPr>
            <p:cNvSpPr>
              <a:spLocks noChangeAspect="1" noEditPoints="1"/>
            </p:cNvSpPr>
            <p:nvPr/>
          </p:nvSpPr>
          <p:spPr bwMode="auto">
            <a:xfrm>
              <a:off x="4012071" y="5680404"/>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882">
                <a:gradFill>
                  <a:gsLst>
                    <a:gs pos="0">
                      <a:srgbClr val="505050"/>
                    </a:gs>
                    <a:gs pos="100000">
                      <a:srgbClr val="505050"/>
                    </a:gs>
                  </a:gsLst>
                </a:gradFill>
              </a:endParaRPr>
            </a:p>
          </p:txBody>
        </p:sp>
        <p:sp>
          <p:nvSpPr>
            <p:cNvPr id="777" name="chip" title="Icon of a computer chip">
              <a:extLst>
                <a:ext uri="{FF2B5EF4-FFF2-40B4-BE49-F238E27FC236}">
                  <a16:creationId xmlns:a16="http://schemas.microsoft.com/office/drawing/2014/main" id="{7C8BF9E0-1800-438E-A4DA-927B46484844}"/>
                </a:ext>
              </a:extLst>
            </p:cNvPr>
            <p:cNvSpPr>
              <a:spLocks noChangeAspect="1" noEditPoints="1"/>
            </p:cNvSpPr>
            <p:nvPr/>
          </p:nvSpPr>
          <p:spPr bwMode="auto">
            <a:xfrm>
              <a:off x="4573747" y="5680404"/>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882">
                <a:gradFill>
                  <a:gsLst>
                    <a:gs pos="0">
                      <a:srgbClr val="505050"/>
                    </a:gs>
                    <a:gs pos="100000">
                      <a:srgbClr val="505050"/>
                    </a:gs>
                  </a:gsLst>
                </a:gradFill>
              </a:endParaRPr>
            </a:p>
          </p:txBody>
        </p:sp>
        <p:sp>
          <p:nvSpPr>
            <p:cNvPr id="778" name="chip" title="Icon of a computer chip">
              <a:extLst>
                <a:ext uri="{FF2B5EF4-FFF2-40B4-BE49-F238E27FC236}">
                  <a16:creationId xmlns:a16="http://schemas.microsoft.com/office/drawing/2014/main" id="{6467B3A7-3772-4337-A013-08D8066120AB}"/>
                </a:ext>
              </a:extLst>
            </p:cNvPr>
            <p:cNvSpPr>
              <a:spLocks noChangeAspect="1" noEditPoints="1"/>
            </p:cNvSpPr>
            <p:nvPr/>
          </p:nvSpPr>
          <p:spPr bwMode="auto">
            <a:xfrm>
              <a:off x="5146971" y="5680404"/>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882">
                <a:gradFill>
                  <a:gsLst>
                    <a:gs pos="0">
                      <a:srgbClr val="505050"/>
                    </a:gs>
                    <a:gs pos="100000">
                      <a:srgbClr val="505050"/>
                    </a:gs>
                  </a:gsLst>
                </a:gradFill>
              </a:endParaRPr>
            </a:p>
          </p:txBody>
        </p:sp>
        <p:sp>
          <p:nvSpPr>
            <p:cNvPr id="779" name="chip" title="Icon of a computer chip">
              <a:extLst>
                <a:ext uri="{FF2B5EF4-FFF2-40B4-BE49-F238E27FC236}">
                  <a16:creationId xmlns:a16="http://schemas.microsoft.com/office/drawing/2014/main" id="{AE11F34E-F4B0-457D-AB8E-BE14B05CC551}"/>
                </a:ext>
              </a:extLst>
            </p:cNvPr>
            <p:cNvSpPr>
              <a:spLocks noChangeAspect="1" noEditPoints="1"/>
            </p:cNvSpPr>
            <p:nvPr/>
          </p:nvSpPr>
          <p:spPr bwMode="auto">
            <a:xfrm>
              <a:off x="3973971" y="4080203"/>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882">
                <a:gradFill>
                  <a:gsLst>
                    <a:gs pos="0">
                      <a:srgbClr val="505050"/>
                    </a:gs>
                    <a:gs pos="100000">
                      <a:srgbClr val="505050"/>
                    </a:gs>
                  </a:gsLst>
                </a:gradFill>
              </a:endParaRPr>
            </a:p>
          </p:txBody>
        </p:sp>
        <p:sp>
          <p:nvSpPr>
            <p:cNvPr id="800" name="StorageOptical_E958" title="Icon of a hard disk">
              <a:extLst>
                <a:ext uri="{FF2B5EF4-FFF2-40B4-BE49-F238E27FC236}">
                  <a16:creationId xmlns:a16="http://schemas.microsoft.com/office/drawing/2014/main" id="{B622FB09-6C33-4CC9-AC66-5F3146F5F4C6}"/>
                </a:ext>
              </a:extLst>
            </p:cNvPr>
            <p:cNvSpPr>
              <a:spLocks noChangeAspect="1" noEditPoints="1"/>
            </p:cNvSpPr>
            <p:nvPr/>
          </p:nvSpPr>
          <p:spPr bwMode="auto">
            <a:xfrm>
              <a:off x="912447" y="5559167"/>
              <a:ext cx="469212" cy="469324"/>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endParaRPr lang="en-US" sz="1800"/>
            </a:p>
          </p:txBody>
        </p:sp>
        <p:grpSp>
          <p:nvGrpSpPr>
            <p:cNvPr id="801" name="Group 800">
              <a:extLst>
                <a:ext uri="{FF2B5EF4-FFF2-40B4-BE49-F238E27FC236}">
                  <a16:creationId xmlns:a16="http://schemas.microsoft.com/office/drawing/2014/main" id="{E2A50716-95B3-410B-B78D-03CBA6220C2C}"/>
                </a:ext>
              </a:extLst>
            </p:cNvPr>
            <p:cNvGrpSpPr/>
            <p:nvPr/>
          </p:nvGrpSpPr>
          <p:grpSpPr>
            <a:xfrm>
              <a:off x="2248834" y="4706860"/>
              <a:ext cx="431182" cy="431182"/>
              <a:chOff x="2412526" y="3500120"/>
              <a:chExt cx="365672" cy="365760"/>
            </a:xfrm>
          </p:grpSpPr>
          <p:sp>
            <p:nvSpPr>
              <p:cNvPr id="802" name="StorageOptical_E958" title="Icon of a hard disk">
                <a:extLst>
                  <a:ext uri="{FF2B5EF4-FFF2-40B4-BE49-F238E27FC236}">
                    <a16:creationId xmlns:a16="http://schemas.microsoft.com/office/drawing/2014/main" id="{76DDFDC2-3EAA-44A5-B8E5-D48CC909980E}"/>
                  </a:ext>
                </a:extLst>
              </p:cNvPr>
              <p:cNvSpPr>
                <a:spLocks noChangeAspect="1" noEditPoints="1"/>
              </p:cNvSpPr>
              <p:nvPr/>
            </p:nvSpPr>
            <p:spPr bwMode="auto">
              <a:xfrm>
                <a:off x="2412526" y="3500120"/>
                <a:ext cx="365672" cy="365760"/>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1667"/>
              </a:p>
            </p:txBody>
          </p:sp>
          <p:cxnSp>
            <p:nvCxnSpPr>
              <p:cNvPr id="803" name="Straight Connector 802">
                <a:extLst>
                  <a:ext uri="{FF2B5EF4-FFF2-40B4-BE49-F238E27FC236}">
                    <a16:creationId xmlns:a16="http://schemas.microsoft.com/office/drawing/2014/main" id="{E5B2948B-C584-47B9-82E2-7D607F94A381}"/>
                  </a:ext>
                </a:extLst>
              </p:cNvPr>
              <p:cNvCxnSpPr>
                <a:cxnSpLocks/>
              </p:cNvCxnSpPr>
              <p:nvPr/>
            </p:nvCxnSpPr>
            <p:spPr>
              <a:xfrm flipH="1">
                <a:off x="2640330" y="3577590"/>
                <a:ext cx="55245" cy="5715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4" name="Straight Connector 803">
                <a:extLst>
                  <a:ext uri="{FF2B5EF4-FFF2-40B4-BE49-F238E27FC236}">
                    <a16:creationId xmlns:a16="http://schemas.microsoft.com/office/drawing/2014/main" id="{A3DF6CB9-5516-4CEB-8633-D684152F4E83}"/>
                  </a:ext>
                </a:extLst>
              </p:cNvPr>
              <p:cNvCxnSpPr>
                <a:cxnSpLocks/>
              </p:cNvCxnSpPr>
              <p:nvPr/>
            </p:nvCxnSpPr>
            <p:spPr>
              <a:xfrm flipH="1">
                <a:off x="2492138" y="3728085"/>
                <a:ext cx="55245" cy="57150"/>
              </a:xfrm>
              <a:prstGeom prst="lin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05" name="Oval 804">
                <a:extLst>
                  <a:ext uri="{FF2B5EF4-FFF2-40B4-BE49-F238E27FC236}">
                    <a16:creationId xmlns:a16="http://schemas.microsoft.com/office/drawing/2014/main" id="{95AB5E82-5481-4CD2-AB22-BC6A3250BD2A}"/>
                  </a:ext>
                </a:extLst>
              </p:cNvPr>
              <p:cNvSpPr/>
              <p:nvPr/>
            </p:nvSpPr>
            <p:spPr bwMode="auto">
              <a:xfrm>
                <a:off x="2525629" y="3613267"/>
                <a:ext cx="139466" cy="139466"/>
              </a:xfrm>
              <a:prstGeom prst="ellipse">
                <a:avLst/>
              </a:prstGeom>
              <a:ln w="158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a:gradFill>
                    <a:gsLst>
                      <a:gs pos="0">
                        <a:srgbClr val="FFFFFF"/>
                      </a:gs>
                      <a:gs pos="100000">
                        <a:srgbClr val="FFFFFF"/>
                      </a:gs>
                    </a:gsLst>
                    <a:lin ang="5400000" scaled="0"/>
                  </a:gradFill>
                  <a:ea typeface="Segoe UI" pitchFamily="34" charset="0"/>
                  <a:cs typeface="Segoe UI" pitchFamily="34" charset="0"/>
                </a:endParaRPr>
              </a:p>
            </p:txBody>
          </p:sp>
        </p:grpSp>
        <p:sp>
          <p:nvSpPr>
            <p:cNvPr id="806" name="desktop" title="a desktop PC">
              <a:extLst>
                <a:ext uri="{FF2B5EF4-FFF2-40B4-BE49-F238E27FC236}">
                  <a16:creationId xmlns:a16="http://schemas.microsoft.com/office/drawing/2014/main" id="{CD5A4C3F-BB33-4B3C-8331-35CD3027A57E}"/>
                </a:ext>
              </a:extLst>
            </p:cNvPr>
            <p:cNvSpPr>
              <a:spLocks noChangeAspect="1" noEditPoints="1"/>
            </p:cNvSpPr>
            <p:nvPr/>
          </p:nvSpPr>
          <p:spPr bwMode="auto">
            <a:xfrm>
              <a:off x="914244" y="4729800"/>
              <a:ext cx="430490" cy="42346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1667">
                <a:gradFill>
                  <a:gsLst>
                    <a:gs pos="0">
                      <a:srgbClr val="505050"/>
                    </a:gs>
                    <a:gs pos="100000">
                      <a:srgbClr val="505050"/>
                    </a:gs>
                  </a:gsLst>
                </a:gradFill>
              </a:endParaRPr>
            </a:p>
          </p:txBody>
        </p:sp>
        <p:sp>
          <p:nvSpPr>
            <p:cNvPr id="807" name="network_3" title="Icon of a server connected to a network">
              <a:extLst>
                <a:ext uri="{FF2B5EF4-FFF2-40B4-BE49-F238E27FC236}">
                  <a16:creationId xmlns:a16="http://schemas.microsoft.com/office/drawing/2014/main" id="{9203848C-A7C3-498F-8209-C67F50F67B35}"/>
                </a:ext>
              </a:extLst>
            </p:cNvPr>
            <p:cNvSpPr>
              <a:spLocks noChangeAspect="1" noEditPoints="1"/>
            </p:cNvSpPr>
            <p:nvPr/>
          </p:nvSpPr>
          <p:spPr bwMode="auto">
            <a:xfrm>
              <a:off x="2242838" y="5467980"/>
              <a:ext cx="504884" cy="52393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1667"/>
            </a:p>
          </p:txBody>
        </p:sp>
        <p:sp>
          <p:nvSpPr>
            <p:cNvPr id="692" name="&quot;Not Allowed&quot; Symbol 691">
              <a:extLst>
                <a:ext uri="{FF2B5EF4-FFF2-40B4-BE49-F238E27FC236}">
                  <a16:creationId xmlns:a16="http://schemas.microsoft.com/office/drawing/2014/main" id="{868108CC-ACE0-4829-AED2-57E1F1147F6A}"/>
                </a:ext>
              </a:extLst>
            </p:cNvPr>
            <p:cNvSpPr/>
            <p:nvPr/>
          </p:nvSpPr>
          <p:spPr>
            <a:xfrm>
              <a:off x="2041062" y="5369828"/>
              <a:ext cx="926564" cy="924949"/>
            </a:xfrm>
            <a:prstGeom prst="noSmoking">
              <a:avLst/>
            </a:prstGeom>
            <a:solidFill>
              <a:srgbClr val="FF0000"/>
            </a:solidFill>
            <a:ln w="12700" cap="flat" cmpd="sng" algn="ctr">
              <a:noFill/>
              <a:prstDash val="solid"/>
            </a:ln>
            <a:effectLst/>
          </p:spPr>
          <p:txBody>
            <a:bodyPr rtlCol="0" anchor="ctr"/>
            <a:lstStyle/>
            <a:p>
              <a:pPr algn="ctr" defTabSz="896386">
                <a:defRPr/>
              </a:pPr>
              <a:endParaRPr lang="en-US" sz="1200" kern="0">
                <a:solidFill>
                  <a:srgbClr val="282828"/>
                </a:solidFill>
                <a:latin typeface="Segoe UI"/>
              </a:endParaRPr>
            </a:p>
          </p:txBody>
        </p:sp>
        <p:sp>
          <p:nvSpPr>
            <p:cNvPr id="810" name="people_4" title="Icon of a person">
              <a:extLst>
                <a:ext uri="{FF2B5EF4-FFF2-40B4-BE49-F238E27FC236}">
                  <a16:creationId xmlns:a16="http://schemas.microsoft.com/office/drawing/2014/main" id="{4F28009D-99BE-4B66-A877-274E6B77C62E}"/>
                </a:ext>
              </a:extLst>
            </p:cNvPr>
            <p:cNvSpPr>
              <a:spLocks noChangeAspect="1" noEditPoints="1"/>
            </p:cNvSpPr>
            <p:nvPr/>
          </p:nvSpPr>
          <p:spPr bwMode="auto">
            <a:xfrm>
              <a:off x="3773516" y="4036573"/>
              <a:ext cx="169768" cy="18979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811" name="people_4" title="Icon of a person">
              <a:extLst>
                <a:ext uri="{FF2B5EF4-FFF2-40B4-BE49-F238E27FC236}">
                  <a16:creationId xmlns:a16="http://schemas.microsoft.com/office/drawing/2014/main" id="{D776FD40-86C7-46C1-BFC0-FC9D7CF61EFA}"/>
                </a:ext>
              </a:extLst>
            </p:cNvPr>
            <p:cNvSpPr>
              <a:spLocks noChangeAspect="1" noEditPoints="1"/>
            </p:cNvSpPr>
            <p:nvPr/>
          </p:nvSpPr>
          <p:spPr bwMode="auto">
            <a:xfrm>
              <a:off x="675895" y="4572437"/>
              <a:ext cx="169768" cy="18979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20339605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 grpId="0" animBg="1"/>
      <p:bldP spid="69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FSLogix profiles">
            <a:extLst>
              <a:ext uri="{FF2B5EF4-FFF2-40B4-BE49-F238E27FC236}">
                <a16:creationId xmlns:a16="http://schemas.microsoft.com/office/drawing/2014/main" id="{3B98D0DB-C445-420F-8F37-603984D6ACE9}"/>
              </a:ext>
            </a:extLst>
          </p:cNvPr>
          <p:cNvSpPr>
            <a:spLocks noGrp="1"/>
          </p:cNvSpPr>
          <p:nvPr>
            <p:ph type="title"/>
          </p:nvPr>
        </p:nvSpPr>
        <p:spPr>
          <a:xfrm>
            <a:off x="816416" y="443923"/>
            <a:ext cx="6980107" cy="757914"/>
          </a:xfrm>
        </p:spPr>
        <p:txBody>
          <a:bodyPr/>
          <a:lstStyle/>
          <a:p>
            <a:r>
              <a:rPr lang="en-US" err="1"/>
              <a:t>FSLogix</a:t>
            </a:r>
            <a:r>
              <a:rPr lang="en-US"/>
              <a:t> profiles</a:t>
            </a:r>
          </a:p>
        </p:txBody>
      </p:sp>
      <p:grpSp>
        <p:nvGrpSpPr>
          <p:cNvPr id="22" name="Group 21" descr="FSLogix profiles">
            <a:extLst>
              <a:ext uri="{FF2B5EF4-FFF2-40B4-BE49-F238E27FC236}">
                <a16:creationId xmlns:a16="http://schemas.microsoft.com/office/drawing/2014/main" id="{1AD5AC3B-9954-451A-927A-7BEDC982168E}"/>
              </a:ext>
            </a:extLst>
          </p:cNvPr>
          <p:cNvGrpSpPr/>
          <p:nvPr/>
        </p:nvGrpSpPr>
        <p:grpSpPr>
          <a:xfrm>
            <a:off x="693900" y="1803812"/>
            <a:ext cx="3651529" cy="4023918"/>
            <a:chOff x="707814" y="1689219"/>
            <a:chExt cx="3724750" cy="4104606"/>
          </a:xfrm>
        </p:grpSpPr>
        <p:pic>
          <p:nvPicPr>
            <p:cNvPr id="18" name="Picture 2" descr="https://docs.fslogix.com/download/attachments/6554065/editJavaRule.PNG?version=1&amp;modificationDate=1494421279291&amp;api=v2">
              <a:extLst>
                <a:ext uri="{FF2B5EF4-FFF2-40B4-BE49-F238E27FC236}">
                  <a16:creationId xmlns:a16="http://schemas.microsoft.com/office/drawing/2014/main" id="{FFD93F2E-55EA-48ED-B7ED-372CAA8B14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244" y="1689219"/>
              <a:ext cx="1608943" cy="70041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E2B721B9-8AC3-4EED-9CC8-4E2691918C12}"/>
                </a:ext>
              </a:extLst>
            </p:cNvPr>
            <p:cNvPicPr>
              <a:picLocks noChangeAspect="1"/>
            </p:cNvPicPr>
            <p:nvPr/>
          </p:nvPicPr>
          <p:blipFill>
            <a:blip r:embed="rId4"/>
            <a:stretch>
              <a:fillRect/>
            </a:stretch>
          </p:blipFill>
          <p:spPr>
            <a:xfrm>
              <a:off x="707814" y="2039425"/>
              <a:ext cx="2131101" cy="1889802"/>
            </a:xfrm>
            <a:prstGeom prst="rect">
              <a:avLst/>
            </a:prstGeom>
          </p:spPr>
        </p:pic>
        <p:pic>
          <p:nvPicPr>
            <p:cNvPr id="20" name="Picture 19">
              <a:extLst>
                <a:ext uri="{FF2B5EF4-FFF2-40B4-BE49-F238E27FC236}">
                  <a16:creationId xmlns:a16="http://schemas.microsoft.com/office/drawing/2014/main" id="{9A229B84-81A5-47A9-91AF-D24C8E7DAE4C}"/>
                </a:ext>
              </a:extLst>
            </p:cNvPr>
            <p:cNvPicPr>
              <a:picLocks noChangeAspect="1"/>
            </p:cNvPicPr>
            <p:nvPr/>
          </p:nvPicPr>
          <p:blipFill>
            <a:blip r:embed="rId5"/>
            <a:stretch>
              <a:fillRect/>
            </a:stretch>
          </p:blipFill>
          <p:spPr>
            <a:xfrm>
              <a:off x="2174320" y="3194819"/>
              <a:ext cx="2258244" cy="1331990"/>
            </a:xfrm>
            <a:prstGeom prst="rect">
              <a:avLst/>
            </a:prstGeom>
          </p:spPr>
        </p:pic>
        <p:pic>
          <p:nvPicPr>
            <p:cNvPr id="21" name="Picture 20">
              <a:extLst>
                <a:ext uri="{FF2B5EF4-FFF2-40B4-BE49-F238E27FC236}">
                  <a16:creationId xmlns:a16="http://schemas.microsoft.com/office/drawing/2014/main" id="{B0B64E64-FE23-4D9C-A237-BA185E1B8812}"/>
                </a:ext>
              </a:extLst>
            </p:cNvPr>
            <p:cNvPicPr>
              <a:picLocks noChangeAspect="1"/>
            </p:cNvPicPr>
            <p:nvPr/>
          </p:nvPicPr>
          <p:blipFill>
            <a:blip r:embed="rId6"/>
            <a:stretch>
              <a:fillRect/>
            </a:stretch>
          </p:blipFill>
          <p:spPr>
            <a:xfrm>
              <a:off x="832787" y="4461835"/>
              <a:ext cx="2328275" cy="1331990"/>
            </a:xfrm>
            <a:prstGeom prst="rect">
              <a:avLst/>
            </a:prstGeom>
          </p:spPr>
        </p:pic>
      </p:grpSp>
      <p:sp>
        <p:nvSpPr>
          <p:cNvPr id="15" name="Text Placeholder 2">
            <a:extLst>
              <a:ext uri="{FF2B5EF4-FFF2-40B4-BE49-F238E27FC236}">
                <a16:creationId xmlns:a16="http://schemas.microsoft.com/office/drawing/2014/main" id="{1A16F22E-D3A4-4D70-A4AE-9EDE724F82B2}"/>
              </a:ext>
            </a:extLst>
          </p:cNvPr>
          <p:cNvSpPr txBox="1">
            <a:spLocks/>
          </p:cNvSpPr>
          <p:nvPr/>
        </p:nvSpPr>
        <p:spPr>
          <a:xfrm>
            <a:off x="4914337" y="1876597"/>
            <a:ext cx="6577019" cy="3880619"/>
          </a:xfrm>
          <a:prstGeom prst="rect">
            <a:avLst/>
          </a:prstGeom>
        </p:spPr>
        <p:txBody>
          <a:bodyPr/>
          <a:lst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557"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112"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3pPr>
            <a:lvl4pPr marL="685669"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4pPr>
            <a:lvl5pPr marL="914224"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15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6346" marR="0" lvl="0" indent="-286346" algn="l" defTabSz="914192" rtl="0" eaLnBrk="1" fontAlgn="auto" latinLnBrk="0" hangingPunct="1">
              <a:lnSpc>
                <a:spcPct val="100000"/>
              </a:lnSpc>
              <a:spcBef>
                <a:spcPts val="588"/>
              </a:spcBef>
              <a:spcAft>
                <a:spcPts val="0"/>
              </a:spcAft>
              <a:buClrTx/>
              <a:buSzPct val="90000"/>
              <a:buFont typeface="Arial" panose="020B0604020202020204" pitchFamily="34" charset="0"/>
              <a:buChar char="•"/>
              <a:tabLst/>
              <a:defRPr/>
            </a:pPr>
            <a:r>
              <a:rPr kumimoji="0" lang="en-US" sz="1961" b="0" i="0" u="none" strike="noStrike" kern="1200" cap="none" spc="0" normalizeH="0" baseline="0" noProof="0">
                <a:ln>
                  <a:noFill/>
                </a:ln>
                <a:solidFill>
                  <a:srgbClr val="282828"/>
                </a:solidFill>
                <a:effectLst/>
                <a:uLnTx/>
                <a:uFillTx/>
                <a:latin typeface="Segoe UI"/>
                <a:ea typeface="+mn-ea"/>
                <a:cs typeface="+mn-cs"/>
              </a:rPr>
              <a:t>Profile is stored in VHD/VHD(X)</a:t>
            </a:r>
          </a:p>
          <a:p>
            <a:pPr marL="286346" marR="0" lvl="0" indent="-286346" algn="l" defTabSz="914192" rtl="0" eaLnBrk="1" fontAlgn="auto" latinLnBrk="0" hangingPunct="1">
              <a:lnSpc>
                <a:spcPct val="100000"/>
              </a:lnSpc>
              <a:spcBef>
                <a:spcPts val="588"/>
              </a:spcBef>
              <a:spcAft>
                <a:spcPts val="0"/>
              </a:spcAft>
              <a:buClrTx/>
              <a:buSzPct val="90000"/>
              <a:buFont typeface="Arial" panose="020B0604020202020204" pitchFamily="34" charset="0"/>
              <a:buChar char="•"/>
              <a:tabLst/>
              <a:defRPr/>
            </a:pPr>
            <a:r>
              <a:rPr kumimoji="0" lang="en-US" sz="1961" b="0" i="0" u="none" strike="noStrike" kern="1200" cap="none" spc="0" normalizeH="0" baseline="0" noProof="0">
                <a:ln>
                  <a:noFill/>
                </a:ln>
                <a:solidFill>
                  <a:srgbClr val="282828"/>
                </a:solidFill>
                <a:effectLst/>
                <a:uLnTx/>
                <a:uFillTx/>
                <a:latin typeface="Segoe UI"/>
                <a:ea typeface="+mn-ea"/>
                <a:cs typeface="+mn-cs"/>
              </a:rPr>
              <a:t>Same approach used by UPD</a:t>
            </a:r>
          </a:p>
          <a:p>
            <a:pPr marL="286346" marR="0" lvl="0" indent="-286346" algn="l" defTabSz="914192" rtl="0" eaLnBrk="1" fontAlgn="auto" latinLnBrk="0" hangingPunct="1">
              <a:lnSpc>
                <a:spcPct val="100000"/>
              </a:lnSpc>
              <a:spcBef>
                <a:spcPts val="588"/>
              </a:spcBef>
              <a:spcAft>
                <a:spcPts val="0"/>
              </a:spcAft>
              <a:buClrTx/>
              <a:buSzPct val="90000"/>
              <a:buFont typeface="Arial" panose="020B0604020202020204" pitchFamily="34" charset="0"/>
              <a:buChar char="•"/>
              <a:tabLst/>
              <a:defRPr/>
            </a:pPr>
            <a:r>
              <a:rPr kumimoji="0" lang="en-US" sz="1961" b="0" i="0" u="none" strike="noStrike" kern="1200" cap="none" spc="0" normalizeH="0" baseline="0" noProof="0">
                <a:ln>
                  <a:noFill/>
                </a:ln>
                <a:solidFill>
                  <a:srgbClr val="282828"/>
                </a:solidFill>
                <a:effectLst/>
                <a:uLnTx/>
                <a:uFillTx/>
                <a:latin typeface="Segoe UI"/>
                <a:ea typeface="+mn-ea"/>
                <a:cs typeface="+mn-cs"/>
              </a:rPr>
              <a:t>Mounted at Login – faster login and no target storage requirement</a:t>
            </a:r>
          </a:p>
          <a:p>
            <a:pPr marL="286346" marR="0" lvl="0" indent="-286346" algn="l" defTabSz="914192" rtl="0" eaLnBrk="1" fontAlgn="auto" latinLnBrk="0" hangingPunct="1">
              <a:lnSpc>
                <a:spcPct val="100000"/>
              </a:lnSpc>
              <a:spcBef>
                <a:spcPts val="588"/>
              </a:spcBef>
              <a:spcAft>
                <a:spcPts val="0"/>
              </a:spcAft>
              <a:buClrTx/>
              <a:buSzPct val="90000"/>
              <a:buFont typeface="Arial" panose="020B0604020202020204" pitchFamily="34" charset="0"/>
              <a:buChar char="•"/>
              <a:tabLst/>
              <a:defRPr/>
            </a:pPr>
            <a:r>
              <a:rPr kumimoji="0" lang="en-US" sz="1961" b="0" i="0" u="none" strike="noStrike" kern="1200" cap="none" spc="0" normalizeH="0" baseline="0" noProof="0">
                <a:ln>
                  <a:noFill/>
                </a:ln>
                <a:solidFill>
                  <a:srgbClr val="282828"/>
                </a:solidFill>
                <a:effectLst/>
                <a:uLnTx/>
                <a:uFillTx/>
                <a:latin typeface="Segoe UI"/>
                <a:ea typeface="+mn-ea"/>
                <a:cs typeface="+mn-cs"/>
              </a:rPr>
              <a:t>Size of Profile doesn’t impact logon time</a:t>
            </a:r>
          </a:p>
          <a:p>
            <a:pPr marL="286346" marR="0" lvl="0" indent="-286346" algn="l" defTabSz="914192" rtl="0" eaLnBrk="1" fontAlgn="auto" latinLnBrk="0" hangingPunct="1">
              <a:lnSpc>
                <a:spcPct val="100000"/>
              </a:lnSpc>
              <a:spcBef>
                <a:spcPts val="588"/>
              </a:spcBef>
              <a:spcAft>
                <a:spcPts val="0"/>
              </a:spcAft>
              <a:buClrTx/>
              <a:buSzPct val="90000"/>
              <a:buFont typeface="Arial" panose="020B0604020202020204" pitchFamily="34" charset="0"/>
              <a:buChar char="•"/>
              <a:tabLst/>
              <a:defRPr/>
            </a:pPr>
            <a:r>
              <a:rPr kumimoji="0" lang="en-US" sz="1961" b="0" i="0" u="none" strike="noStrike" kern="1200" cap="none" spc="0" normalizeH="0" baseline="0" noProof="0">
                <a:ln>
                  <a:noFill/>
                </a:ln>
                <a:solidFill>
                  <a:srgbClr val="282828"/>
                </a:solidFill>
                <a:effectLst/>
                <a:uLnTx/>
                <a:uFillTx/>
                <a:latin typeface="Segoe UI"/>
                <a:ea typeface="+mn-ea"/>
                <a:cs typeface="+mn-cs"/>
              </a:rPr>
              <a:t>VHD(X) = Block Transfer decreases network utilization</a:t>
            </a:r>
          </a:p>
          <a:p>
            <a:pPr marL="286346" marR="0" lvl="0" indent="-286346" algn="l" defTabSz="914192" rtl="0" eaLnBrk="1" fontAlgn="auto" latinLnBrk="0" hangingPunct="1">
              <a:lnSpc>
                <a:spcPct val="100000"/>
              </a:lnSpc>
              <a:spcBef>
                <a:spcPts val="588"/>
              </a:spcBef>
              <a:spcAft>
                <a:spcPts val="0"/>
              </a:spcAft>
              <a:buClrTx/>
              <a:buSzPct val="90000"/>
              <a:buFont typeface="Arial" panose="020B0604020202020204" pitchFamily="34" charset="0"/>
              <a:buChar char="•"/>
              <a:tabLst/>
              <a:defRPr/>
            </a:pPr>
            <a:r>
              <a:rPr kumimoji="0" lang="en-US" sz="1961" b="0" i="0" u="none" strike="noStrike" kern="1200" cap="none" spc="0" normalizeH="0" baseline="0" noProof="0">
                <a:ln>
                  <a:noFill/>
                </a:ln>
                <a:solidFill>
                  <a:srgbClr val="282828"/>
                </a:solidFill>
                <a:effectLst/>
                <a:uLnTx/>
                <a:uFillTx/>
                <a:latin typeface="Segoe UI"/>
                <a:ea typeface="+mn-ea"/>
                <a:cs typeface="+mn-cs"/>
              </a:rPr>
              <a:t>Caching from Windows Cache Manager</a:t>
            </a:r>
          </a:p>
          <a:p>
            <a:pPr marL="286346" marR="0" lvl="0" indent="-286346" algn="l" defTabSz="914192" rtl="0" eaLnBrk="1" fontAlgn="auto" latinLnBrk="0" hangingPunct="1">
              <a:lnSpc>
                <a:spcPct val="100000"/>
              </a:lnSpc>
              <a:spcBef>
                <a:spcPts val="588"/>
              </a:spcBef>
              <a:spcAft>
                <a:spcPts val="0"/>
              </a:spcAft>
              <a:buClrTx/>
              <a:buSzPct val="90000"/>
              <a:buFont typeface="Arial" panose="020B0604020202020204" pitchFamily="34" charset="0"/>
              <a:buChar char="•"/>
              <a:tabLst/>
              <a:defRPr/>
            </a:pPr>
            <a:r>
              <a:rPr kumimoji="0" lang="en-US" sz="1961" b="0" i="0" u="none" strike="noStrike" kern="1200" cap="none" spc="0" normalizeH="0" baseline="0" noProof="0">
                <a:ln>
                  <a:noFill/>
                </a:ln>
                <a:solidFill>
                  <a:srgbClr val="282828"/>
                </a:solidFill>
                <a:effectLst/>
                <a:uLnTx/>
                <a:uFillTx/>
                <a:latin typeface="Segoe UI"/>
                <a:ea typeface="+mn-ea"/>
                <a:cs typeface="+mn-cs"/>
              </a:rPr>
              <a:t>Profile Container redirects everything from the user profile.</a:t>
            </a:r>
          </a:p>
          <a:p>
            <a:pPr marL="286346" marR="0" lvl="0" indent="-286346" algn="l" defTabSz="914192" rtl="0" eaLnBrk="1" fontAlgn="auto" latinLnBrk="0" hangingPunct="1">
              <a:lnSpc>
                <a:spcPct val="100000"/>
              </a:lnSpc>
              <a:spcBef>
                <a:spcPts val="588"/>
              </a:spcBef>
              <a:spcAft>
                <a:spcPts val="0"/>
              </a:spcAft>
              <a:buClrTx/>
              <a:buSzPct val="90000"/>
              <a:buFont typeface="Arial" panose="020B0604020202020204" pitchFamily="34" charset="0"/>
              <a:buChar char="•"/>
              <a:tabLst/>
              <a:defRPr/>
            </a:pPr>
            <a:r>
              <a:rPr kumimoji="0" lang="en-US" sz="1961" b="0" i="0" u="none" strike="noStrike" kern="1200" cap="none" spc="0" normalizeH="0" baseline="0" noProof="0">
                <a:ln>
                  <a:noFill/>
                </a:ln>
                <a:solidFill>
                  <a:srgbClr val="282828"/>
                </a:solidFill>
                <a:effectLst/>
                <a:uLnTx/>
                <a:uFillTx/>
                <a:latin typeface="Segoe UI"/>
                <a:ea typeface="+mn-ea"/>
                <a:cs typeface="+mn-cs"/>
              </a:rPr>
              <a:t>Filter driver causes profile to appear local – broader application support</a:t>
            </a:r>
          </a:p>
        </p:txBody>
      </p:sp>
    </p:spTree>
    <p:extLst>
      <p:ext uri="{BB962C8B-B14F-4D97-AF65-F5344CB8AC3E}">
        <p14:creationId xmlns:p14="http://schemas.microsoft.com/office/powerpoint/2010/main" val="280309314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2EBD1EC-5402-D743-9B4D-04EE4C8D05B6}"/>
              </a:ext>
            </a:extLst>
          </p:cNvPr>
          <p:cNvSpPr>
            <a:spLocks noGrp="1"/>
          </p:cNvSpPr>
          <p:nvPr>
            <p:ph type="title" idx="4294967295"/>
          </p:nvPr>
        </p:nvSpPr>
        <p:spPr>
          <a:xfrm>
            <a:off x="4891088" y="1504950"/>
            <a:ext cx="5014912" cy="1052513"/>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742" rtl="0" eaLnBrk="1" fontAlgn="auto" latinLnBrk="0" hangingPunct="1">
              <a:lnSpc>
                <a:spcPct val="95000"/>
              </a:lnSpc>
              <a:spcBef>
                <a:spcPts val="2400"/>
              </a:spcBef>
              <a:spcAft>
                <a:spcPts val="1200"/>
              </a:spcAft>
              <a:buClrTx/>
              <a:buSzPct val="90000"/>
              <a:buFont typeface="Wingdings" panose="05000000000000000000" pitchFamily="2" charset="2"/>
              <a:buNone/>
              <a:tabLst/>
              <a:defRPr/>
            </a:pPr>
            <a:r>
              <a:rPr kumimoji="0" lang="en-US" sz="3600" b="0" i="0" u="none" strike="noStrike" kern="1200" cap="none" spc="0" normalizeH="0" baseline="0" noProof="0">
                <a:ln>
                  <a:noFill/>
                </a:ln>
                <a:solidFill>
                  <a:schemeClr val="tx1"/>
                </a:solidFill>
                <a:effectLst/>
                <a:uLnTx/>
                <a:uFillTx/>
                <a:latin typeface="+mj-lt"/>
                <a:ea typeface="+mn-ea"/>
                <a:cs typeface="Segoe UI" panose="020B0502040204020203" pitchFamily="34" charset="0"/>
              </a:rPr>
              <a:t>Set-up for Hands-On Lab</a:t>
            </a:r>
          </a:p>
        </p:txBody>
      </p:sp>
    </p:spTree>
    <p:extLst>
      <p:ext uri="{BB962C8B-B14F-4D97-AF65-F5344CB8AC3E}">
        <p14:creationId xmlns:p14="http://schemas.microsoft.com/office/powerpoint/2010/main" val="394185201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B1EFE-5A3A-BF2E-EA91-8AB2BC9B4A8A}"/>
              </a:ext>
            </a:extLst>
          </p:cNvPr>
          <p:cNvSpPr>
            <a:spLocks noGrp="1"/>
          </p:cNvSpPr>
          <p:nvPr>
            <p:ph type="title"/>
          </p:nvPr>
        </p:nvSpPr>
        <p:spPr>
          <a:xfrm>
            <a:off x="632036" y="541338"/>
            <a:ext cx="3182027" cy="3118624"/>
          </a:xfrm>
        </p:spPr>
        <p:txBody>
          <a:bodyPr/>
          <a:lstStyle/>
          <a:p>
            <a:pPr algn="ctr"/>
            <a:r>
              <a:rPr lang="en-US"/>
              <a:t>How to log in? </a:t>
            </a:r>
            <a:r>
              <a:rPr lang="en-US">
                <a:sym typeface="Wingdings" panose="05000000000000000000" pitchFamily="2" charset="2"/>
              </a:rPr>
              <a:t>     </a:t>
            </a:r>
            <a:br>
              <a:rPr lang="en-US"/>
            </a:br>
            <a:br>
              <a:rPr lang="en-US"/>
            </a:br>
            <a:r>
              <a:rPr lang="en-US"/>
              <a:t>What do I have to do?</a:t>
            </a:r>
            <a:br>
              <a:rPr lang="en-US"/>
            </a:br>
            <a:r>
              <a:rPr lang="en-US" sz="3600">
                <a:solidFill>
                  <a:schemeClr val="bg1"/>
                </a:solidFill>
                <a:hlinkClick r:id="rId3">
                  <a:extLst>
                    <a:ext uri="{A12FA001-AC4F-418D-AE19-62706E023703}">
                      <ahyp:hlinkClr xmlns:ahyp="http://schemas.microsoft.com/office/drawing/2018/hyperlinkcolor" val="tx"/>
                    </a:ext>
                  </a:extLst>
                </a:hlinkClick>
              </a:rPr>
              <a:t>aka.ms/</a:t>
            </a:r>
            <a:r>
              <a:rPr lang="en-US" sz="3600" err="1">
                <a:solidFill>
                  <a:schemeClr val="bg1"/>
                </a:solidFill>
                <a:hlinkClick r:id="rId3">
                  <a:extLst>
                    <a:ext uri="{A12FA001-AC4F-418D-AE19-62706E023703}">
                      <ahyp:hlinkClr xmlns:ahyp="http://schemas.microsoft.com/office/drawing/2018/hyperlinkcolor" val="tx"/>
                    </a:ext>
                  </a:extLst>
                </a:hlinkClick>
              </a:rPr>
              <a:t>avdlab</a:t>
            </a:r>
            <a:br>
              <a:rPr lang="en-US" sz="3600">
                <a:solidFill>
                  <a:schemeClr val="bg1"/>
                </a:solidFill>
              </a:rPr>
            </a:br>
            <a:endParaRPr lang="en-US"/>
          </a:p>
        </p:txBody>
      </p:sp>
      <p:sp>
        <p:nvSpPr>
          <p:cNvPr id="3" name="Text Placeholder 2">
            <a:extLst>
              <a:ext uri="{FF2B5EF4-FFF2-40B4-BE49-F238E27FC236}">
                <a16:creationId xmlns:a16="http://schemas.microsoft.com/office/drawing/2014/main" id="{2866F4AF-C9E4-6B9C-15AE-0991380BB21A}"/>
              </a:ext>
            </a:extLst>
          </p:cNvPr>
          <p:cNvSpPr>
            <a:spLocks noGrp="1"/>
          </p:cNvSpPr>
          <p:nvPr>
            <p:ph type="body" sz="quarter" idx="11"/>
          </p:nvPr>
        </p:nvSpPr>
        <p:spPr>
          <a:xfrm>
            <a:off x="4358792" y="152884"/>
            <a:ext cx="7833208" cy="518560"/>
          </a:xfrm>
        </p:spPr>
        <p:txBody>
          <a:bodyPr/>
          <a:lstStyle/>
          <a:p>
            <a:pPr algn="ctr"/>
            <a:r>
              <a:rPr lang="en-US" sz="2800"/>
              <a:t>https://portal.azure.com</a:t>
            </a:r>
          </a:p>
        </p:txBody>
      </p:sp>
      <p:graphicFrame>
        <p:nvGraphicFramePr>
          <p:cNvPr id="5" name="Table 4">
            <a:extLst>
              <a:ext uri="{FF2B5EF4-FFF2-40B4-BE49-F238E27FC236}">
                <a16:creationId xmlns:a16="http://schemas.microsoft.com/office/drawing/2014/main" id="{6311B1EB-F566-09D4-0C09-BDE7771FDF78}"/>
              </a:ext>
            </a:extLst>
          </p:cNvPr>
          <p:cNvGraphicFramePr>
            <a:graphicFrameLocks noGrp="1"/>
          </p:cNvGraphicFramePr>
          <p:nvPr/>
        </p:nvGraphicFramePr>
        <p:xfrm>
          <a:off x="5076410" y="773044"/>
          <a:ext cx="6851177" cy="5198691"/>
        </p:xfrm>
        <a:graphic>
          <a:graphicData uri="http://schemas.openxmlformats.org/drawingml/2006/table">
            <a:tbl>
              <a:tblPr firstRow="1">
                <a:tableStyleId>{F2DE63D5-997A-4646-A377-4702673A728D}</a:tableStyleId>
              </a:tblPr>
              <a:tblGrid>
                <a:gridCol w="1135472">
                  <a:extLst>
                    <a:ext uri="{9D8B030D-6E8A-4147-A177-3AD203B41FA5}">
                      <a16:colId xmlns:a16="http://schemas.microsoft.com/office/drawing/2014/main" val="803058072"/>
                    </a:ext>
                  </a:extLst>
                </a:gridCol>
                <a:gridCol w="5715705">
                  <a:extLst>
                    <a:ext uri="{9D8B030D-6E8A-4147-A177-3AD203B41FA5}">
                      <a16:colId xmlns:a16="http://schemas.microsoft.com/office/drawing/2014/main" val="447645543"/>
                    </a:ext>
                  </a:extLst>
                </a:gridCol>
              </a:tblGrid>
              <a:tr h="286656">
                <a:tc>
                  <a:txBody>
                    <a:bodyPr/>
                    <a:lstStyle/>
                    <a:p>
                      <a:pPr algn="ctr" fontAlgn="b"/>
                      <a:r>
                        <a:rPr lang="en-US" sz="2000" b="1" u="none" strike="noStrike">
                          <a:solidFill>
                            <a:srgbClr val="000000"/>
                          </a:solidFill>
                          <a:effectLst/>
                        </a:rPr>
                        <a:t>#</a:t>
                      </a:r>
                      <a:endParaRPr lang="en-US" sz="2000" b="1" i="0" u="none" strike="noStrike">
                        <a:solidFill>
                          <a:srgbClr val="000000"/>
                        </a:solidFill>
                        <a:effectLst/>
                        <a:latin typeface="Calibri" panose="020F0502020204030204" pitchFamily="34" charset="0"/>
                      </a:endParaRPr>
                    </a:p>
                  </a:txBody>
                  <a:tcPr marL="1957" marR="1957" marT="1957" marB="18782"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b"/>
                      <a:r>
                        <a:rPr lang="en-US" sz="2000" b="1" u="none" strike="noStrike">
                          <a:solidFill>
                            <a:srgbClr val="000000"/>
                          </a:solidFill>
                          <a:effectLst/>
                        </a:rPr>
                        <a:t>UPN</a:t>
                      </a:r>
                      <a:endParaRPr lang="en-US" sz="2000" b="1" i="0" u="none" strike="noStrike">
                        <a:solidFill>
                          <a:srgbClr val="000000"/>
                        </a:solidFill>
                        <a:effectLst/>
                        <a:latin typeface="Calibri" panose="020F0502020204030204" pitchFamily="34" charset="0"/>
                      </a:endParaRPr>
                    </a:p>
                  </a:txBody>
                  <a:tcPr marL="1957" marR="1957" marT="1957" marB="18782"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9283263"/>
                  </a:ext>
                </a:extLst>
              </a:tr>
              <a:tr h="286656">
                <a:tc>
                  <a:txBody>
                    <a:bodyPr/>
                    <a:lstStyle/>
                    <a:p>
                      <a:pPr algn="ctr" fontAlgn="b"/>
                      <a:r>
                        <a:rPr lang="en-US" sz="1600" b="1" i="0" u="none" strike="noStrike">
                          <a:solidFill>
                            <a:srgbClr val="000000"/>
                          </a:solidFill>
                          <a:effectLst/>
                          <a:latin typeface="+mj-lt"/>
                        </a:rPr>
                        <a:t>1</a:t>
                      </a:r>
                    </a:p>
                  </a:txBody>
                  <a:tcPr marL="1957" marR="1957" marT="1957" marB="18782"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mj-lt"/>
                        </a:rPr>
                        <a:t>avd-user01@mngenvmcap168626.onmicrosoft.com</a:t>
                      </a:r>
                    </a:p>
                  </a:txBody>
                  <a:tcPr marL="4763" marR="4763" marT="4763"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70921553"/>
                  </a:ext>
                </a:extLst>
              </a:tr>
              <a:tr h="286656">
                <a:tc>
                  <a:txBody>
                    <a:bodyPr/>
                    <a:lstStyle/>
                    <a:p>
                      <a:pPr algn="ctr" fontAlgn="b"/>
                      <a:r>
                        <a:rPr lang="en-US" sz="1600" b="1" i="0" u="none" strike="noStrike">
                          <a:solidFill>
                            <a:srgbClr val="000000"/>
                          </a:solidFill>
                          <a:effectLst/>
                          <a:latin typeface="+mj-lt"/>
                        </a:rPr>
                        <a:t>2</a:t>
                      </a:r>
                    </a:p>
                  </a:txBody>
                  <a:tcPr marL="1957" marR="1957" marT="1957" marB="18782"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mj-lt"/>
                        </a:rPr>
                        <a:t>avd-user02@mngenvmcap168626.onmicrosoft.com</a:t>
                      </a:r>
                    </a:p>
                  </a:txBody>
                  <a:tcPr marL="4763" marR="4763" marT="4763"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59336520"/>
                  </a:ext>
                </a:extLst>
              </a:tr>
              <a:tr h="286656">
                <a:tc>
                  <a:txBody>
                    <a:bodyPr/>
                    <a:lstStyle/>
                    <a:p>
                      <a:pPr algn="ctr" fontAlgn="b"/>
                      <a:r>
                        <a:rPr lang="en-US" sz="1600" b="1" i="0" u="none" strike="noStrike">
                          <a:solidFill>
                            <a:srgbClr val="000000"/>
                          </a:solidFill>
                          <a:effectLst/>
                          <a:latin typeface="+mj-lt"/>
                        </a:rPr>
                        <a:t>3</a:t>
                      </a:r>
                    </a:p>
                  </a:txBody>
                  <a:tcPr marL="1957" marR="1957" marT="1957" marB="18782"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mj-lt"/>
                        </a:rPr>
                        <a:t>avd-user03@mngenvmcap168626.onmicrosoft.com</a:t>
                      </a:r>
                    </a:p>
                  </a:txBody>
                  <a:tcPr marL="4763" marR="4763" marT="4763"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2105443"/>
                  </a:ext>
                </a:extLst>
              </a:tr>
              <a:tr h="286656">
                <a:tc>
                  <a:txBody>
                    <a:bodyPr/>
                    <a:lstStyle/>
                    <a:p>
                      <a:pPr algn="ctr" fontAlgn="b"/>
                      <a:r>
                        <a:rPr lang="en-US" sz="1600" b="1" i="0" u="none" strike="noStrike">
                          <a:solidFill>
                            <a:srgbClr val="000000"/>
                          </a:solidFill>
                          <a:effectLst/>
                          <a:latin typeface="+mj-lt"/>
                        </a:rPr>
                        <a:t>4</a:t>
                      </a:r>
                    </a:p>
                  </a:txBody>
                  <a:tcPr marL="1957" marR="1957" marT="1957" marB="18782"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mj-lt"/>
                        </a:rPr>
                        <a:t>avd-user04@mngenvmcap168626.onmicrosoft.com</a:t>
                      </a:r>
                    </a:p>
                  </a:txBody>
                  <a:tcPr marL="4763" marR="4763" marT="4763"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5994379"/>
                  </a:ext>
                </a:extLst>
              </a:tr>
              <a:tr h="286656">
                <a:tc>
                  <a:txBody>
                    <a:bodyPr/>
                    <a:lstStyle/>
                    <a:p>
                      <a:pPr algn="ctr" fontAlgn="b"/>
                      <a:r>
                        <a:rPr lang="en-US" sz="1600" b="1" i="0" u="none" strike="noStrike">
                          <a:solidFill>
                            <a:srgbClr val="000000"/>
                          </a:solidFill>
                          <a:effectLst/>
                          <a:latin typeface="+mj-lt"/>
                        </a:rPr>
                        <a:t>5</a:t>
                      </a:r>
                    </a:p>
                  </a:txBody>
                  <a:tcPr marL="1957" marR="1957" marT="1957" marB="18782"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mj-lt"/>
                        </a:rPr>
                        <a:t>avd-user05@mngenvmcap168626.onmicrosoft.com</a:t>
                      </a:r>
                    </a:p>
                  </a:txBody>
                  <a:tcPr marL="4763" marR="4763" marT="4763"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62238811"/>
                  </a:ext>
                </a:extLst>
              </a:tr>
              <a:tr h="286656">
                <a:tc>
                  <a:txBody>
                    <a:bodyPr/>
                    <a:lstStyle/>
                    <a:p>
                      <a:pPr algn="ctr" fontAlgn="b"/>
                      <a:r>
                        <a:rPr lang="en-US" sz="1600" b="1" i="0" u="none" strike="noStrike">
                          <a:solidFill>
                            <a:srgbClr val="000000"/>
                          </a:solidFill>
                          <a:effectLst/>
                          <a:latin typeface="+mj-lt"/>
                        </a:rPr>
                        <a:t>6</a:t>
                      </a:r>
                    </a:p>
                  </a:txBody>
                  <a:tcPr marL="1957" marR="1957" marT="1957" marB="18782"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mj-lt"/>
                        </a:rPr>
                        <a:t>avd-user06@mngenvmcap168626.onmicrosoft.com</a:t>
                      </a:r>
                    </a:p>
                  </a:txBody>
                  <a:tcPr marL="4763" marR="4763" marT="4763"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5379129"/>
                  </a:ext>
                </a:extLst>
              </a:tr>
              <a:tr h="286656">
                <a:tc>
                  <a:txBody>
                    <a:bodyPr/>
                    <a:lstStyle/>
                    <a:p>
                      <a:pPr algn="ctr" fontAlgn="b"/>
                      <a:r>
                        <a:rPr lang="en-US" sz="1600" b="1" i="0" u="none" strike="noStrike">
                          <a:solidFill>
                            <a:srgbClr val="000000"/>
                          </a:solidFill>
                          <a:effectLst/>
                          <a:latin typeface="+mj-lt"/>
                        </a:rPr>
                        <a:t>7</a:t>
                      </a:r>
                    </a:p>
                  </a:txBody>
                  <a:tcPr marL="1957" marR="1957" marT="1957" marB="18782"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mj-lt"/>
                        </a:rPr>
                        <a:t>avd-user07@mngenvmcap168626.onmicrosoft.com</a:t>
                      </a:r>
                    </a:p>
                  </a:txBody>
                  <a:tcPr marL="4763" marR="4763" marT="4763"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40116553"/>
                  </a:ext>
                </a:extLst>
              </a:tr>
              <a:tr h="286656">
                <a:tc>
                  <a:txBody>
                    <a:bodyPr/>
                    <a:lstStyle/>
                    <a:p>
                      <a:pPr algn="ctr" fontAlgn="b"/>
                      <a:r>
                        <a:rPr lang="en-US" sz="1600" b="1" i="0" u="none" strike="noStrike">
                          <a:solidFill>
                            <a:srgbClr val="000000"/>
                          </a:solidFill>
                          <a:effectLst/>
                          <a:latin typeface="+mj-lt"/>
                        </a:rPr>
                        <a:t>8</a:t>
                      </a:r>
                    </a:p>
                  </a:txBody>
                  <a:tcPr marL="1957" marR="1957" marT="1957" marB="18782"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mj-lt"/>
                        </a:rPr>
                        <a:t>avd-user08@mngenvmcap168626.onmicrosoft.com</a:t>
                      </a:r>
                    </a:p>
                  </a:txBody>
                  <a:tcPr marL="4763" marR="4763" marT="4763"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0252934"/>
                  </a:ext>
                </a:extLst>
              </a:tr>
              <a:tr h="286656">
                <a:tc>
                  <a:txBody>
                    <a:bodyPr/>
                    <a:lstStyle/>
                    <a:p>
                      <a:pPr algn="ctr" fontAlgn="b"/>
                      <a:r>
                        <a:rPr lang="en-US" sz="1600" b="1" i="0" u="none" strike="noStrike">
                          <a:solidFill>
                            <a:srgbClr val="000000"/>
                          </a:solidFill>
                          <a:effectLst/>
                          <a:latin typeface="+mj-lt"/>
                        </a:rPr>
                        <a:t>9</a:t>
                      </a:r>
                    </a:p>
                  </a:txBody>
                  <a:tcPr marL="1957" marR="1957" marT="1957" marB="18782"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mj-lt"/>
                        </a:rPr>
                        <a:t>avd-user09@mngenvmcap168626.onmicrosoft.com</a:t>
                      </a:r>
                    </a:p>
                  </a:txBody>
                  <a:tcPr marL="4763" marR="4763" marT="4763"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2641293"/>
                  </a:ext>
                </a:extLst>
              </a:tr>
              <a:tr h="286656">
                <a:tc>
                  <a:txBody>
                    <a:bodyPr/>
                    <a:lstStyle/>
                    <a:p>
                      <a:pPr algn="ctr" fontAlgn="b"/>
                      <a:r>
                        <a:rPr lang="en-US" sz="1600" b="1" i="0" u="none" strike="noStrike">
                          <a:solidFill>
                            <a:srgbClr val="000000"/>
                          </a:solidFill>
                          <a:effectLst/>
                          <a:latin typeface="+mj-lt"/>
                        </a:rPr>
                        <a:t>10</a:t>
                      </a:r>
                    </a:p>
                  </a:txBody>
                  <a:tcPr marL="1957" marR="1957" marT="1957" marB="18782"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mj-lt"/>
                        </a:rPr>
                        <a:t>avd-user10@mngenvmcap168626.onmicrosoft.com</a:t>
                      </a:r>
                    </a:p>
                  </a:txBody>
                  <a:tcPr marL="4763" marR="4763" marT="4763"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7071871"/>
                  </a:ext>
                </a:extLst>
              </a:tr>
              <a:tr h="286656">
                <a:tc>
                  <a:txBody>
                    <a:bodyPr/>
                    <a:lstStyle/>
                    <a:p>
                      <a:pPr algn="ctr" fontAlgn="b"/>
                      <a:r>
                        <a:rPr lang="en-US" sz="1600" b="1" i="0" u="none" strike="noStrike">
                          <a:solidFill>
                            <a:srgbClr val="000000"/>
                          </a:solidFill>
                          <a:effectLst/>
                          <a:latin typeface="+mj-lt"/>
                        </a:rPr>
                        <a:t>11</a:t>
                      </a:r>
                    </a:p>
                  </a:txBody>
                  <a:tcPr marL="1957" marR="1957" marT="1957" marB="18782"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mj-lt"/>
                        </a:rPr>
                        <a:t>avd-user11@mngenvmcap168626.onmicrosoft.com</a:t>
                      </a:r>
                    </a:p>
                  </a:txBody>
                  <a:tcPr marL="4763" marR="4763" marT="4763"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09106397"/>
                  </a:ext>
                </a:extLst>
              </a:tr>
              <a:tr h="286656">
                <a:tc>
                  <a:txBody>
                    <a:bodyPr/>
                    <a:lstStyle/>
                    <a:p>
                      <a:pPr algn="ctr" fontAlgn="b"/>
                      <a:r>
                        <a:rPr lang="en-US" sz="1600" b="1" i="0" u="none" strike="noStrike">
                          <a:solidFill>
                            <a:srgbClr val="000000"/>
                          </a:solidFill>
                          <a:effectLst/>
                          <a:latin typeface="+mj-lt"/>
                        </a:rPr>
                        <a:t>12</a:t>
                      </a:r>
                    </a:p>
                  </a:txBody>
                  <a:tcPr marL="1957" marR="1957" marT="1957" marB="18782"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mj-lt"/>
                        </a:rPr>
                        <a:t>avd-user12@mngenvmcap168626.onmicrosoft.com</a:t>
                      </a:r>
                    </a:p>
                  </a:txBody>
                  <a:tcPr marL="4763" marR="4763" marT="4763"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6495014"/>
                  </a:ext>
                </a:extLst>
              </a:tr>
              <a:tr h="286656">
                <a:tc>
                  <a:txBody>
                    <a:bodyPr/>
                    <a:lstStyle/>
                    <a:p>
                      <a:pPr algn="ctr" fontAlgn="b"/>
                      <a:r>
                        <a:rPr lang="en-US" sz="1600" b="1" i="0" u="none" strike="noStrike">
                          <a:solidFill>
                            <a:srgbClr val="000000"/>
                          </a:solidFill>
                          <a:effectLst/>
                          <a:latin typeface="+mj-lt"/>
                        </a:rPr>
                        <a:t>13</a:t>
                      </a:r>
                    </a:p>
                  </a:txBody>
                  <a:tcPr marL="1957" marR="1957" marT="1957" marB="18782"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mj-lt"/>
                        </a:rPr>
                        <a:t>avd-user13@mngenvmcap168626.onmicrosoft.com</a:t>
                      </a:r>
                    </a:p>
                  </a:txBody>
                  <a:tcPr marL="4763" marR="4763" marT="4763"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3997460"/>
                  </a:ext>
                </a:extLst>
              </a:tr>
              <a:tr h="286656">
                <a:tc>
                  <a:txBody>
                    <a:bodyPr/>
                    <a:lstStyle/>
                    <a:p>
                      <a:pPr algn="ctr" fontAlgn="b"/>
                      <a:r>
                        <a:rPr lang="en-US" sz="1600" b="1" i="0" u="none" strike="noStrike">
                          <a:solidFill>
                            <a:srgbClr val="000000"/>
                          </a:solidFill>
                          <a:effectLst/>
                          <a:latin typeface="+mj-lt"/>
                        </a:rPr>
                        <a:t>14</a:t>
                      </a:r>
                    </a:p>
                  </a:txBody>
                  <a:tcPr marL="1957" marR="1957" marT="1957" marB="18782"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mj-lt"/>
                        </a:rPr>
                        <a:t>avd-user14@mngenvmcap168626.onmicrosoft.com</a:t>
                      </a:r>
                    </a:p>
                  </a:txBody>
                  <a:tcPr marL="4763" marR="4763" marT="4763"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0213890"/>
                  </a:ext>
                </a:extLst>
              </a:tr>
              <a:tr h="286656">
                <a:tc>
                  <a:txBody>
                    <a:bodyPr/>
                    <a:lstStyle/>
                    <a:p>
                      <a:pPr algn="ctr" fontAlgn="b"/>
                      <a:r>
                        <a:rPr lang="en-US" sz="1600" b="1" i="0" u="none" strike="noStrike">
                          <a:solidFill>
                            <a:srgbClr val="000000"/>
                          </a:solidFill>
                          <a:effectLst/>
                          <a:latin typeface="+mj-lt"/>
                        </a:rPr>
                        <a:t>15</a:t>
                      </a:r>
                    </a:p>
                  </a:txBody>
                  <a:tcPr marL="1957" marR="1957" marT="1957" marB="18782"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mj-lt"/>
                        </a:rPr>
                        <a:t>avd-user15@mngenvmcap168626.onmicrosoft.com</a:t>
                      </a:r>
                    </a:p>
                  </a:txBody>
                  <a:tcPr marL="4763" marR="4763" marT="4763"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4102806"/>
                  </a:ext>
                </a:extLst>
              </a:tr>
              <a:tr h="286656">
                <a:tc>
                  <a:txBody>
                    <a:bodyPr/>
                    <a:lstStyle/>
                    <a:p>
                      <a:pPr algn="ctr" fontAlgn="b"/>
                      <a:r>
                        <a:rPr lang="en-US" sz="1600" b="1" i="0" u="none" strike="noStrike">
                          <a:solidFill>
                            <a:srgbClr val="000000"/>
                          </a:solidFill>
                          <a:effectLst/>
                          <a:latin typeface="+mj-lt"/>
                        </a:rPr>
                        <a:t>16</a:t>
                      </a:r>
                    </a:p>
                  </a:txBody>
                  <a:tcPr marL="1957" marR="1957" marT="1957" marB="18782"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a:solidFill>
                            <a:srgbClr val="000000"/>
                          </a:solidFill>
                          <a:effectLst/>
                          <a:latin typeface="+mj-lt"/>
                        </a:rPr>
                        <a:t>avd-user16@mngenvmcap168626.onmicrosoft.com</a:t>
                      </a:r>
                    </a:p>
                  </a:txBody>
                  <a:tcPr marL="4763" marR="4763" marT="4763"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4073956"/>
                  </a:ext>
                </a:extLst>
              </a:tr>
              <a:tr h="286656">
                <a:tc>
                  <a:txBody>
                    <a:bodyPr/>
                    <a:lstStyle/>
                    <a:p>
                      <a:pPr algn="ctr" fontAlgn="b"/>
                      <a:r>
                        <a:rPr lang="en-US" sz="1600" b="1" i="0" u="none" strike="noStrike">
                          <a:solidFill>
                            <a:srgbClr val="000000"/>
                          </a:solidFill>
                          <a:effectLst/>
                          <a:latin typeface="+mj-lt"/>
                        </a:rPr>
                        <a:t>17</a:t>
                      </a:r>
                    </a:p>
                  </a:txBody>
                  <a:tcPr marL="1957" marR="1957" marT="1957" marB="18782"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b"/>
                      <a:r>
                        <a:rPr lang="en-US" sz="1600" b="1" i="0" u="none" strike="noStrike">
                          <a:solidFill>
                            <a:srgbClr val="000000"/>
                          </a:solidFill>
                          <a:effectLst/>
                          <a:latin typeface="+mj-lt"/>
                        </a:rPr>
                        <a:t>avd-user17@mngenvmcap168626.onmicrosoft.com</a:t>
                      </a:r>
                    </a:p>
                  </a:txBody>
                  <a:tcPr marL="4763" marR="4763" marT="4763"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47311571"/>
                  </a:ext>
                </a:extLst>
              </a:tr>
            </a:tbl>
          </a:graphicData>
        </a:graphic>
      </p:graphicFrame>
    </p:spTree>
    <p:extLst>
      <p:ext uri="{BB962C8B-B14F-4D97-AF65-F5344CB8AC3E}">
        <p14:creationId xmlns:p14="http://schemas.microsoft.com/office/powerpoint/2010/main" val="104351510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Best Practices</a:t>
            </a:r>
          </a:p>
        </p:txBody>
      </p:sp>
    </p:spTree>
    <p:extLst>
      <p:ext uri="{BB962C8B-B14F-4D97-AF65-F5344CB8AC3E}">
        <p14:creationId xmlns:p14="http://schemas.microsoft.com/office/powerpoint/2010/main" val="2913653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a:xfrm>
            <a:off x="588262" y="457200"/>
            <a:ext cx="11507167" cy="553998"/>
          </a:xfrm>
        </p:spPr>
        <p:txBody>
          <a:bodyPr/>
          <a:lstStyle/>
          <a:p>
            <a:r>
              <a:rPr lang="en-US"/>
              <a:t>Azure Virtual Desktop Host Sizing Recommendations</a:t>
            </a:r>
          </a:p>
        </p:txBody>
      </p:sp>
      <p:sp>
        <p:nvSpPr>
          <p:cNvPr id="6" name="Text Placeholder 5">
            <a:extLst>
              <a:ext uri="{FF2B5EF4-FFF2-40B4-BE49-F238E27FC236}">
                <a16:creationId xmlns:a16="http://schemas.microsoft.com/office/drawing/2014/main" id="{782A7708-9756-4B67-8AE1-26F71EBC80CA}"/>
              </a:ext>
            </a:extLst>
          </p:cNvPr>
          <p:cNvSpPr>
            <a:spLocks noGrp="1"/>
          </p:cNvSpPr>
          <p:nvPr>
            <p:ph type="body" sz="quarter" idx="4294967295"/>
          </p:nvPr>
        </p:nvSpPr>
        <p:spPr>
          <a:xfrm>
            <a:off x="589533" y="1204079"/>
            <a:ext cx="11017250" cy="5016758"/>
          </a:xfrm>
        </p:spPr>
        <p:txBody>
          <a:bodyPr/>
          <a:lstStyle/>
          <a:p>
            <a:pPr marL="0" lvl="0" indent="0" eaLnBrk="0" fontAlgn="base" hangingPunct="0">
              <a:spcBef>
                <a:spcPct val="0"/>
              </a:spcBef>
              <a:spcAft>
                <a:spcPct val="0"/>
              </a:spcAft>
              <a:buNone/>
            </a:pPr>
            <a:r>
              <a:rPr lang="en-US" altLang="en-US" sz="2000" b="1">
                <a:solidFill>
                  <a:schemeClr val="tx1">
                    <a:lumMod val="75000"/>
                    <a:lumOff val="25000"/>
                  </a:schemeClr>
                </a:solidFill>
                <a:latin typeface="+mn-lt"/>
                <a:cs typeface="Segoe UI" panose="020B0502040204020203" pitchFamily="34" charset="0"/>
              </a:rPr>
              <a:t>Multi-Session Recommendations</a:t>
            </a:r>
          </a:p>
          <a:p>
            <a:pPr marL="0" lvl="0" indent="0" eaLnBrk="0" fontAlgn="base" hangingPunct="0">
              <a:spcBef>
                <a:spcPct val="0"/>
              </a:spcBef>
              <a:spcAft>
                <a:spcPct val="0"/>
              </a:spcAft>
              <a:buNone/>
            </a:pPr>
            <a:r>
              <a:rPr lang="en-US" altLang="en-US" sz="1600">
                <a:solidFill>
                  <a:schemeClr val="tx1">
                    <a:lumMod val="75000"/>
                    <a:lumOff val="25000"/>
                  </a:schemeClr>
                </a:solidFill>
                <a:latin typeface="+mn-lt"/>
                <a:cs typeface="Segoe UI" panose="020B0502040204020203" pitchFamily="34" charset="0"/>
              </a:rPr>
              <a:t>The following table lists the maximum suggested number of users per virtual central processing unit (vCPU) and the minimum </a:t>
            </a:r>
            <a:r>
              <a:rPr lang="en-US" altLang="en-US" sz="1600" err="1">
                <a:solidFill>
                  <a:schemeClr val="tx1">
                    <a:lumMod val="75000"/>
                    <a:lumOff val="25000"/>
                  </a:schemeClr>
                </a:solidFill>
                <a:latin typeface="+mn-lt"/>
                <a:cs typeface="Segoe UI" panose="020B0502040204020203" pitchFamily="34" charset="0"/>
              </a:rPr>
              <a:t>VM</a:t>
            </a:r>
            <a:r>
              <a:rPr lang="en-US" altLang="en-US" sz="1600">
                <a:solidFill>
                  <a:schemeClr val="tx1">
                    <a:lumMod val="75000"/>
                    <a:lumOff val="25000"/>
                  </a:schemeClr>
                </a:solidFill>
                <a:latin typeface="+mn-lt"/>
                <a:cs typeface="Segoe UI" panose="020B0502040204020203" pitchFamily="34" charset="0"/>
              </a:rPr>
              <a:t> configuration for each workload. These recommendations are based on </a:t>
            </a:r>
            <a:r>
              <a:rPr lang="en-US" altLang="en-US" sz="1600">
                <a:latin typeface="+mn-lt"/>
                <a:hlinkClick r:id="rId3"/>
              </a:rPr>
              <a:t>Remote Desktop workloads </a:t>
            </a:r>
            <a:endParaRPr lang="en-US" altLang="en-US" sz="1600">
              <a:latin typeface="+mn-lt"/>
            </a:endParaRPr>
          </a:p>
          <a:p>
            <a:pPr lvl="0" eaLnBrk="0" fontAlgn="base" hangingPunct="0">
              <a:spcBef>
                <a:spcPct val="0"/>
              </a:spcBef>
              <a:spcAft>
                <a:spcPct val="0"/>
              </a:spcAft>
            </a:pPr>
            <a:endParaRPr lang="en-US" altLang="en-US" sz="1800">
              <a:latin typeface="+mn-lt"/>
            </a:endParaRPr>
          </a:p>
          <a:p>
            <a:pPr lvl="0" eaLnBrk="0" fontAlgn="base" hangingPunct="0">
              <a:spcBef>
                <a:spcPct val="0"/>
              </a:spcBef>
              <a:spcAft>
                <a:spcPct val="0"/>
              </a:spcAft>
            </a:pPr>
            <a:endParaRPr lang="en-US" altLang="en-US" sz="1800">
              <a:latin typeface="+mn-lt"/>
            </a:endParaRPr>
          </a:p>
          <a:p>
            <a:pPr lvl="0" eaLnBrk="0" fontAlgn="base" hangingPunct="0">
              <a:spcBef>
                <a:spcPct val="0"/>
              </a:spcBef>
              <a:spcAft>
                <a:spcPct val="0"/>
              </a:spcAft>
            </a:pPr>
            <a:endParaRPr lang="en-US" altLang="en-US" sz="1800">
              <a:latin typeface="+mn-lt"/>
            </a:endParaRPr>
          </a:p>
          <a:p>
            <a:pPr lvl="0" eaLnBrk="0" fontAlgn="base" hangingPunct="0">
              <a:spcBef>
                <a:spcPct val="0"/>
              </a:spcBef>
              <a:spcAft>
                <a:spcPct val="0"/>
              </a:spcAft>
            </a:pPr>
            <a:endParaRPr lang="en-US" altLang="en-US" sz="1800">
              <a:latin typeface="+mn-lt"/>
            </a:endParaRPr>
          </a:p>
          <a:p>
            <a:pPr lvl="0" eaLnBrk="0" fontAlgn="base" hangingPunct="0">
              <a:spcBef>
                <a:spcPct val="0"/>
              </a:spcBef>
              <a:spcAft>
                <a:spcPct val="0"/>
              </a:spcAft>
            </a:pPr>
            <a:endParaRPr lang="en-US" altLang="en-US" sz="1800">
              <a:latin typeface="+mn-lt"/>
            </a:endParaRPr>
          </a:p>
          <a:p>
            <a:pPr lvl="0" eaLnBrk="0" fontAlgn="base" hangingPunct="0">
              <a:spcBef>
                <a:spcPct val="0"/>
              </a:spcBef>
              <a:spcAft>
                <a:spcPct val="0"/>
              </a:spcAft>
            </a:pPr>
            <a:endParaRPr lang="en-US" altLang="en-US" sz="1800">
              <a:latin typeface="+mn-lt"/>
            </a:endParaRPr>
          </a:p>
          <a:p>
            <a:pPr marL="0" indent="0">
              <a:buNone/>
            </a:pPr>
            <a:endParaRPr lang="en-US" altLang="en-US" sz="2000" b="1">
              <a:solidFill>
                <a:schemeClr val="tx1">
                  <a:lumMod val="75000"/>
                  <a:lumOff val="25000"/>
                </a:schemeClr>
              </a:solidFill>
              <a:latin typeface="+mn-lt"/>
              <a:cs typeface="Segoe UI" panose="020B0502040204020203" pitchFamily="34" charset="0"/>
            </a:endParaRPr>
          </a:p>
          <a:p>
            <a:pPr marL="0" indent="0">
              <a:spcBef>
                <a:spcPts val="1200"/>
              </a:spcBef>
              <a:buNone/>
            </a:pPr>
            <a:r>
              <a:rPr lang="en-US" altLang="en-US" sz="2000" b="1">
                <a:solidFill>
                  <a:schemeClr val="tx1">
                    <a:lumMod val="75000"/>
                    <a:lumOff val="25000"/>
                  </a:schemeClr>
                </a:solidFill>
                <a:latin typeface="+mn-lt"/>
                <a:cs typeface="Segoe UI" panose="020B0502040204020203" pitchFamily="34" charset="0"/>
              </a:rPr>
              <a:t>Single Session / Personal Desktop Recommendations</a:t>
            </a:r>
            <a:endParaRPr lang="en-US" sz="2000">
              <a:latin typeface="+mn-lt"/>
            </a:endParaRPr>
          </a:p>
          <a:p>
            <a:r>
              <a:rPr lang="en-US" sz="1600">
                <a:solidFill>
                  <a:schemeClr val="tx1">
                    <a:lumMod val="75000"/>
                    <a:lumOff val="25000"/>
                  </a:schemeClr>
                </a:solidFill>
                <a:latin typeface="+mn-lt"/>
              </a:rPr>
              <a:t>Sizing largely dependent on the workload, apps deployed, and user type. </a:t>
            </a:r>
          </a:p>
          <a:p>
            <a:r>
              <a:rPr lang="en-US" sz="1600">
                <a:solidFill>
                  <a:schemeClr val="tx1">
                    <a:lumMod val="75000"/>
                    <a:lumOff val="25000"/>
                  </a:schemeClr>
                </a:solidFill>
                <a:latin typeface="+mn-lt"/>
              </a:rPr>
              <a:t>We recommend at least two physical CPU cores per </a:t>
            </a:r>
            <a:r>
              <a:rPr lang="en-US" sz="1600" err="1">
                <a:solidFill>
                  <a:schemeClr val="tx1">
                    <a:lumMod val="75000"/>
                    <a:lumOff val="25000"/>
                  </a:schemeClr>
                </a:solidFill>
                <a:latin typeface="+mn-lt"/>
              </a:rPr>
              <a:t>VM</a:t>
            </a:r>
            <a:r>
              <a:rPr lang="en-US" sz="1600">
                <a:solidFill>
                  <a:schemeClr val="tx1">
                    <a:lumMod val="75000"/>
                    <a:lumOff val="25000"/>
                  </a:schemeClr>
                </a:solidFill>
                <a:latin typeface="+mn-lt"/>
              </a:rPr>
              <a:t> (typically four vCPUs with hyperthreading). </a:t>
            </a:r>
          </a:p>
          <a:p>
            <a:r>
              <a:rPr lang="en-US" sz="1600">
                <a:solidFill>
                  <a:schemeClr val="tx1">
                    <a:lumMod val="75000"/>
                    <a:lumOff val="25000"/>
                  </a:schemeClr>
                </a:solidFill>
                <a:latin typeface="+mn-lt"/>
              </a:rPr>
              <a:t>If you need more specific </a:t>
            </a:r>
            <a:r>
              <a:rPr lang="en-US" sz="1600" err="1">
                <a:solidFill>
                  <a:schemeClr val="tx1">
                    <a:lumMod val="75000"/>
                    <a:lumOff val="25000"/>
                  </a:schemeClr>
                </a:solidFill>
                <a:latin typeface="+mn-lt"/>
              </a:rPr>
              <a:t>VM</a:t>
            </a:r>
            <a:r>
              <a:rPr lang="en-US" sz="1600">
                <a:solidFill>
                  <a:schemeClr val="tx1">
                    <a:lumMod val="75000"/>
                    <a:lumOff val="25000"/>
                  </a:schemeClr>
                </a:solidFill>
                <a:latin typeface="+mn-lt"/>
              </a:rPr>
              <a:t> sizing recommendations for single-session scenarios, check with your software vendors specific to your workload. </a:t>
            </a:r>
          </a:p>
          <a:p>
            <a:r>
              <a:rPr lang="en-US" sz="1600" err="1">
                <a:solidFill>
                  <a:schemeClr val="tx1">
                    <a:lumMod val="75000"/>
                    <a:lumOff val="25000"/>
                  </a:schemeClr>
                </a:solidFill>
                <a:latin typeface="+mn-lt"/>
              </a:rPr>
              <a:t>VM</a:t>
            </a:r>
            <a:r>
              <a:rPr lang="en-US" sz="1600">
                <a:solidFill>
                  <a:schemeClr val="tx1">
                    <a:lumMod val="75000"/>
                    <a:lumOff val="25000"/>
                  </a:schemeClr>
                </a:solidFill>
                <a:latin typeface="+mn-lt"/>
              </a:rPr>
              <a:t> sizing for single-session </a:t>
            </a:r>
            <a:r>
              <a:rPr lang="en-US" sz="1600" err="1">
                <a:solidFill>
                  <a:schemeClr val="tx1">
                    <a:lumMod val="75000"/>
                    <a:lumOff val="25000"/>
                  </a:schemeClr>
                </a:solidFill>
                <a:latin typeface="+mn-lt"/>
              </a:rPr>
              <a:t>VMs</a:t>
            </a:r>
            <a:r>
              <a:rPr lang="en-US" sz="1600">
                <a:solidFill>
                  <a:schemeClr val="tx1">
                    <a:lumMod val="75000"/>
                    <a:lumOff val="25000"/>
                  </a:schemeClr>
                </a:solidFill>
                <a:latin typeface="+mn-lt"/>
              </a:rPr>
              <a:t> will likely align with physical device guidelines. </a:t>
            </a:r>
          </a:p>
          <a:p>
            <a:r>
              <a:rPr lang="en-US" sz="1600">
                <a:solidFill>
                  <a:schemeClr val="tx1">
                    <a:lumMod val="75000"/>
                    <a:lumOff val="25000"/>
                  </a:schemeClr>
                </a:solidFill>
              </a:rPr>
              <a:t>Use other tools to get granular level sizing and scaling recommendations.</a:t>
            </a:r>
            <a:endParaRPr lang="en-US" sz="1600">
              <a:latin typeface="+mn-lt"/>
            </a:endParaRPr>
          </a:p>
        </p:txBody>
      </p:sp>
      <p:graphicFrame>
        <p:nvGraphicFramePr>
          <p:cNvPr id="8" name="Table 5">
            <a:extLst>
              <a:ext uri="{FF2B5EF4-FFF2-40B4-BE49-F238E27FC236}">
                <a16:creationId xmlns:a16="http://schemas.microsoft.com/office/drawing/2014/main" id="{313C0961-9A0F-42C0-9B87-C0E0046F3AD2}"/>
              </a:ext>
            </a:extLst>
          </p:cNvPr>
          <p:cNvGraphicFramePr>
            <a:graphicFrameLocks noGrp="1"/>
          </p:cNvGraphicFramePr>
          <p:nvPr>
            <p:extLst>
              <p:ext uri="{D42A27DB-BD31-4B8C-83A1-F6EECF244321}">
                <p14:modId xmlns:p14="http://schemas.microsoft.com/office/powerpoint/2010/main" val="1871609747"/>
              </p:ext>
            </p:extLst>
          </p:nvPr>
        </p:nvGraphicFramePr>
        <p:xfrm>
          <a:off x="585218" y="2166893"/>
          <a:ext cx="10438382" cy="1823216"/>
        </p:xfrm>
        <a:graphic>
          <a:graphicData uri="http://schemas.openxmlformats.org/drawingml/2006/table">
            <a:tbl>
              <a:tblPr firstRow="1" bandRow="1">
                <a:tableStyleId>{6E25E649-3F16-4E02-A733-19D2CDBF48F0}</a:tableStyleId>
              </a:tblPr>
              <a:tblGrid>
                <a:gridCol w="1455487">
                  <a:extLst>
                    <a:ext uri="{9D8B030D-6E8A-4147-A177-3AD203B41FA5}">
                      <a16:colId xmlns:a16="http://schemas.microsoft.com/office/drawing/2014/main" val="1728251903"/>
                    </a:ext>
                  </a:extLst>
                </a:gridCol>
                <a:gridCol w="1430784">
                  <a:extLst>
                    <a:ext uri="{9D8B030D-6E8A-4147-A177-3AD203B41FA5}">
                      <a16:colId xmlns:a16="http://schemas.microsoft.com/office/drawing/2014/main" val="2390488109"/>
                    </a:ext>
                  </a:extLst>
                </a:gridCol>
                <a:gridCol w="3900911">
                  <a:extLst>
                    <a:ext uri="{9D8B030D-6E8A-4147-A177-3AD203B41FA5}">
                      <a16:colId xmlns:a16="http://schemas.microsoft.com/office/drawing/2014/main" val="1421644117"/>
                    </a:ext>
                  </a:extLst>
                </a:gridCol>
                <a:gridCol w="1923459">
                  <a:extLst>
                    <a:ext uri="{9D8B030D-6E8A-4147-A177-3AD203B41FA5}">
                      <a16:colId xmlns:a16="http://schemas.microsoft.com/office/drawing/2014/main" val="1372744196"/>
                    </a:ext>
                  </a:extLst>
                </a:gridCol>
                <a:gridCol w="1727741">
                  <a:extLst>
                    <a:ext uri="{9D8B030D-6E8A-4147-A177-3AD203B41FA5}">
                      <a16:colId xmlns:a16="http://schemas.microsoft.com/office/drawing/2014/main" val="354697561"/>
                    </a:ext>
                  </a:extLst>
                </a:gridCol>
              </a:tblGrid>
              <a:tr h="363550">
                <a:tc>
                  <a:txBody>
                    <a:bodyPr/>
                    <a:lstStyle/>
                    <a:p>
                      <a:pPr algn="ctr" fontAlgn="b"/>
                      <a:r>
                        <a:rPr lang="en-US" sz="1400">
                          <a:effectLst/>
                        </a:rPr>
                        <a:t>Workload type</a:t>
                      </a:r>
                    </a:p>
                  </a:txBody>
                  <a:tcPr marL="28296" marR="28296" marT="14148" marB="14148" anchor="ctr">
                    <a:solidFill>
                      <a:schemeClr val="accent4"/>
                    </a:solidFill>
                  </a:tcPr>
                </a:tc>
                <a:tc>
                  <a:txBody>
                    <a:bodyPr/>
                    <a:lstStyle/>
                    <a:p>
                      <a:pPr algn="ctr" fontAlgn="b"/>
                      <a:r>
                        <a:rPr lang="en-US" sz="1400">
                          <a:effectLst/>
                        </a:rPr>
                        <a:t>Maximum users per vCPU</a:t>
                      </a:r>
                    </a:p>
                  </a:txBody>
                  <a:tcPr marL="28296" marR="28296" marT="14148" marB="14148" anchor="ctr">
                    <a:solidFill>
                      <a:schemeClr val="accent4"/>
                    </a:solidFill>
                  </a:tcPr>
                </a:tc>
                <a:tc>
                  <a:txBody>
                    <a:bodyPr/>
                    <a:lstStyle/>
                    <a:p>
                      <a:pPr algn="ctr" fontAlgn="b"/>
                      <a:r>
                        <a:rPr lang="en-US" sz="1400">
                          <a:effectLst/>
                        </a:rPr>
                        <a:t>vCPU/RAM/OS storage minimum</a:t>
                      </a:r>
                    </a:p>
                  </a:txBody>
                  <a:tcPr marL="28296" marR="28296" marT="14148" marB="14148" anchor="ctr">
                    <a:solidFill>
                      <a:schemeClr val="accent4"/>
                    </a:solidFill>
                  </a:tcPr>
                </a:tc>
                <a:tc>
                  <a:txBody>
                    <a:bodyPr/>
                    <a:lstStyle/>
                    <a:p>
                      <a:pPr algn="ctr" fontAlgn="b"/>
                      <a:r>
                        <a:rPr lang="en-US" sz="1400">
                          <a:effectLst/>
                        </a:rPr>
                        <a:t>Example Azure instances</a:t>
                      </a:r>
                    </a:p>
                  </a:txBody>
                  <a:tcPr marL="28296" marR="28296" marT="14148" marB="14148" anchor="ctr">
                    <a:solidFill>
                      <a:schemeClr val="accent4"/>
                    </a:solidFill>
                  </a:tcPr>
                </a:tc>
                <a:tc>
                  <a:txBody>
                    <a:bodyPr/>
                    <a:lstStyle/>
                    <a:p>
                      <a:pPr algn="ctr" fontAlgn="b"/>
                      <a:r>
                        <a:rPr lang="en-US" sz="1400">
                          <a:effectLst/>
                        </a:rPr>
                        <a:t>Profile container storage minimum</a:t>
                      </a:r>
                    </a:p>
                  </a:txBody>
                  <a:tcPr marL="28296" marR="28296" marT="14148" marB="14148" anchor="ctr">
                    <a:solidFill>
                      <a:schemeClr val="accent4"/>
                    </a:solidFill>
                  </a:tcPr>
                </a:tc>
                <a:extLst>
                  <a:ext uri="{0D108BD9-81ED-4DB2-BD59-A6C34878D82A}">
                    <a16:rowId xmlns:a16="http://schemas.microsoft.com/office/drawing/2014/main" val="3507078607"/>
                  </a:ext>
                </a:extLst>
              </a:tr>
              <a:tr h="399338">
                <a:tc>
                  <a:txBody>
                    <a:bodyPr/>
                    <a:lstStyle/>
                    <a:p>
                      <a:pPr algn="l" fontAlgn="t"/>
                      <a:r>
                        <a:rPr lang="en-US" sz="1400">
                          <a:effectLst/>
                        </a:rPr>
                        <a:t>Light</a:t>
                      </a:r>
                    </a:p>
                  </a:txBody>
                  <a:tcPr marL="28296" marR="28296" marT="14148" marB="14148" anchor="ctr"/>
                </a:tc>
                <a:tc>
                  <a:txBody>
                    <a:bodyPr/>
                    <a:lstStyle/>
                    <a:p>
                      <a:pPr algn="ctr" fontAlgn="t"/>
                      <a:r>
                        <a:rPr lang="en-US" sz="1400">
                          <a:effectLst/>
                        </a:rPr>
                        <a:t>6</a:t>
                      </a:r>
                    </a:p>
                  </a:txBody>
                  <a:tcPr marL="28296" marR="28296" marT="14148" marB="14148" anchor="ctr"/>
                </a:tc>
                <a:tc>
                  <a:txBody>
                    <a:bodyPr/>
                    <a:lstStyle/>
                    <a:p>
                      <a:pPr algn="l" fontAlgn="t"/>
                      <a:r>
                        <a:rPr lang="en-US" sz="1400">
                          <a:effectLst/>
                        </a:rPr>
                        <a:t>2 vCPUs, 8 GB RAM, 16 GB storage</a:t>
                      </a:r>
                    </a:p>
                  </a:txBody>
                  <a:tcPr marL="28296" marR="28296" marT="14148" marB="14148" anchor="ctr"/>
                </a:tc>
                <a:tc>
                  <a:txBody>
                    <a:bodyPr/>
                    <a:lstStyle/>
                    <a:p>
                      <a:pPr algn="l" fontAlgn="t"/>
                      <a:r>
                        <a:rPr lang="en-US" sz="1400">
                          <a:effectLst/>
                        </a:rPr>
                        <a:t>D2s_v3, F2s_v2</a:t>
                      </a:r>
                    </a:p>
                  </a:txBody>
                  <a:tcPr marL="28296" marR="28296" marT="14148" marB="14148" anchor="ctr"/>
                </a:tc>
                <a:tc>
                  <a:txBody>
                    <a:bodyPr/>
                    <a:lstStyle/>
                    <a:p>
                      <a:pPr algn="ctr" fontAlgn="t"/>
                      <a:r>
                        <a:rPr lang="en-US" sz="1400">
                          <a:effectLst/>
                        </a:rPr>
                        <a:t>30 GB</a:t>
                      </a:r>
                    </a:p>
                  </a:txBody>
                  <a:tcPr marL="28296" marR="28296" marT="14148" marB="14148" anchor="ctr"/>
                </a:tc>
                <a:extLst>
                  <a:ext uri="{0D108BD9-81ED-4DB2-BD59-A6C34878D82A}">
                    <a16:rowId xmlns:a16="http://schemas.microsoft.com/office/drawing/2014/main" val="1292978374"/>
                  </a:ext>
                </a:extLst>
              </a:tr>
              <a:tr h="338860">
                <a:tc>
                  <a:txBody>
                    <a:bodyPr/>
                    <a:lstStyle/>
                    <a:p>
                      <a:pPr algn="l" fontAlgn="t"/>
                      <a:r>
                        <a:rPr lang="en-US" sz="1400">
                          <a:effectLst/>
                        </a:rPr>
                        <a:t>Medium</a:t>
                      </a:r>
                    </a:p>
                  </a:txBody>
                  <a:tcPr marL="28296" marR="28296" marT="14148" marB="14148" anchor="ctr"/>
                </a:tc>
                <a:tc>
                  <a:txBody>
                    <a:bodyPr/>
                    <a:lstStyle/>
                    <a:p>
                      <a:pPr algn="ctr" fontAlgn="t"/>
                      <a:r>
                        <a:rPr lang="en-US" sz="1400">
                          <a:effectLst/>
                        </a:rPr>
                        <a:t>4</a:t>
                      </a:r>
                    </a:p>
                  </a:txBody>
                  <a:tcPr marL="28296" marR="28296" marT="14148" marB="14148" anchor="ctr"/>
                </a:tc>
                <a:tc>
                  <a:txBody>
                    <a:bodyPr/>
                    <a:lstStyle/>
                    <a:p>
                      <a:pPr algn="l" fontAlgn="t"/>
                      <a:r>
                        <a:rPr lang="en-US" sz="1400">
                          <a:effectLst/>
                        </a:rPr>
                        <a:t>4 vCPUs, 16 GB RAM, 32 GB storage</a:t>
                      </a:r>
                    </a:p>
                  </a:txBody>
                  <a:tcPr marL="28296" marR="28296" marT="14148" marB="14148" anchor="ctr"/>
                </a:tc>
                <a:tc>
                  <a:txBody>
                    <a:bodyPr/>
                    <a:lstStyle/>
                    <a:p>
                      <a:pPr algn="l" fontAlgn="t"/>
                      <a:r>
                        <a:rPr lang="en-US" sz="1400">
                          <a:effectLst/>
                        </a:rPr>
                        <a:t>D4s_v3, F4s_v2</a:t>
                      </a:r>
                    </a:p>
                  </a:txBody>
                  <a:tcPr marL="28296" marR="28296" marT="14148" marB="14148" anchor="ctr"/>
                </a:tc>
                <a:tc>
                  <a:txBody>
                    <a:bodyPr/>
                    <a:lstStyle/>
                    <a:p>
                      <a:pPr algn="ctr" fontAlgn="t"/>
                      <a:r>
                        <a:rPr lang="en-US" sz="1400">
                          <a:effectLst/>
                        </a:rPr>
                        <a:t>30 GB</a:t>
                      </a:r>
                    </a:p>
                  </a:txBody>
                  <a:tcPr marL="28296" marR="28296" marT="14148" marB="14148" anchor="ctr"/>
                </a:tc>
                <a:extLst>
                  <a:ext uri="{0D108BD9-81ED-4DB2-BD59-A6C34878D82A}">
                    <a16:rowId xmlns:a16="http://schemas.microsoft.com/office/drawing/2014/main" val="3947475749"/>
                  </a:ext>
                </a:extLst>
              </a:tr>
              <a:tr h="363550">
                <a:tc>
                  <a:txBody>
                    <a:bodyPr/>
                    <a:lstStyle/>
                    <a:p>
                      <a:pPr algn="l" fontAlgn="t"/>
                      <a:r>
                        <a:rPr lang="en-US" sz="1400">
                          <a:effectLst/>
                        </a:rPr>
                        <a:t>Heavy</a:t>
                      </a:r>
                    </a:p>
                  </a:txBody>
                  <a:tcPr marL="28296" marR="28296" marT="14148" marB="14148" anchor="ctr"/>
                </a:tc>
                <a:tc>
                  <a:txBody>
                    <a:bodyPr/>
                    <a:lstStyle/>
                    <a:p>
                      <a:pPr algn="ctr" fontAlgn="t"/>
                      <a:r>
                        <a:rPr lang="en-US" sz="1400">
                          <a:effectLst/>
                        </a:rPr>
                        <a:t>2</a:t>
                      </a:r>
                    </a:p>
                  </a:txBody>
                  <a:tcPr marL="28296" marR="28296" marT="14148" marB="14148" anchor="ctr"/>
                </a:tc>
                <a:tc>
                  <a:txBody>
                    <a:bodyPr/>
                    <a:lstStyle/>
                    <a:p>
                      <a:pPr algn="l" fontAlgn="t"/>
                      <a:r>
                        <a:rPr lang="en-US" sz="1400">
                          <a:effectLst/>
                        </a:rPr>
                        <a:t>4 vCPUs, 16 GB RAM, 32 GB storage</a:t>
                      </a:r>
                    </a:p>
                  </a:txBody>
                  <a:tcPr marL="28296" marR="28296" marT="14148" marB="14148" anchor="ctr"/>
                </a:tc>
                <a:tc>
                  <a:txBody>
                    <a:bodyPr/>
                    <a:lstStyle/>
                    <a:p>
                      <a:pPr algn="l" fontAlgn="t"/>
                      <a:r>
                        <a:rPr lang="en-US" sz="1400">
                          <a:effectLst/>
                        </a:rPr>
                        <a:t>D4s_v3, F4s_v2</a:t>
                      </a:r>
                    </a:p>
                  </a:txBody>
                  <a:tcPr marL="28296" marR="28296" marT="14148" marB="14148" anchor="ctr"/>
                </a:tc>
                <a:tc>
                  <a:txBody>
                    <a:bodyPr/>
                    <a:lstStyle/>
                    <a:p>
                      <a:pPr algn="ctr" fontAlgn="t"/>
                      <a:r>
                        <a:rPr lang="en-US" sz="1400">
                          <a:effectLst/>
                        </a:rPr>
                        <a:t>30 GB</a:t>
                      </a:r>
                    </a:p>
                  </a:txBody>
                  <a:tcPr marL="28296" marR="28296" marT="14148" marB="14148" anchor="ctr"/>
                </a:tc>
                <a:extLst>
                  <a:ext uri="{0D108BD9-81ED-4DB2-BD59-A6C34878D82A}">
                    <a16:rowId xmlns:a16="http://schemas.microsoft.com/office/drawing/2014/main" val="635912221"/>
                  </a:ext>
                </a:extLst>
              </a:tr>
              <a:tr h="266452">
                <a:tc>
                  <a:txBody>
                    <a:bodyPr/>
                    <a:lstStyle/>
                    <a:p>
                      <a:pPr algn="l" fontAlgn="t"/>
                      <a:r>
                        <a:rPr lang="en-US" sz="1400">
                          <a:effectLst/>
                        </a:rPr>
                        <a:t>Power</a:t>
                      </a:r>
                    </a:p>
                  </a:txBody>
                  <a:tcPr marL="28296" marR="28296" marT="14148" marB="14148" anchor="ctr"/>
                </a:tc>
                <a:tc>
                  <a:txBody>
                    <a:bodyPr/>
                    <a:lstStyle/>
                    <a:p>
                      <a:pPr algn="ctr" fontAlgn="t"/>
                      <a:r>
                        <a:rPr lang="en-US" sz="1400">
                          <a:effectLst/>
                        </a:rPr>
                        <a:t>1</a:t>
                      </a:r>
                    </a:p>
                  </a:txBody>
                  <a:tcPr marL="28296" marR="28296" marT="14148" marB="14148" anchor="ctr"/>
                </a:tc>
                <a:tc>
                  <a:txBody>
                    <a:bodyPr/>
                    <a:lstStyle/>
                    <a:p>
                      <a:pPr algn="l" fontAlgn="t"/>
                      <a:r>
                        <a:rPr lang="en-US" sz="1400">
                          <a:effectLst/>
                        </a:rPr>
                        <a:t>6 vCPUs, 56 GB RAM, 340 GB storage</a:t>
                      </a:r>
                    </a:p>
                  </a:txBody>
                  <a:tcPr marL="28296" marR="28296" marT="14148" marB="14148" anchor="ctr"/>
                </a:tc>
                <a:tc>
                  <a:txBody>
                    <a:bodyPr/>
                    <a:lstStyle/>
                    <a:p>
                      <a:pPr algn="l" fontAlgn="t"/>
                      <a:r>
                        <a:rPr lang="en-US" sz="1400">
                          <a:effectLst/>
                        </a:rPr>
                        <a:t>D4s_v3, F4s_v2, NV6</a:t>
                      </a:r>
                    </a:p>
                  </a:txBody>
                  <a:tcPr marL="28296" marR="28296" marT="14148" marB="14148" anchor="ctr"/>
                </a:tc>
                <a:tc>
                  <a:txBody>
                    <a:bodyPr/>
                    <a:lstStyle/>
                    <a:p>
                      <a:pPr algn="ctr" fontAlgn="t"/>
                      <a:r>
                        <a:rPr lang="en-US" sz="1400">
                          <a:effectLst/>
                        </a:rPr>
                        <a:t>30 GB</a:t>
                      </a:r>
                    </a:p>
                  </a:txBody>
                  <a:tcPr marL="28296" marR="28296" marT="14148" marB="14148" anchor="ctr"/>
                </a:tc>
                <a:extLst>
                  <a:ext uri="{0D108BD9-81ED-4DB2-BD59-A6C34878D82A}">
                    <a16:rowId xmlns:a16="http://schemas.microsoft.com/office/drawing/2014/main" val="674694037"/>
                  </a:ext>
                </a:extLst>
              </a:tr>
            </a:tbl>
          </a:graphicData>
        </a:graphic>
      </p:graphicFrame>
    </p:spTree>
    <p:extLst>
      <p:ext uri="{BB962C8B-B14F-4D97-AF65-F5344CB8AC3E}">
        <p14:creationId xmlns:p14="http://schemas.microsoft.com/office/powerpoint/2010/main" val="206767801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B8323-B9CC-4DF9-A498-0C9816CF11BD}"/>
              </a:ext>
            </a:extLst>
          </p:cNvPr>
          <p:cNvSpPr>
            <a:spLocks noGrp="1"/>
          </p:cNvSpPr>
          <p:nvPr>
            <p:ph type="title"/>
          </p:nvPr>
        </p:nvSpPr>
        <p:spPr>
          <a:xfrm>
            <a:off x="588263" y="457200"/>
            <a:ext cx="11018520" cy="1107996"/>
          </a:xfrm>
        </p:spPr>
        <p:txBody>
          <a:bodyPr/>
          <a:lstStyle/>
          <a:p>
            <a:pPr algn="l"/>
            <a:r>
              <a:rPr lang="en-US"/>
              <a:t>Rely on multi-layered security controls across hybrid environments</a:t>
            </a:r>
          </a:p>
        </p:txBody>
      </p:sp>
      <p:grpSp>
        <p:nvGrpSpPr>
          <p:cNvPr id="210" name="Graphic 39">
            <a:extLst>
              <a:ext uri="{FF2B5EF4-FFF2-40B4-BE49-F238E27FC236}">
                <a16:creationId xmlns:a16="http://schemas.microsoft.com/office/drawing/2014/main" id="{34948197-2C20-4691-85AD-033BF0AC12CA}"/>
              </a:ext>
              <a:ext uri="{C183D7F6-B498-43B3-948B-1728B52AA6E4}">
                <adec:decorative xmlns:adec="http://schemas.microsoft.com/office/drawing/2017/decorative" val="1"/>
              </a:ext>
            </a:extLst>
          </p:cNvPr>
          <p:cNvGrpSpPr/>
          <p:nvPr/>
        </p:nvGrpSpPr>
        <p:grpSpPr>
          <a:xfrm>
            <a:off x="1303525" y="2138926"/>
            <a:ext cx="593351" cy="593351"/>
            <a:chOff x="7273120" y="3025683"/>
            <a:chExt cx="461180" cy="461180"/>
          </a:xfrm>
        </p:grpSpPr>
        <p:sp>
          <p:nvSpPr>
            <p:cNvPr id="211" name="Freeform: Shape 210">
              <a:extLst>
                <a:ext uri="{FF2B5EF4-FFF2-40B4-BE49-F238E27FC236}">
                  <a16:creationId xmlns:a16="http://schemas.microsoft.com/office/drawing/2014/main" id="{99B2260D-6AD8-4C5C-BF51-445C8AB0EDF6}"/>
                </a:ext>
              </a:extLst>
            </p:cNvPr>
            <p:cNvSpPr/>
            <p:nvPr/>
          </p:nvSpPr>
          <p:spPr>
            <a:xfrm>
              <a:off x="7408326" y="3268215"/>
              <a:ext cx="190177" cy="95089"/>
            </a:xfrm>
            <a:custGeom>
              <a:avLst/>
              <a:gdLst>
                <a:gd name="connsiteX0" fmla="*/ 1765 w 190177"/>
                <a:gd name="connsiteY0" fmla="*/ 96780 h 95088"/>
                <a:gd name="connsiteX1" fmla="*/ 96780 w 190177"/>
                <a:gd name="connsiteY1" fmla="*/ 1765 h 95088"/>
                <a:gd name="connsiteX2" fmla="*/ 191795 w 190177"/>
                <a:gd name="connsiteY2" fmla="*/ 96780 h 95088"/>
                <a:gd name="connsiteX3" fmla="*/ 1765 w 190177"/>
                <a:gd name="connsiteY3" fmla="*/ 96780 h 95088"/>
              </a:gdLst>
              <a:ahLst/>
              <a:cxnLst>
                <a:cxn ang="0">
                  <a:pos x="connsiteX0" y="connsiteY0"/>
                </a:cxn>
                <a:cxn ang="0">
                  <a:pos x="connsiteX1" y="connsiteY1"/>
                </a:cxn>
                <a:cxn ang="0">
                  <a:pos x="connsiteX2" y="connsiteY2"/>
                </a:cxn>
                <a:cxn ang="0">
                  <a:pos x="connsiteX3" y="connsiteY3"/>
                </a:cxn>
              </a:cxnLst>
              <a:rect l="l" t="t" r="r" b="b"/>
              <a:pathLst>
                <a:path w="190177" h="95088">
                  <a:moveTo>
                    <a:pt x="1765" y="96780"/>
                  </a:moveTo>
                  <a:cubicBezTo>
                    <a:pt x="1765" y="44269"/>
                    <a:pt x="44269" y="1765"/>
                    <a:pt x="96780" y="1765"/>
                  </a:cubicBezTo>
                  <a:cubicBezTo>
                    <a:pt x="149290" y="1765"/>
                    <a:pt x="191795" y="44269"/>
                    <a:pt x="191795" y="96780"/>
                  </a:cubicBezTo>
                  <a:lnTo>
                    <a:pt x="1765" y="96780"/>
                  </a:ln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2" name="Freeform: Shape 211">
              <a:extLst>
                <a:ext uri="{FF2B5EF4-FFF2-40B4-BE49-F238E27FC236}">
                  <a16:creationId xmlns:a16="http://schemas.microsoft.com/office/drawing/2014/main" id="{00293EC8-07E7-4351-9AC2-6E074C59012F}"/>
                </a:ext>
              </a:extLst>
            </p:cNvPr>
            <p:cNvSpPr/>
            <p:nvPr/>
          </p:nvSpPr>
          <p:spPr>
            <a:xfrm>
              <a:off x="7449712" y="3145417"/>
              <a:ext cx="109352" cy="109352"/>
            </a:xfrm>
            <a:custGeom>
              <a:avLst/>
              <a:gdLst>
                <a:gd name="connsiteX0" fmla="*/ 109507 w 109351"/>
                <a:gd name="connsiteY0" fmla="*/ 55636 h 109351"/>
                <a:gd name="connsiteX1" fmla="*/ 55636 w 109351"/>
                <a:gd name="connsiteY1" fmla="*/ 109507 h 109351"/>
                <a:gd name="connsiteX2" fmla="*/ 1765 w 109351"/>
                <a:gd name="connsiteY2" fmla="*/ 55636 h 109351"/>
                <a:gd name="connsiteX3" fmla="*/ 55636 w 109351"/>
                <a:gd name="connsiteY3" fmla="*/ 1765 h 109351"/>
                <a:gd name="connsiteX4" fmla="*/ 109507 w 109351"/>
                <a:gd name="connsiteY4" fmla="*/ 55636 h 109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351" h="109351">
                  <a:moveTo>
                    <a:pt x="109507" y="55636"/>
                  </a:moveTo>
                  <a:cubicBezTo>
                    <a:pt x="109507" y="85413"/>
                    <a:pt x="85413" y="109507"/>
                    <a:pt x="55636" y="109507"/>
                  </a:cubicBezTo>
                  <a:cubicBezTo>
                    <a:pt x="25859" y="109507"/>
                    <a:pt x="1765" y="85413"/>
                    <a:pt x="1765" y="55636"/>
                  </a:cubicBezTo>
                  <a:cubicBezTo>
                    <a:pt x="1765" y="25859"/>
                    <a:pt x="25859" y="1765"/>
                    <a:pt x="55636" y="1765"/>
                  </a:cubicBezTo>
                  <a:cubicBezTo>
                    <a:pt x="85413" y="1765"/>
                    <a:pt x="109507" y="25938"/>
                    <a:pt x="109507" y="55636"/>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3" name="Freeform: Shape 212">
              <a:extLst>
                <a:ext uri="{FF2B5EF4-FFF2-40B4-BE49-F238E27FC236}">
                  <a16:creationId xmlns:a16="http://schemas.microsoft.com/office/drawing/2014/main" id="{BDB374D1-2382-4ACE-B042-B1827953DB1F}"/>
                </a:ext>
              </a:extLst>
            </p:cNvPr>
            <p:cNvSpPr/>
            <p:nvPr/>
          </p:nvSpPr>
          <p:spPr>
            <a:xfrm>
              <a:off x="7317393" y="3038869"/>
              <a:ext cx="375600" cy="432653"/>
            </a:xfrm>
            <a:custGeom>
              <a:avLst/>
              <a:gdLst>
                <a:gd name="connsiteX0" fmla="*/ 188033 w 375600"/>
                <a:gd name="connsiteY0" fmla="*/ 432015 h 432653"/>
                <a:gd name="connsiteX1" fmla="*/ 1765 w 375600"/>
                <a:gd name="connsiteY1" fmla="*/ 324432 h 432653"/>
                <a:gd name="connsiteX2" fmla="*/ 1765 w 375600"/>
                <a:gd name="connsiteY2" fmla="*/ 109347 h 432653"/>
                <a:gd name="connsiteX3" fmla="*/ 188033 w 375600"/>
                <a:gd name="connsiteY3" fmla="*/ 1765 h 432653"/>
                <a:gd name="connsiteX4" fmla="*/ 374301 w 375600"/>
                <a:gd name="connsiteY4" fmla="*/ 109347 h 432653"/>
                <a:gd name="connsiteX5" fmla="*/ 374301 w 375600"/>
                <a:gd name="connsiteY5" fmla="*/ 324432 h 432653"/>
                <a:gd name="connsiteX6" fmla="*/ 188033 w 375600"/>
                <a:gd name="connsiteY6" fmla="*/ 432015 h 432653"/>
                <a:gd name="connsiteX7" fmla="*/ 13771 w 375600"/>
                <a:gd name="connsiteY7" fmla="*/ 317548 h 432653"/>
                <a:gd name="connsiteX8" fmla="*/ 188033 w 375600"/>
                <a:gd name="connsiteY8" fmla="*/ 418167 h 432653"/>
                <a:gd name="connsiteX9" fmla="*/ 362294 w 375600"/>
                <a:gd name="connsiteY9" fmla="*/ 317548 h 432653"/>
                <a:gd name="connsiteX10" fmla="*/ 362294 w 375600"/>
                <a:gd name="connsiteY10" fmla="*/ 116231 h 432653"/>
                <a:gd name="connsiteX11" fmla="*/ 188033 w 375600"/>
                <a:gd name="connsiteY11" fmla="*/ 15613 h 432653"/>
                <a:gd name="connsiteX12" fmla="*/ 13771 w 375600"/>
                <a:gd name="connsiteY12" fmla="*/ 116231 h 432653"/>
                <a:gd name="connsiteX13" fmla="*/ 13771 w 375600"/>
                <a:gd name="connsiteY13" fmla="*/ 317548 h 43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600" h="432653">
                  <a:moveTo>
                    <a:pt x="188033" y="432015"/>
                  </a:moveTo>
                  <a:lnTo>
                    <a:pt x="1765" y="324432"/>
                  </a:lnTo>
                  <a:lnTo>
                    <a:pt x="1765" y="109347"/>
                  </a:lnTo>
                  <a:lnTo>
                    <a:pt x="188033" y="1765"/>
                  </a:lnTo>
                  <a:lnTo>
                    <a:pt x="374301" y="109347"/>
                  </a:lnTo>
                  <a:lnTo>
                    <a:pt x="374301" y="324432"/>
                  </a:lnTo>
                  <a:lnTo>
                    <a:pt x="188033" y="432015"/>
                  </a:lnTo>
                  <a:close/>
                  <a:moveTo>
                    <a:pt x="13771" y="317548"/>
                  </a:moveTo>
                  <a:lnTo>
                    <a:pt x="188033" y="418167"/>
                  </a:lnTo>
                  <a:lnTo>
                    <a:pt x="362294" y="317548"/>
                  </a:lnTo>
                  <a:lnTo>
                    <a:pt x="362294" y="116231"/>
                  </a:lnTo>
                  <a:lnTo>
                    <a:pt x="188033" y="15613"/>
                  </a:lnTo>
                  <a:lnTo>
                    <a:pt x="13771" y="116231"/>
                  </a:lnTo>
                  <a:lnTo>
                    <a:pt x="13771" y="317548"/>
                  </a:ln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4" name="Freeform: Shape 213">
              <a:extLst>
                <a:ext uri="{FF2B5EF4-FFF2-40B4-BE49-F238E27FC236}">
                  <a16:creationId xmlns:a16="http://schemas.microsoft.com/office/drawing/2014/main" id="{1CB819A3-246E-4803-97E6-F52DEF3866E0}"/>
                </a:ext>
              </a:extLst>
            </p:cNvPr>
            <p:cNvSpPr/>
            <p:nvPr/>
          </p:nvSpPr>
          <p:spPr>
            <a:xfrm>
              <a:off x="7477647" y="302663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5" name="Freeform: Shape 214">
              <a:extLst>
                <a:ext uri="{FF2B5EF4-FFF2-40B4-BE49-F238E27FC236}">
                  <a16:creationId xmlns:a16="http://schemas.microsoft.com/office/drawing/2014/main" id="{B2E661B8-C3EC-4B08-B37A-CF5C11867C68}"/>
                </a:ext>
              </a:extLst>
            </p:cNvPr>
            <p:cNvSpPr/>
            <p:nvPr/>
          </p:nvSpPr>
          <p:spPr>
            <a:xfrm>
              <a:off x="7477647" y="343319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5"/>
                    <a:pt x="40284" y="1765"/>
                    <a:pt x="26579" y="1765"/>
                  </a:cubicBezTo>
                  <a:cubicBezTo>
                    <a:pt x="12874" y="1765"/>
                    <a:pt x="1765" y="12875"/>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6" name="Freeform: Shape 215">
              <a:extLst>
                <a:ext uri="{FF2B5EF4-FFF2-40B4-BE49-F238E27FC236}">
                  <a16:creationId xmlns:a16="http://schemas.microsoft.com/office/drawing/2014/main" id="{EDA5432B-363B-4C2D-ABC2-F405302886A6}"/>
                </a:ext>
              </a:extLst>
            </p:cNvPr>
            <p:cNvSpPr/>
            <p:nvPr/>
          </p:nvSpPr>
          <p:spPr>
            <a:xfrm>
              <a:off x="7658552" y="3338491"/>
              <a:ext cx="52299" cy="52299"/>
            </a:xfrm>
            <a:custGeom>
              <a:avLst/>
              <a:gdLst>
                <a:gd name="connsiteX0" fmla="*/ 26579 w 52298"/>
                <a:gd name="connsiteY0" fmla="*/ 51393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3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3"/>
                  </a:moveTo>
                  <a:cubicBezTo>
                    <a:pt x="40284" y="51393"/>
                    <a:pt x="51393" y="40284"/>
                    <a:pt x="51393" y="26579"/>
                  </a:cubicBezTo>
                  <a:cubicBezTo>
                    <a:pt x="51393" y="12874"/>
                    <a:pt x="40284" y="1765"/>
                    <a:pt x="26579" y="1765"/>
                  </a:cubicBezTo>
                  <a:cubicBezTo>
                    <a:pt x="12874" y="1765"/>
                    <a:pt x="1765" y="12874"/>
                    <a:pt x="1765" y="26579"/>
                  </a:cubicBezTo>
                  <a:cubicBezTo>
                    <a:pt x="1765" y="40284"/>
                    <a:pt x="12874" y="51393"/>
                    <a:pt x="26579" y="51393"/>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7" name="Freeform: Shape 216">
              <a:extLst>
                <a:ext uri="{FF2B5EF4-FFF2-40B4-BE49-F238E27FC236}">
                  <a16:creationId xmlns:a16="http://schemas.microsoft.com/office/drawing/2014/main" id="{50D2231B-B807-4EA3-8D2B-8CC335CCFB2B}"/>
                </a:ext>
              </a:extLst>
            </p:cNvPr>
            <p:cNvSpPr/>
            <p:nvPr/>
          </p:nvSpPr>
          <p:spPr>
            <a:xfrm>
              <a:off x="7658552" y="3121719"/>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8" name="Freeform: Shape 217">
              <a:extLst>
                <a:ext uri="{FF2B5EF4-FFF2-40B4-BE49-F238E27FC236}">
                  <a16:creationId xmlns:a16="http://schemas.microsoft.com/office/drawing/2014/main" id="{653872F3-A634-428B-B342-C412BC2D27D0}"/>
                </a:ext>
              </a:extLst>
            </p:cNvPr>
            <p:cNvSpPr/>
            <p:nvPr/>
          </p:nvSpPr>
          <p:spPr>
            <a:xfrm>
              <a:off x="7299144" y="3339605"/>
              <a:ext cx="47544" cy="47544"/>
            </a:xfrm>
            <a:custGeom>
              <a:avLst/>
              <a:gdLst>
                <a:gd name="connsiteX0" fmla="*/ 25698 w 47544"/>
                <a:gd name="connsiteY0" fmla="*/ 49633 h 47544"/>
                <a:gd name="connsiteX1" fmla="*/ 49632 w 47544"/>
                <a:gd name="connsiteY1" fmla="*/ 25699 h 47544"/>
                <a:gd name="connsiteX2" fmla="*/ 25698 w 47544"/>
                <a:gd name="connsiteY2" fmla="*/ 1765 h 47544"/>
                <a:gd name="connsiteX3" fmla="*/ 1765 w 47544"/>
                <a:gd name="connsiteY3" fmla="*/ 25699 h 47544"/>
                <a:gd name="connsiteX4" fmla="*/ 25698 w 47544"/>
                <a:gd name="connsiteY4" fmla="*/ 49633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3"/>
                  </a:moveTo>
                  <a:cubicBezTo>
                    <a:pt x="38917" y="49633"/>
                    <a:pt x="49632" y="38917"/>
                    <a:pt x="49632" y="25699"/>
                  </a:cubicBezTo>
                  <a:cubicBezTo>
                    <a:pt x="49632" y="12480"/>
                    <a:pt x="38917" y="1765"/>
                    <a:pt x="25698" y="1765"/>
                  </a:cubicBezTo>
                  <a:cubicBezTo>
                    <a:pt x="12480" y="1765"/>
                    <a:pt x="1765" y="12480"/>
                    <a:pt x="1765" y="25699"/>
                  </a:cubicBezTo>
                  <a:cubicBezTo>
                    <a:pt x="1765" y="38917"/>
                    <a:pt x="12480" y="49633"/>
                    <a:pt x="25698" y="49633"/>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9" name="Freeform: Shape 218">
              <a:extLst>
                <a:ext uri="{FF2B5EF4-FFF2-40B4-BE49-F238E27FC236}">
                  <a16:creationId xmlns:a16="http://schemas.microsoft.com/office/drawing/2014/main" id="{ED25728B-8F0B-4982-ABBC-A3A20D95B3DD}"/>
                </a:ext>
              </a:extLst>
            </p:cNvPr>
            <p:cNvSpPr/>
            <p:nvPr/>
          </p:nvSpPr>
          <p:spPr>
            <a:xfrm>
              <a:off x="7299144" y="3124282"/>
              <a:ext cx="47544" cy="47544"/>
            </a:xfrm>
            <a:custGeom>
              <a:avLst/>
              <a:gdLst>
                <a:gd name="connsiteX0" fmla="*/ 25698 w 47544"/>
                <a:gd name="connsiteY0" fmla="*/ 49632 h 47544"/>
                <a:gd name="connsiteX1" fmla="*/ 49632 w 47544"/>
                <a:gd name="connsiteY1" fmla="*/ 25698 h 47544"/>
                <a:gd name="connsiteX2" fmla="*/ 25698 w 47544"/>
                <a:gd name="connsiteY2" fmla="*/ 1765 h 47544"/>
                <a:gd name="connsiteX3" fmla="*/ 1765 w 47544"/>
                <a:gd name="connsiteY3" fmla="*/ 25698 h 47544"/>
                <a:gd name="connsiteX4" fmla="*/ 25698 w 47544"/>
                <a:gd name="connsiteY4" fmla="*/ 49632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2"/>
                  </a:moveTo>
                  <a:cubicBezTo>
                    <a:pt x="38917" y="49632"/>
                    <a:pt x="49632" y="38917"/>
                    <a:pt x="49632" y="25698"/>
                  </a:cubicBezTo>
                  <a:cubicBezTo>
                    <a:pt x="49632" y="12480"/>
                    <a:pt x="38917" y="1765"/>
                    <a:pt x="25698" y="1765"/>
                  </a:cubicBezTo>
                  <a:cubicBezTo>
                    <a:pt x="12480" y="1765"/>
                    <a:pt x="1765" y="12480"/>
                    <a:pt x="1765" y="25698"/>
                  </a:cubicBezTo>
                  <a:cubicBezTo>
                    <a:pt x="1765" y="38917"/>
                    <a:pt x="12480" y="49632"/>
                    <a:pt x="25698" y="49632"/>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 name="Text Placeholder 2">
            <a:extLst>
              <a:ext uri="{FF2B5EF4-FFF2-40B4-BE49-F238E27FC236}">
                <a16:creationId xmlns:a16="http://schemas.microsoft.com/office/drawing/2014/main" id="{D67116B7-4AB4-4890-925F-B15C6A643BB3}"/>
              </a:ext>
            </a:extLst>
          </p:cNvPr>
          <p:cNvSpPr>
            <a:spLocks noGrp="1"/>
          </p:cNvSpPr>
          <p:nvPr>
            <p:ph type="body" sz="quarter" idx="10"/>
          </p:nvPr>
        </p:nvSpPr>
        <p:spPr>
          <a:xfrm>
            <a:off x="777875" y="3287713"/>
            <a:ext cx="1644650" cy="1585049"/>
          </a:xfrm>
        </p:spPr>
        <p:txBody>
          <a:bodyPr/>
          <a:lstStyle/>
          <a:p>
            <a:pPr algn="ctr"/>
            <a:r>
              <a:rPr lang="en-US"/>
              <a:t>Identity </a:t>
            </a:r>
            <a:br>
              <a:rPr lang="en-US"/>
            </a:br>
            <a:r>
              <a:rPr lang="en-US"/>
              <a:t>&amp; access</a:t>
            </a:r>
          </a:p>
          <a:p>
            <a:pPr lvl="1" algn="ctr"/>
            <a:r>
              <a:rPr lang="en-US"/>
              <a:t>Unify identity management and secure identities to implement zero trust</a:t>
            </a:r>
          </a:p>
        </p:txBody>
      </p:sp>
      <p:grpSp>
        <p:nvGrpSpPr>
          <p:cNvPr id="163" name="Group 162">
            <a:extLst>
              <a:ext uri="{FF2B5EF4-FFF2-40B4-BE49-F238E27FC236}">
                <a16:creationId xmlns:a16="http://schemas.microsoft.com/office/drawing/2014/main" id="{0D02413A-30F2-4CBB-88EC-9960E3042F1F}"/>
              </a:ext>
              <a:ext uri="{C183D7F6-B498-43B3-948B-1728B52AA6E4}">
                <adec:decorative xmlns:adec="http://schemas.microsoft.com/office/drawing/2017/decorative" val="1"/>
              </a:ext>
            </a:extLst>
          </p:cNvPr>
          <p:cNvGrpSpPr/>
          <p:nvPr/>
        </p:nvGrpSpPr>
        <p:grpSpPr>
          <a:xfrm>
            <a:off x="3608388" y="2135293"/>
            <a:ext cx="479425" cy="525462"/>
            <a:chOff x="3683000" y="2916238"/>
            <a:chExt cx="479425" cy="525462"/>
          </a:xfrm>
        </p:grpSpPr>
        <p:sp>
          <p:nvSpPr>
            <p:cNvPr id="125" name="AutoShape 3">
              <a:extLst>
                <a:ext uri="{FF2B5EF4-FFF2-40B4-BE49-F238E27FC236}">
                  <a16:creationId xmlns:a16="http://schemas.microsoft.com/office/drawing/2014/main" id="{C4BB1604-1E33-4F6D-9FFE-4CD87E7E933D}"/>
                </a:ext>
              </a:extLst>
            </p:cNvPr>
            <p:cNvSpPr>
              <a:spLocks noChangeAspect="1" noChangeArrowheads="1" noTextEdit="1"/>
            </p:cNvSpPr>
            <p:nvPr/>
          </p:nvSpPr>
          <p:spPr bwMode="auto">
            <a:xfrm>
              <a:off x="3686175" y="2916238"/>
              <a:ext cx="4762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6" name="Freeform 5">
              <a:extLst>
                <a:ext uri="{FF2B5EF4-FFF2-40B4-BE49-F238E27FC236}">
                  <a16:creationId xmlns:a16="http://schemas.microsoft.com/office/drawing/2014/main" id="{0E2FEA6C-0320-41F6-8A5D-02A54EA17372}"/>
                </a:ext>
              </a:extLst>
            </p:cNvPr>
            <p:cNvSpPr>
              <a:spLocks/>
            </p:cNvSpPr>
            <p:nvPr/>
          </p:nvSpPr>
          <p:spPr bwMode="auto">
            <a:xfrm>
              <a:off x="3683000" y="2919413"/>
              <a:ext cx="479425" cy="522287"/>
            </a:xfrm>
            <a:custGeom>
              <a:avLst/>
              <a:gdLst>
                <a:gd name="T0" fmla="*/ 86 w 172"/>
                <a:gd name="T1" fmla="*/ 0 h 189"/>
                <a:gd name="T2" fmla="*/ 25 w 172"/>
                <a:gd name="T3" fmla="*/ 25 h 189"/>
                <a:gd name="T4" fmla="*/ 0 w 172"/>
                <a:gd name="T5" fmla="*/ 87 h 189"/>
                <a:gd name="T6" fmla="*/ 0 w 172"/>
                <a:gd name="T7" fmla="*/ 189 h 189"/>
                <a:gd name="T8" fmla="*/ 143 w 172"/>
                <a:gd name="T9" fmla="*/ 189 h 189"/>
                <a:gd name="T10" fmla="*/ 143 w 172"/>
                <a:gd name="T11" fmla="*/ 137 h 189"/>
                <a:gd name="T12" fmla="*/ 172 w 172"/>
                <a:gd name="T13" fmla="*/ 137 h 189"/>
                <a:gd name="T14" fmla="*/ 172 w 172"/>
                <a:gd name="T15" fmla="*/ 87 h 189"/>
                <a:gd name="T16" fmla="*/ 166 w 172"/>
                <a:gd name="T17" fmla="*/ 54 h 189"/>
                <a:gd name="T18" fmla="*/ 147 w 172"/>
                <a:gd name="T19" fmla="*/ 25 h 189"/>
                <a:gd name="T20" fmla="*/ 119 w 172"/>
                <a:gd name="T21" fmla="*/ 7 h 189"/>
                <a:gd name="T22" fmla="*/ 86 w 172"/>
                <a:gd name="T23"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2" h="189">
                  <a:moveTo>
                    <a:pt x="86" y="0"/>
                  </a:moveTo>
                  <a:cubicBezTo>
                    <a:pt x="63" y="0"/>
                    <a:pt x="42" y="9"/>
                    <a:pt x="25" y="25"/>
                  </a:cubicBezTo>
                  <a:cubicBezTo>
                    <a:pt x="9" y="42"/>
                    <a:pt x="0" y="64"/>
                    <a:pt x="0" y="87"/>
                  </a:cubicBezTo>
                  <a:cubicBezTo>
                    <a:pt x="0" y="189"/>
                    <a:pt x="0" y="189"/>
                    <a:pt x="0" y="189"/>
                  </a:cubicBezTo>
                  <a:cubicBezTo>
                    <a:pt x="143" y="189"/>
                    <a:pt x="143" y="189"/>
                    <a:pt x="143" y="189"/>
                  </a:cubicBezTo>
                  <a:cubicBezTo>
                    <a:pt x="143" y="137"/>
                    <a:pt x="143" y="137"/>
                    <a:pt x="143" y="137"/>
                  </a:cubicBezTo>
                  <a:cubicBezTo>
                    <a:pt x="172" y="137"/>
                    <a:pt x="172" y="137"/>
                    <a:pt x="172" y="137"/>
                  </a:cubicBezTo>
                  <a:cubicBezTo>
                    <a:pt x="172" y="87"/>
                    <a:pt x="172" y="87"/>
                    <a:pt x="172" y="87"/>
                  </a:cubicBezTo>
                  <a:cubicBezTo>
                    <a:pt x="172" y="75"/>
                    <a:pt x="170" y="64"/>
                    <a:pt x="166" y="54"/>
                  </a:cubicBezTo>
                  <a:cubicBezTo>
                    <a:pt x="161" y="43"/>
                    <a:pt x="155" y="33"/>
                    <a:pt x="147" y="25"/>
                  </a:cubicBezTo>
                  <a:cubicBezTo>
                    <a:pt x="139" y="17"/>
                    <a:pt x="130" y="11"/>
                    <a:pt x="119" y="7"/>
                  </a:cubicBezTo>
                  <a:cubicBezTo>
                    <a:pt x="109" y="2"/>
                    <a:pt x="97" y="0"/>
                    <a:pt x="86"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7" name="Oval 6">
              <a:extLst>
                <a:ext uri="{FF2B5EF4-FFF2-40B4-BE49-F238E27FC236}">
                  <a16:creationId xmlns:a16="http://schemas.microsoft.com/office/drawing/2014/main" id="{368E736F-87F6-49B5-8C4E-83C660BA7430}"/>
                </a:ext>
              </a:extLst>
            </p:cNvPr>
            <p:cNvSpPr>
              <a:spLocks noChangeArrowheads="1"/>
            </p:cNvSpPr>
            <p:nvPr/>
          </p:nvSpPr>
          <p:spPr bwMode="auto">
            <a:xfrm>
              <a:off x="3800475" y="3225800"/>
              <a:ext cx="33338" cy="33337"/>
            </a:xfrm>
            <a:prstGeom prst="ellipse">
              <a:avLst/>
            </a:prstGeom>
            <a:solidFill>
              <a:schemeClr val="accent2"/>
            </a:solidFill>
            <a:ln w="7938"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8" name="Oval 7">
              <a:extLst>
                <a:ext uri="{FF2B5EF4-FFF2-40B4-BE49-F238E27FC236}">
                  <a16:creationId xmlns:a16="http://schemas.microsoft.com/office/drawing/2014/main" id="{E37E7F3E-C078-4320-8B7E-C428A5B9E12F}"/>
                </a:ext>
              </a:extLst>
            </p:cNvPr>
            <p:cNvSpPr>
              <a:spLocks noChangeArrowheads="1"/>
            </p:cNvSpPr>
            <p:nvPr/>
          </p:nvSpPr>
          <p:spPr bwMode="auto">
            <a:xfrm>
              <a:off x="3944938" y="3073400"/>
              <a:ext cx="33338" cy="33337"/>
            </a:xfrm>
            <a:prstGeom prst="ellipse">
              <a:avLst/>
            </a:prstGeom>
            <a:solidFill>
              <a:schemeClr val="accent2"/>
            </a:solidFill>
            <a:ln w="7938"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9" name="Oval 8">
              <a:extLst>
                <a:ext uri="{FF2B5EF4-FFF2-40B4-BE49-F238E27FC236}">
                  <a16:creationId xmlns:a16="http://schemas.microsoft.com/office/drawing/2014/main" id="{9A8A9F5C-4A79-48C7-9924-2CAC98750275}"/>
                </a:ext>
              </a:extLst>
            </p:cNvPr>
            <p:cNvSpPr>
              <a:spLocks noChangeArrowheads="1"/>
            </p:cNvSpPr>
            <p:nvPr/>
          </p:nvSpPr>
          <p:spPr bwMode="auto">
            <a:xfrm>
              <a:off x="3730625" y="3140075"/>
              <a:ext cx="33338" cy="33337"/>
            </a:xfrm>
            <a:prstGeom prst="ellipse">
              <a:avLst/>
            </a:prstGeom>
            <a:solidFill>
              <a:schemeClr val="accent2"/>
            </a:solidFill>
            <a:ln w="7938"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0" name="Oval 9">
              <a:extLst>
                <a:ext uri="{FF2B5EF4-FFF2-40B4-BE49-F238E27FC236}">
                  <a16:creationId xmlns:a16="http://schemas.microsoft.com/office/drawing/2014/main" id="{3000ED99-0EDF-4F26-B5C9-2AE9D491FCFA}"/>
                </a:ext>
              </a:extLst>
            </p:cNvPr>
            <p:cNvSpPr>
              <a:spLocks noChangeArrowheads="1"/>
            </p:cNvSpPr>
            <p:nvPr/>
          </p:nvSpPr>
          <p:spPr bwMode="auto">
            <a:xfrm>
              <a:off x="3770313" y="3032125"/>
              <a:ext cx="33338" cy="33337"/>
            </a:xfrm>
            <a:prstGeom prst="ellipse">
              <a:avLst/>
            </a:prstGeom>
            <a:solidFill>
              <a:schemeClr val="accent2"/>
            </a:solidFill>
            <a:ln w="7938"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1" name="Oval 10">
              <a:extLst>
                <a:ext uri="{FF2B5EF4-FFF2-40B4-BE49-F238E27FC236}">
                  <a16:creationId xmlns:a16="http://schemas.microsoft.com/office/drawing/2014/main" id="{62424B31-04FC-4A6C-85B3-BDEF3EE5A0EA}"/>
                </a:ext>
              </a:extLst>
            </p:cNvPr>
            <p:cNvSpPr>
              <a:spLocks noChangeArrowheads="1"/>
            </p:cNvSpPr>
            <p:nvPr/>
          </p:nvSpPr>
          <p:spPr bwMode="auto">
            <a:xfrm>
              <a:off x="3856038" y="2986088"/>
              <a:ext cx="33338" cy="31750"/>
            </a:xfrm>
            <a:prstGeom prst="ellipse">
              <a:avLst/>
            </a:prstGeom>
            <a:solidFill>
              <a:schemeClr val="accent2"/>
            </a:solidFill>
            <a:ln w="7938"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2" name="Oval 11">
              <a:extLst>
                <a:ext uri="{FF2B5EF4-FFF2-40B4-BE49-F238E27FC236}">
                  <a16:creationId xmlns:a16="http://schemas.microsoft.com/office/drawing/2014/main" id="{1BAEA6CF-B827-4652-8829-B1CDBB92BE49}"/>
                </a:ext>
              </a:extLst>
            </p:cNvPr>
            <p:cNvSpPr>
              <a:spLocks noChangeArrowheads="1"/>
            </p:cNvSpPr>
            <p:nvPr/>
          </p:nvSpPr>
          <p:spPr bwMode="auto">
            <a:xfrm>
              <a:off x="3995738" y="2998788"/>
              <a:ext cx="33338" cy="33337"/>
            </a:xfrm>
            <a:prstGeom prst="ellipse">
              <a:avLst/>
            </a:prstGeom>
            <a:solidFill>
              <a:schemeClr val="accent2"/>
            </a:solidFill>
            <a:ln w="7938"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3" name="Oval 12">
              <a:extLst>
                <a:ext uri="{FF2B5EF4-FFF2-40B4-BE49-F238E27FC236}">
                  <a16:creationId xmlns:a16="http://schemas.microsoft.com/office/drawing/2014/main" id="{28429CDD-BE2A-491C-A22B-6D2256EC60F9}"/>
                </a:ext>
              </a:extLst>
            </p:cNvPr>
            <p:cNvSpPr>
              <a:spLocks noChangeArrowheads="1"/>
            </p:cNvSpPr>
            <p:nvPr/>
          </p:nvSpPr>
          <p:spPr bwMode="auto">
            <a:xfrm>
              <a:off x="4067175" y="3076575"/>
              <a:ext cx="33338" cy="33337"/>
            </a:xfrm>
            <a:prstGeom prst="ellipse">
              <a:avLst/>
            </a:prstGeom>
            <a:solidFill>
              <a:schemeClr val="accent2"/>
            </a:solidFill>
            <a:ln w="7938"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 name="Oval 13">
              <a:extLst>
                <a:ext uri="{FF2B5EF4-FFF2-40B4-BE49-F238E27FC236}">
                  <a16:creationId xmlns:a16="http://schemas.microsoft.com/office/drawing/2014/main" id="{9A0379A3-F209-4B70-862F-671C833B25D1}"/>
                </a:ext>
              </a:extLst>
            </p:cNvPr>
            <p:cNvSpPr>
              <a:spLocks noChangeArrowheads="1"/>
            </p:cNvSpPr>
            <p:nvPr/>
          </p:nvSpPr>
          <p:spPr bwMode="auto">
            <a:xfrm>
              <a:off x="4043363" y="3162300"/>
              <a:ext cx="33338" cy="33337"/>
            </a:xfrm>
            <a:prstGeom prst="ellipse">
              <a:avLst/>
            </a:prstGeom>
            <a:solidFill>
              <a:schemeClr val="accent2"/>
            </a:solidFill>
            <a:ln w="7938"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5" name="Oval 14">
              <a:extLst>
                <a:ext uri="{FF2B5EF4-FFF2-40B4-BE49-F238E27FC236}">
                  <a16:creationId xmlns:a16="http://schemas.microsoft.com/office/drawing/2014/main" id="{FF5FFEAE-27B4-4B5D-9D26-357E5D49CE1F}"/>
                </a:ext>
              </a:extLst>
            </p:cNvPr>
            <p:cNvSpPr>
              <a:spLocks noChangeArrowheads="1"/>
            </p:cNvSpPr>
            <p:nvPr/>
          </p:nvSpPr>
          <p:spPr bwMode="auto">
            <a:xfrm>
              <a:off x="3973513" y="3195638"/>
              <a:ext cx="33338" cy="30162"/>
            </a:xfrm>
            <a:prstGeom prst="ellipse">
              <a:avLst/>
            </a:prstGeom>
            <a:solidFill>
              <a:schemeClr val="accent2"/>
            </a:solidFill>
            <a:ln w="7938"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6" name="Oval 15">
              <a:extLst>
                <a:ext uri="{FF2B5EF4-FFF2-40B4-BE49-F238E27FC236}">
                  <a16:creationId xmlns:a16="http://schemas.microsoft.com/office/drawing/2014/main" id="{5D956AE3-9CAA-4C96-8D84-D14672730CC5}"/>
                </a:ext>
              </a:extLst>
            </p:cNvPr>
            <p:cNvSpPr>
              <a:spLocks noChangeArrowheads="1"/>
            </p:cNvSpPr>
            <p:nvPr/>
          </p:nvSpPr>
          <p:spPr bwMode="auto">
            <a:xfrm>
              <a:off x="3867150" y="3170238"/>
              <a:ext cx="33338" cy="33337"/>
            </a:xfrm>
            <a:prstGeom prst="ellipse">
              <a:avLst/>
            </a:prstGeom>
            <a:solidFill>
              <a:schemeClr val="accent2"/>
            </a:solidFill>
            <a:ln w="7938"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7" name="Oval 16">
              <a:extLst>
                <a:ext uri="{FF2B5EF4-FFF2-40B4-BE49-F238E27FC236}">
                  <a16:creationId xmlns:a16="http://schemas.microsoft.com/office/drawing/2014/main" id="{7A825E46-E492-4B71-8C7D-C23A37CEF351}"/>
                </a:ext>
              </a:extLst>
            </p:cNvPr>
            <p:cNvSpPr>
              <a:spLocks noChangeArrowheads="1"/>
            </p:cNvSpPr>
            <p:nvPr/>
          </p:nvSpPr>
          <p:spPr bwMode="auto">
            <a:xfrm>
              <a:off x="3848100" y="3090863"/>
              <a:ext cx="33338" cy="30162"/>
            </a:xfrm>
            <a:prstGeom prst="ellipse">
              <a:avLst/>
            </a:prstGeom>
            <a:solidFill>
              <a:schemeClr val="accent2"/>
            </a:solidFill>
            <a:ln w="7938"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 name="Oval 17">
              <a:extLst>
                <a:ext uri="{FF2B5EF4-FFF2-40B4-BE49-F238E27FC236}">
                  <a16:creationId xmlns:a16="http://schemas.microsoft.com/office/drawing/2014/main" id="{D531A4A8-5DC2-4B38-B08B-63529F6AD84E}"/>
                </a:ext>
              </a:extLst>
            </p:cNvPr>
            <p:cNvSpPr>
              <a:spLocks noChangeArrowheads="1"/>
            </p:cNvSpPr>
            <p:nvPr/>
          </p:nvSpPr>
          <p:spPr bwMode="auto">
            <a:xfrm>
              <a:off x="3914775" y="3244850"/>
              <a:ext cx="30163" cy="33337"/>
            </a:xfrm>
            <a:prstGeom prst="ellipse">
              <a:avLst/>
            </a:prstGeom>
            <a:solidFill>
              <a:schemeClr val="accent2"/>
            </a:solidFill>
            <a:ln w="7938"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9" name="Line 18">
              <a:extLst>
                <a:ext uri="{FF2B5EF4-FFF2-40B4-BE49-F238E27FC236}">
                  <a16:creationId xmlns:a16="http://schemas.microsoft.com/office/drawing/2014/main" id="{BF2D7D45-338F-4199-B7E1-80AD30731017}"/>
                </a:ext>
              </a:extLst>
            </p:cNvPr>
            <p:cNvSpPr>
              <a:spLocks noChangeShapeType="1"/>
            </p:cNvSpPr>
            <p:nvPr/>
          </p:nvSpPr>
          <p:spPr bwMode="auto">
            <a:xfrm flipV="1">
              <a:off x="3941763" y="3221038"/>
              <a:ext cx="39688" cy="30162"/>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0" name="Line 19">
              <a:extLst>
                <a:ext uri="{FF2B5EF4-FFF2-40B4-BE49-F238E27FC236}">
                  <a16:creationId xmlns:a16="http://schemas.microsoft.com/office/drawing/2014/main" id="{31EF1FE8-C5D8-4B62-BE2E-3010B4A8553B}"/>
                </a:ext>
              </a:extLst>
            </p:cNvPr>
            <p:cNvSpPr>
              <a:spLocks noChangeShapeType="1"/>
            </p:cNvSpPr>
            <p:nvPr/>
          </p:nvSpPr>
          <p:spPr bwMode="auto">
            <a:xfrm flipV="1">
              <a:off x="4006850" y="3187700"/>
              <a:ext cx="41275" cy="23812"/>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1" name="Line 20">
              <a:extLst>
                <a:ext uri="{FF2B5EF4-FFF2-40B4-BE49-F238E27FC236}">
                  <a16:creationId xmlns:a16="http://schemas.microsoft.com/office/drawing/2014/main" id="{C929DA8B-668B-4A7F-BB99-3315AEDD2AD7}"/>
                </a:ext>
              </a:extLst>
            </p:cNvPr>
            <p:cNvSpPr>
              <a:spLocks noChangeShapeType="1"/>
            </p:cNvSpPr>
            <p:nvPr/>
          </p:nvSpPr>
          <p:spPr bwMode="auto">
            <a:xfrm flipV="1">
              <a:off x="4070350" y="3109913"/>
              <a:ext cx="14288" cy="55562"/>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2" name="Line 21">
              <a:extLst>
                <a:ext uri="{FF2B5EF4-FFF2-40B4-BE49-F238E27FC236}">
                  <a16:creationId xmlns:a16="http://schemas.microsoft.com/office/drawing/2014/main" id="{EE3BAD7A-3F1D-4EF3-AE13-0A08896E975A}"/>
                </a:ext>
              </a:extLst>
            </p:cNvPr>
            <p:cNvSpPr>
              <a:spLocks noChangeShapeType="1"/>
            </p:cNvSpPr>
            <p:nvPr/>
          </p:nvSpPr>
          <p:spPr bwMode="auto">
            <a:xfrm>
              <a:off x="3759200" y="3173413"/>
              <a:ext cx="49213" cy="58737"/>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 name="Line 22">
              <a:extLst>
                <a:ext uri="{FF2B5EF4-FFF2-40B4-BE49-F238E27FC236}">
                  <a16:creationId xmlns:a16="http://schemas.microsoft.com/office/drawing/2014/main" id="{D6E09B82-8287-4C10-8A94-906A78B899FA}"/>
                </a:ext>
              </a:extLst>
            </p:cNvPr>
            <p:cNvSpPr>
              <a:spLocks noChangeShapeType="1"/>
            </p:cNvSpPr>
            <p:nvPr/>
          </p:nvSpPr>
          <p:spPr bwMode="auto">
            <a:xfrm flipV="1">
              <a:off x="3748088" y="3060700"/>
              <a:ext cx="30163" cy="79375"/>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 name="Line 23">
              <a:extLst>
                <a:ext uri="{FF2B5EF4-FFF2-40B4-BE49-F238E27FC236}">
                  <a16:creationId xmlns:a16="http://schemas.microsoft.com/office/drawing/2014/main" id="{CE1C30F0-8971-4BD7-ADDB-E55D47AD5AFA}"/>
                </a:ext>
              </a:extLst>
            </p:cNvPr>
            <p:cNvSpPr>
              <a:spLocks noChangeShapeType="1"/>
            </p:cNvSpPr>
            <p:nvPr/>
          </p:nvSpPr>
          <p:spPr bwMode="auto">
            <a:xfrm flipV="1">
              <a:off x="3797300" y="3013075"/>
              <a:ext cx="58738" cy="25400"/>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 name="Line 24">
              <a:extLst>
                <a:ext uri="{FF2B5EF4-FFF2-40B4-BE49-F238E27FC236}">
                  <a16:creationId xmlns:a16="http://schemas.microsoft.com/office/drawing/2014/main" id="{E467B50F-C036-469B-A6A4-7179B2D43CF2}"/>
                </a:ext>
              </a:extLst>
            </p:cNvPr>
            <p:cNvSpPr>
              <a:spLocks noChangeShapeType="1"/>
            </p:cNvSpPr>
            <p:nvPr/>
          </p:nvSpPr>
          <p:spPr bwMode="auto">
            <a:xfrm>
              <a:off x="3889375" y="3001963"/>
              <a:ext cx="106363" cy="14287"/>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 name="Line 25">
              <a:extLst>
                <a:ext uri="{FF2B5EF4-FFF2-40B4-BE49-F238E27FC236}">
                  <a16:creationId xmlns:a16="http://schemas.microsoft.com/office/drawing/2014/main" id="{7EF2D25C-1196-451B-8870-92338407B1B1}"/>
                </a:ext>
              </a:extLst>
            </p:cNvPr>
            <p:cNvSpPr>
              <a:spLocks noChangeShapeType="1"/>
            </p:cNvSpPr>
            <p:nvPr/>
          </p:nvSpPr>
          <p:spPr bwMode="auto">
            <a:xfrm>
              <a:off x="4022725" y="3024188"/>
              <a:ext cx="55563" cy="55562"/>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 name="Line 26">
              <a:extLst>
                <a:ext uri="{FF2B5EF4-FFF2-40B4-BE49-F238E27FC236}">
                  <a16:creationId xmlns:a16="http://schemas.microsoft.com/office/drawing/2014/main" id="{9F83FFD3-D67A-429E-9F49-B8656B140038}"/>
                </a:ext>
              </a:extLst>
            </p:cNvPr>
            <p:cNvSpPr>
              <a:spLocks noChangeShapeType="1"/>
            </p:cNvSpPr>
            <p:nvPr/>
          </p:nvSpPr>
          <p:spPr bwMode="auto">
            <a:xfrm flipH="1" flipV="1">
              <a:off x="3978275" y="3090863"/>
              <a:ext cx="88900" cy="1587"/>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 name="Line 27">
              <a:extLst>
                <a:ext uri="{FF2B5EF4-FFF2-40B4-BE49-F238E27FC236}">
                  <a16:creationId xmlns:a16="http://schemas.microsoft.com/office/drawing/2014/main" id="{E7620403-788C-4A42-B77A-2D7A9D779FE8}"/>
                </a:ext>
              </a:extLst>
            </p:cNvPr>
            <p:cNvSpPr>
              <a:spLocks noChangeShapeType="1"/>
            </p:cNvSpPr>
            <p:nvPr/>
          </p:nvSpPr>
          <p:spPr bwMode="auto">
            <a:xfrm flipV="1">
              <a:off x="3967163" y="3027363"/>
              <a:ext cx="33338" cy="49212"/>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 name="Line 28">
              <a:extLst>
                <a:ext uri="{FF2B5EF4-FFF2-40B4-BE49-F238E27FC236}">
                  <a16:creationId xmlns:a16="http://schemas.microsoft.com/office/drawing/2014/main" id="{124C458A-5473-4CAF-B9F3-CB5BE4596AF2}"/>
                </a:ext>
              </a:extLst>
            </p:cNvPr>
            <p:cNvSpPr>
              <a:spLocks noChangeShapeType="1"/>
            </p:cNvSpPr>
            <p:nvPr/>
          </p:nvSpPr>
          <p:spPr bwMode="auto">
            <a:xfrm flipV="1">
              <a:off x="3863975" y="3016250"/>
              <a:ext cx="14288" cy="74612"/>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0" name="Line 29">
              <a:extLst>
                <a:ext uri="{FF2B5EF4-FFF2-40B4-BE49-F238E27FC236}">
                  <a16:creationId xmlns:a16="http://schemas.microsoft.com/office/drawing/2014/main" id="{AF5AB516-441D-46F7-B030-66A45E540720}"/>
                </a:ext>
              </a:extLst>
            </p:cNvPr>
            <p:cNvSpPr>
              <a:spLocks noChangeShapeType="1"/>
            </p:cNvSpPr>
            <p:nvPr/>
          </p:nvSpPr>
          <p:spPr bwMode="auto">
            <a:xfrm flipV="1">
              <a:off x="3881438" y="3095625"/>
              <a:ext cx="66675" cy="7937"/>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1" name="Line 30">
              <a:extLst>
                <a:ext uri="{FF2B5EF4-FFF2-40B4-BE49-F238E27FC236}">
                  <a16:creationId xmlns:a16="http://schemas.microsoft.com/office/drawing/2014/main" id="{55D7C321-427D-4298-9F99-198D26A53A8C}"/>
                </a:ext>
              </a:extLst>
            </p:cNvPr>
            <p:cNvSpPr>
              <a:spLocks noChangeShapeType="1"/>
            </p:cNvSpPr>
            <p:nvPr/>
          </p:nvSpPr>
          <p:spPr bwMode="auto">
            <a:xfrm flipH="1" flipV="1">
              <a:off x="3800475" y="3060700"/>
              <a:ext cx="47625" cy="42862"/>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 name="Line 31">
              <a:extLst>
                <a:ext uri="{FF2B5EF4-FFF2-40B4-BE49-F238E27FC236}">
                  <a16:creationId xmlns:a16="http://schemas.microsoft.com/office/drawing/2014/main" id="{BC7F4589-A30C-4885-8914-E8991CA28149}"/>
                </a:ext>
              </a:extLst>
            </p:cNvPr>
            <p:cNvSpPr>
              <a:spLocks noChangeShapeType="1"/>
            </p:cNvSpPr>
            <p:nvPr/>
          </p:nvSpPr>
          <p:spPr bwMode="auto">
            <a:xfrm>
              <a:off x="3967163" y="3106738"/>
              <a:ext cx="17463" cy="88900"/>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 name="Line 32">
              <a:extLst>
                <a:ext uri="{FF2B5EF4-FFF2-40B4-BE49-F238E27FC236}">
                  <a16:creationId xmlns:a16="http://schemas.microsoft.com/office/drawing/2014/main" id="{C13ACE91-1F15-4967-AA2D-69B98AA29FA3}"/>
                </a:ext>
              </a:extLst>
            </p:cNvPr>
            <p:cNvSpPr>
              <a:spLocks noChangeShapeType="1"/>
            </p:cNvSpPr>
            <p:nvPr/>
          </p:nvSpPr>
          <p:spPr bwMode="auto">
            <a:xfrm>
              <a:off x="3900488" y="3187700"/>
              <a:ext cx="73025" cy="23812"/>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 name="Line 33">
              <a:extLst>
                <a:ext uri="{FF2B5EF4-FFF2-40B4-BE49-F238E27FC236}">
                  <a16:creationId xmlns:a16="http://schemas.microsoft.com/office/drawing/2014/main" id="{9331BB90-3230-45E5-99A6-57505D3E3458}"/>
                </a:ext>
              </a:extLst>
            </p:cNvPr>
            <p:cNvSpPr>
              <a:spLocks noChangeShapeType="1"/>
            </p:cNvSpPr>
            <p:nvPr/>
          </p:nvSpPr>
          <p:spPr bwMode="auto">
            <a:xfrm flipV="1">
              <a:off x="3895725" y="3103563"/>
              <a:ext cx="60325" cy="66675"/>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5" name="Line 34">
              <a:extLst>
                <a:ext uri="{FF2B5EF4-FFF2-40B4-BE49-F238E27FC236}">
                  <a16:creationId xmlns:a16="http://schemas.microsoft.com/office/drawing/2014/main" id="{A27E2C57-288F-4832-AE4B-781CCB64AF6C}"/>
                </a:ext>
              </a:extLst>
            </p:cNvPr>
            <p:cNvSpPr>
              <a:spLocks noChangeShapeType="1"/>
            </p:cNvSpPr>
            <p:nvPr/>
          </p:nvSpPr>
          <p:spPr bwMode="auto">
            <a:xfrm flipH="1" flipV="1">
              <a:off x="3873500" y="3121025"/>
              <a:ext cx="4763" cy="55562"/>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6" name="Line 35">
              <a:extLst>
                <a:ext uri="{FF2B5EF4-FFF2-40B4-BE49-F238E27FC236}">
                  <a16:creationId xmlns:a16="http://schemas.microsoft.com/office/drawing/2014/main" id="{86D1068F-DD3F-429A-A88A-F033EEB3FB06}"/>
                </a:ext>
              </a:extLst>
            </p:cNvPr>
            <p:cNvSpPr>
              <a:spLocks noChangeShapeType="1"/>
            </p:cNvSpPr>
            <p:nvPr/>
          </p:nvSpPr>
          <p:spPr bwMode="auto">
            <a:xfrm flipH="1">
              <a:off x="3763963" y="3113088"/>
              <a:ext cx="88900" cy="38100"/>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7" name="Line 36">
              <a:extLst>
                <a:ext uri="{FF2B5EF4-FFF2-40B4-BE49-F238E27FC236}">
                  <a16:creationId xmlns:a16="http://schemas.microsoft.com/office/drawing/2014/main" id="{40CF9535-B984-48F8-8CD1-9EB8BCA46BED}"/>
                </a:ext>
              </a:extLst>
            </p:cNvPr>
            <p:cNvSpPr>
              <a:spLocks noChangeShapeType="1"/>
            </p:cNvSpPr>
            <p:nvPr/>
          </p:nvSpPr>
          <p:spPr bwMode="auto">
            <a:xfrm>
              <a:off x="3760788" y="3165475"/>
              <a:ext cx="106363" cy="22225"/>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8" name="Line 37">
              <a:extLst>
                <a:ext uri="{FF2B5EF4-FFF2-40B4-BE49-F238E27FC236}">
                  <a16:creationId xmlns:a16="http://schemas.microsoft.com/office/drawing/2014/main" id="{CBD011A8-65FF-46BC-8A26-44DCDCEE4AB5}"/>
                </a:ext>
              </a:extLst>
            </p:cNvPr>
            <p:cNvSpPr>
              <a:spLocks noChangeShapeType="1"/>
            </p:cNvSpPr>
            <p:nvPr/>
          </p:nvSpPr>
          <p:spPr bwMode="auto">
            <a:xfrm flipH="1" flipV="1">
              <a:off x="3976688" y="3101975"/>
              <a:ext cx="68263" cy="63500"/>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9" name="Line 38">
              <a:extLst>
                <a:ext uri="{FF2B5EF4-FFF2-40B4-BE49-F238E27FC236}">
                  <a16:creationId xmlns:a16="http://schemas.microsoft.com/office/drawing/2014/main" id="{BB3764D0-B913-49F5-B4B6-2AF1540DD2B3}"/>
                </a:ext>
              </a:extLst>
            </p:cNvPr>
            <p:cNvSpPr>
              <a:spLocks noChangeShapeType="1"/>
            </p:cNvSpPr>
            <p:nvPr/>
          </p:nvSpPr>
          <p:spPr bwMode="auto">
            <a:xfrm flipV="1">
              <a:off x="3816350" y="3259138"/>
              <a:ext cx="0" cy="60325"/>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0" name="Line 39">
              <a:extLst>
                <a:ext uri="{FF2B5EF4-FFF2-40B4-BE49-F238E27FC236}">
                  <a16:creationId xmlns:a16="http://schemas.microsoft.com/office/drawing/2014/main" id="{C538E32C-1DB3-4115-BAC4-2EE1FA96CA7A}"/>
                </a:ext>
              </a:extLst>
            </p:cNvPr>
            <p:cNvSpPr>
              <a:spLocks noChangeShapeType="1"/>
            </p:cNvSpPr>
            <p:nvPr/>
          </p:nvSpPr>
          <p:spPr bwMode="auto">
            <a:xfrm flipV="1">
              <a:off x="3830638" y="3198813"/>
              <a:ext cx="42863" cy="33337"/>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1" name="Line 40">
              <a:extLst>
                <a:ext uri="{FF2B5EF4-FFF2-40B4-BE49-F238E27FC236}">
                  <a16:creationId xmlns:a16="http://schemas.microsoft.com/office/drawing/2014/main" id="{3C2443AB-036D-4EA2-8F46-7136DBEF20D4}"/>
                </a:ext>
              </a:extLst>
            </p:cNvPr>
            <p:cNvSpPr>
              <a:spLocks noChangeShapeType="1"/>
            </p:cNvSpPr>
            <p:nvPr/>
          </p:nvSpPr>
          <p:spPr bwMode="auto">
            <a:xfrm>
              <a:off x="3884613" y="3203575"/>
              <a:ext cx="34925" cy="49212"/>
            </a:xfrm>
            <a:prstGeom prst="line">
              <a:avLst/>
            </a:prstGeom>
            <a:noFill/>
            <a:ln w="7938"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2" name="Oval 41">
              <a:extLst>
                <a:ext uri="{FF2B5EF4-FFF2-40B4-BE49-F238E27FC236}">
                  <a16:creationId xmlns:a16="http://schemas.microsoft.com/office/drawing/2014/main" id="{5B74D411-194F-451B-82DA-500DE16C956A}"/>
                </a:ext>
              </a:extLst>
            </p:cNvPr>
            <p:cNvSpPr>
              <a:spLocks noChangeArrowheads="1"/>
            </p:cNvSpPr>
            <p:nvPr/>
          </p:nvSpPr>
          <p:spPr bwMode="auto">
            <a:xfrm>
              <a:off x="3800475" y="3303588"/>
              <a:ext cx="33338" cy="33337"/>
            </a:xfrm>
            <a:prstGeom prst="ellipse">
              <a:avLst/>
            </a:prstGeom>
            <a:solidFill>
              <a:schemeClr val="accent2"/>
            </a:solidFill>
            <a:ln w="7938"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4" name="Text Placeholder 3">
            <a:extLst>
              <a:ext uri="{FF2B5EF4-FFF2-40B4-BE49-F238E27FC236}">
                <a16:creationId xmlns:a16="http://schemas.microsoft.com/office/drawing/2014/main" id="{443D60A0-41B7-4205-A0AF-C810B31F4D50}"/>
              </a:ext>
            </a:extLst>
          </p:cNvPr>
          <p:cNvSpPr>
            <a:spLocks noGrp="1"/>
          </p:cNvSpPr>
          <p:nvPr>
            <p:ph type="body" sz="quarter" idx="11"/>
          </p:nvPr>
        </p:nvSpPr>
        <p:spPr>
          <a:xfrm>
            <a:off x="3025775" y="3287713"/>
            <a:ext cx="1644650" cy="1369606"/>
          </a:xfrm>
        </p:spPr>
        <p:txBody>
          <a:bodyPr/>
          <a:lstStyle/>
          <a:p>
            <a:pPr algn="ctr"/>
            <a:r>
              <a:rPr lang="en-US"/>
              <a:t>App and data security</a:t>
            </a:r>
          </a:p>
          <a:p>
            <a:pPr lvl="1" algn="ctr"/>
            <a:r>
              <a:rPr lang="en-US"/>
              <a:t>Encrypt data, and protect keys and secrets used by apps</a:t>
            </a:r>
          </a:p>
        </p:txBody>
      </p:sp>
      <p:grpSp>
        <p:nvGrpSpPr>
          <p:cNvPr id="90" name="Group 89">
            <a:extLst>
              <a:ext uri="{FF2B5EF4-FFF2-40B4-BE49-F238E27FC236}">
                <a16:creationId xmlns:a16="http://schemas.microsoft.com/office/drawing/2014/main" id="{64D6DDD0-6B90-4DBA-90F4-70A43CC07C6E}"/>
              </a:ext>
              <a:ext uri="{C183D7F6-B498-43B3-948B-1728B52AA6E4}">
                <adec:decorative xmlns:adec="http://schemas.microsoft.com/office/drawing/2017/decorative" val="1"/>
              </a:ext>
            </a:extLst>
          </p:cNvPr>
          <p:cNvGrpSpPr/>
          <p:nvPr/>
        </p:nvGrpSpPr>
        <p:grpSpPr>
          <a:xfrm>
            <a:off x="5826031" y="2119901"/>
            <a:ext cx="539938" cy="574854"/>
            <a:chOff x="1381629" y="2996336"/>
            <a:chExt cx="437141" cy="465410"/>
          </a:xfrm>
        </p:grpSpPr>
        <p:sp>
          <p:nvSpPr>
            <p:cNvPr id="86" name="Shield_EA18" title="Icon of a shield">
              <a:extLst>
                <a:ext uri="{FF2B5EF4-FFF2-40B4-BE49-F238E27FC236}">
                  <a16:creationId xmlns:a16="http://schemas.microsoft.com/office/drawing/2014/main" id="{2F861033-7D0F-4EE5-A592-2095B62034B5}"/>
                </a:ext>
              </a:extLst>
            </p:cNvPr>
            <p:cNvSpPr>
              <a:spLocks noChangeAspect="1"/>
            </p:cNvSpPr>
            <p:nvPr/>
          </p:nvSpPr>
          <p:spPr bwMode="auto">
            <a:xfrm>
              <a:off x="1381629" y="2996336"/>
              <a:ext cx="437141" cy="46541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1"/>
            </a:solidFill>
            <a:ln w="15875" cap="sq">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 name="Shield_EA18" title="Icon of a shield">
              <a:extLst>
                <a:ext uri="{FF2B5EF4-FFF2-40B4-BE49-F238E27FC236}">
                  <a16:creationId xmlns:a16="http://schemas.microsoft.com/office/drawing/2014/main" id="{833D5335-24A8-43DD-900D-536DCB584876}"/>
                </a:ext>
              </a:extLst>
            </p:cNvPr>
            <p:cNvSpPr>
              <a:spLocks noChangeAspect="1"/>
            </p:cNvSpPr>
            <p:nvPr/>
          </p:nvSpPr>
          <p:spPr bwMode="auto">
            <a:xfrm>
              <a:off x="1423157" y="3040549"/>
              <a:ext cx="354084" cy="376982"/>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2"/>
            </a:solidFill>
            <a:ln w="15875" cap="sq">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8D61D68D-6AB7-499E-9650-90B659E1155E}"/>
                </a:ext>
              </a:extLst>
            </p:cNvPr>
            <p:cNvSpPr/>
            <p:nvPr/>
          </p:nvSpPr>
          <p:spPr>
            <a:xfrm>
              <a:off x="1552177" y="3131457"/>
              <a:ext cx="96045" cy="148868"/>
            </a:xfrm>
            <a:custGeom>
              <a:avLst/>
              <a:gdLst>
                <a:gd name="connsiteX0" fmla="*/ 50329 w 96044"/>
                <a:gd name="connsiteY0" fmla="*/ 1801 h 148867"/>
                <a:gd name="connsiteX1" fmla="*/ 1801 w 96044"/>
                <a:gd name="connsiteY1" fmla="*/ 50328 h 148867"/>
                <a:gd name="connsiteX2" fmla="*/ 1801 w 96044"/>
                <a:gd name="connsiteY2" fmla="*/ 147383 h 148867"/>
                <a:gd name="connsiteX3" fmla="*/ 98856 w 96044"/>
                <a:gd name="connsiteY3" fmla="*/ 147383 h 148867"/>
                <a:gd name="connsiteX4" fmla="*/ 98856 w 96044"/>
                <a:gd name="connsiteY4" fmla="*/ 50328 h 148867"/>
                <a:gd name="connsiteX5" fmla="*/ 50329 w 96044"/>
                <a:gd name="connsiteY5" fmla="*/ 1801 h 148867"/>
                <a:gd name="connsiteX6" fmla="*/ 33182 w 96044"/>
                <a:gd name="connsiteY6" fmla="*/ 33182 h 148867"/>
                <a:gd name="connsiteX7" fmla="*/ 50329 w 96044"/>
                <a:gd name="connsiteY7" fmla="*/ 26064 h 148867"/>
                <a:gd name="connsiteX8" fmla="*/ 67475 w 96044"/>
                <a:gd name="connsiteY8" fmla="*/ 33182 h 148867"/>
                <a:gd name="connsiteX9" fmla="*/ 74593 w 96044"/>
                <a:gd name="connsiteY9" fmla="*/ 50328 h 148867"/>
                <a:gd name="connsiteX10" fmla="*/ 26065 w 96044"/>
                <a:gd name="connsiteY10" fmla="*/ 50328 h 148867"/>
                <a:gd name="connsiteX11" fmla="*/ 33182 w 96044"/>
                <a:gd name="connsiteY11" fmla="*/ 33182 h 148867"/>
                <a:gd name="connsiteX12" fmla="*/ 50329 w 96044"/>
                <a:gd name="connsiteY12" fmla="*/ 110987 h 148867"/>
                <a:gd name="connsiteX13" fmla="*/ 38197 w 96044"/>
                <a:gd name="connsiteY13" fmla="*/ 98855 h 148867"/>
                <a:gd name="connsiteX14" fmla="*/ 50329 w 96044"/>
                <a:gd name="connsiteY14" fmla="*/ 86724 h 148867"/>
                <a:gd name="connsiteX15" fmla="*/ 62461 w 96044"/>
                <a:gd name="connsiteY15" fmla="*/ 98855 h 148867"/>
                <a:gd name="connsiteX16" fmla="*/ 50329 w 96044"/>
                <a:gd name="connsiteY16" fmla="*/ 110987 h 14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044" h="148867">
                  <a:moveTo>
                    <a:pt x="50329" y="1801"/>
                  </a:moveTo>
                  <a:cubicBezTo>
                    <a:pt x="23638" y="1801"/>
                    <a:pt x="1801" y="23638"/>
                    <a:pt x="1801" y="50328"/>
                  </a:cubicBezTo>
                  <a:lnTo>
                    <a:pt x="1801" y="147383"/>
                  </a:lnTo>
                  <a:lnTo>
                    <a:pt x="98856" y="147383"/>
                  </a:lnTo>
                  <a:lnTo>
                    <a:pt x="98856" y="50328"/>
                  </a:lnTo>
                  <a:cubicBezTo>
                    <a:pt x="98856" y="23638"/>
                    <a:pt x="77019" y="1801"/>
                    <a:pt x="50329" y="1801"/>
                  </a:cubicBezTo>
                  <a:close/>
                  <a:moveTo>
                    <a:pt x="33182" y="33182"/>
                  </a:moveTo>
                  <a:cubicBezTo>
                    <a:pt x="37792" y="28572"/>
                    <a:pt x="43858" y="26064"/>
                    <a:pt x="50329" y="26064"/>
                  </a:cubicBezTo>
                  <a:cubicBezTo>
                    <a:pt x="56718" y="26064"/>
                    <a:pt x="62865" y="28572"/>
                    <a:pt x="67475" y="33182"/>
                  </a:cubicBezTo>
                  <a:cubicBezTo>
                    <a:pt x="72085" y="37792"/>
                    <a:pt x="74593" y="43857"/>
                    <a:pt x="74593" y="50328"/>
                  </a:cubicBezTo>
                  <a:lnTo>
                    <a:pt x="26065" y="50328"/>
                  </a:lnTo>
                  <a:cubicBezTo>
                    <a:pt x="26065" y="43939"/>
                    <a:pt x="28572" y="37792"/>
                    <a:pt x="33182" y="33182"/>
                  </a:cubicBezTo>
                  <a:close/>
                  <a:moveTo>
                    <a:pt x="50329" y="110987"/>
                  </a:moveTo>
                  <a:cubicBezTo>
                    <a:pt x="43616" y="110987"/>
                    <a:pt x="38197" y="105568"/>
                    <a:pt x="38197" y="98855"/>
                  </a:cubicBezTo>
                  <a:cubicBezTo>
                    <a:pt x="38197" y="92142"/>
                    <a:pt x="43616" y="86724"/>
                    <a:pt x="50329" y="86724"/>
                  </a:cubicBezTo>
                  <a:cubicBezTo>
                    <a:pt x="57042" y="86724"/>
                    <a:pt x="62461" y="92142"/>
                    <a:pt x="62461" y="98855"/>
                  </a:cubicBezTo>
                  <a:cubicBezTo>
                    <a:pt x="62461" y="105568"/>
                    <a:pt x="57042" y="110987"/>
                    <a:pt x="50329" y="110987"/>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5" name="Text Placeholder 4">
            <a:extLst>
              <a:ext uri="{FF2B5EF4-FFF2-40B4-BE49-F238E27FC236}">
                <a16:creationId xmlns:a16="http://schemas.microsoft.com/office/drawing/2014/main" id="{A73EDB29-456C-4179-BB8E-24EF8159364B}"/>
              </a:ext>
            </a:extLst>
          </p:cNvPr>
          <p:cNvSpPr>
            <a:spLocks noGrp="1"/>
          </p:cNvSpPr>
          <p:nvPr>
            <p:ph type="body" sz="quarter" idx="12"/>
          </p:nvPr>
        </p:nvSpPr>
        <p:spPr>
          <a:xfrm>
            <a:off x="5273675" y="3287713"/>
            <a:ext cx="1644650" cy="1369606"/>
          </a:xfrm>
        </p:spPr>
        <p:txBody>
          <a:bodyPr/>
          <a:lstStyle/>
          <a:p>
            <a:pPr algn="ctr"/>
            <a:r>
              <a:rPr lang="en-US"/>
              <a:t>Network </a:t>
            </a:r>
            <a:br>
              <a:rPr lang="en-US"/>
            </a:br>
            <a:r>
              <a:rPr lang="en-US"/>
              <a:t>security</a:t>
            </a:r>
          </a:p>
          <a:p>
            <a:pPr lvl="1" algn="ctr"/>
            <a:r>
              <a:rPr lang="en-US"/>
              <a:t>Enhance the protection of your virtual networks</a:t>
            </a:r>
          </a:p>
        </p:txBody>
      </p:sp>
      <p:grpSp>
        <p:nvGrpSpPr>
          <p:cNvPr id="232" name="Group 231">
            <a:extLst>
              <a:ext uri="{FF2B5EF4-FFF2-40B4-BE49-F238E27FC236}">
                <a16:creationId xmlns:a16="http://schemas.microsoft.com/office/drawing/2014/main" id="{265FABC0-F5C8-4319-B987-032AD2A46F62}"/>
              </a:ext>
              <a:ext uri="{C183D7F6-B498-43B3-948B-1728B52AA6E4}">
                <adec:decorative xmlns:adec="http://schemas.microsoft.com/office/drawing/2017/decorative" val="1"/>
              </a:ext>
            </a:extLst>
          </p:cNvPr>
          <p:cNvGrpSpPr/>
          <p:nvPr/>
        </p:nvGrpSpPr>
        <p:grpSpPr>
          <a:xfrm>
            <a:off x="8056652" y="2159740"/>
            <a:ext cx="574497" cy="541096"/>
            <a:chOff x="3070225" y="2527300"/>
            <a:chExt cx="682625" cy="642938"/>
          </a:xfrm>
        </p:grpSpPr>
        <p:sp>
          <p:nvSpPr>
            <p:cNvPr id="116" name="AutoShape 3">
              <a:extLst>
                <a:ext uri="{FF2B5EF4-FFF2-40B4-BE49-F238E27FC236}">
                  <a16:creationId xmlns:a16="http://schemas.microsoft.com/office/drawing/2014/main" id="{12F5232B-A857-444C-999B-4F80C55AEDF7}"/>
                </a:ext>
              </a:extLst>
            </p:cNvPr>
            <p:cNvSpPr>
              <a:spLocks noChangeAspect="1" noChangeArrowheads="1" noTextEdit="1"/>
            </p:cNvSpPr>
            <p:nvPr/>
          </p:nvSpPr>
          <p:spPr bwMode="auto">
            <a:xfrm>
              <a:off x="3070225" y="2527300"/>
              <a:ext cx="677863" cy="64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Rectangle 5">
              <a:extLst>
                <a:ext uri="{FF2B5EF4-FFF2-40B4-BE49-F238E27FC236}">
                  <a16:creationId xmlns:a16="http://schemas.microsoft.com/office/drawing/2014/main" id="{9A7CED8D-A4CF-408B-BBB7-9E593EC6CA2B}"/>
                </a:ext>
              </a:extLst>
            </p:cNvPr>
            <p:cNvSpPr>
              <a:spLocks noChangeArrowheads="1"/>
            </p:cNvSpPr>
            <p:nvPr/>
          </p:nvSpPr>
          <p:spPr bwMode="auto">
            <a:xfrm>
              <a:off x="3109913" y="2566988"/>
              <a:ext cx="595313" cy="42545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9" name="Freeform 6">
              <a:extLst>
                <a:ext uri="{FF2B5EF4-FFF2-40B4-BE49-F238E27FC236}">
                  <a16:creationId xmlns:a16="http://schemas.microsoft.com/office/drawing/2014/main" id="{12F85468-8A42-4EF7-B530-9003040AA16C}"/>
                </a:ext>
              </a:extLst>
            </p:cNvPr>
            <p:cNvSpPr>
              <a:spLocks/>
            </p:cNvSpPr>
            <p:nvPr/>
          </p:nvSpPr>
          <p:spPr bwMode="auto">
            <a:xfrm>
              <a:off x="3184525" y="3035300"/>
              <a:ext cx="449263" cy="130175"/>
            </a:xfrm>
            <a:custGeom>
              <a:avLst/>
              <a:gdLst>
                <a:gd name="T0" fmla="*/ 82 w 113"/>
                <a:gd name="T1" fmla="*/ 0 h 33"/>
                <a:gd name="T2" fmla="*/ 78 w 113"/>
                <a:gd name="T3" fmla="*/ 0 h 33"/>
                <a:gd name="T4" fmla="*/ 38 w 113"/>
                <a:gd name="T5" fmla="*/ 0 h 33"/>
                <a:gd name="T6" fmla="*/ 35 w 113"/>
                <a:gd name="T7" fmla="*/ 0 h 33"/>
                <a:gd name="T8" fmla="*/ 0 w 113"/>
                <a:gd name="T9" fmla="*/ 22 h 33"/>
                <a:gd name="T10" fmla="*/ 0 w 113"/>
                <a:gd name="T11" fmla="*/ 33 h 33"/>
                <a:gd name="T12" fmla="*/ 42 w 113"/>
                <a:gd name="T13" fmla="*/ 33 h 33"/>
                <a:gd name="T14" fmla="*/ 73 w 113"/>
                <a:gd name="T15" fmla="*/ 33 h 33"/>
                <a:gd name="T16" fmla="*/ 113 w 113"/>
                <a:gd name="T17" fmla="*/ 33 h 33"/>
                <a:gd name="T18" fmla="*/ 113 w 113"/>
                <a:gd name="T19" fmla="*/ 22 h 33"/>
                <a:gd name="T20" fmla="*/ 82 w 113"/>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33">
                  <a:moveTo>
                    <a:pt x="82" y="0"/>
                  </a:moveTo>
                  <a:cubicBezTo>
                    <a:pt x="78" y="0"/>
                    <a:pt x="78" y="0"/>
                    <a:pt x="78" y="0"/>
                  </a:cubicBezTo>
                  <a:cubicBezTo>
                    <a:pt x="38" y="0"/>
                    <a:pt x="38" y="0"/>
                    <a:pt x="38" y="0"/>
                  </a:cubicBezTo>
                  <a:cubicBezTo>
                    <a:pt x="35" y="0"/>
                    <a:pt x="35" y="0"/>
                    <a:pt x="35" y="0"/>
                  </a:cubicBezTo>
                  <a:cubicBezTo>
                    <a:pt x="41" y="20"/>
                    <a:pt x="33" y="22"/>
                    <a:pt x="0" y="22"/>
                  </a:cubicBezTo>
                  <a:cubicBezTo>
                    <a:pt x="0" y="33"/>
                    <a:pt x="0" y="33"/>
                    <a:pt x="0" y="33"/>
                  </a:cubicBezTo>
                  <a:cubicBezTo>
                    <a:pt x="42" y="33"/>
                    <a:pt x="42" y="33"/>
                    <a:pt x="42" y="33"/>
                  </a:cubicBezTo>
                  <a:cubicBezTo>
                    <a:pt x="73" y="33"/>
                    <a:pt x="73" y="33"/>
                    <a:pt x="73" y="33"/>
                  </a:cubicBezTo>
                  <a:cubicBezTo>
                    <a:pt x="113" y="33"/>
                    <a:pt x="113" y="33"/>
                    <a:pt x="113" y="33"/>
                  </a:cubicBezTo>
                  <a:cubicBezTo>
                    <a:pt x="113" y="22"/>
                    <a:pt x="113" y="22"/>
                    <a:pt x="113" y="22"/>
                  </a:cubicBezTo>
                  <a:cubicBezTo>
                    <a:pt x="80" y="22"/>
                    <a:pt x="77" y="20"/>
                    <a:pt x="82"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2" name="Freeform 7">
              <a:extLst>
                <a:ext uri="{FF2B5EF4-FFF2-40B4-BE49-F238E27FC236}">
                  <a16:creationId xmlns:a16="http://schemas.microsoft.com/office/drawing/2014/main" id="{00E23345-A47C-4093-A05A-9567581BDC97}"/>
                </a:ext>
              </a:extLst>
            </p:cNvPr>
            <p:cNvSpPr>
              <a:spLocks/>
            </p:cNvSpPr>
            <p:nvPr/>
          </p:nvSpPr>
          <p:spPr bwMode="auto">
            <a:xfrm>
              <a:off x="3081338" y="2532063"/>
              <a:ext cx="627063" cy="7938"/>
            </a:xfrm>
            <a:custGeom>
              <a:avLst/>
              <a:gdLst>
                <a:gd name="T0" fmla="*/ 158 w 158"/>
                <a:gd name="T1" fmla="*/ 0 h 2"/>
                <a:gd name="T2" fmla="*/ 158 w 158"/>
                <a:gd name="T3" fmla="*/ 0 h 2"/>
                <a:gd name="T4" fmla="*/ 158 w 158"/>
                <a:gd name="T5" fmla="*/ 0 h 2"/>
                <a:gd name="T6" fmla="*/ 6 w 158"/>
                <a:gd name="T7" fmla="*/ 0 h 2"/>
                <a:gd name="T8" fmla="*/ 0 w 158"/>
                <a:gd name="T9" fmla="*/ 2 h 2"/>
                <a:gd name="T10" fmla="*/ 6 w 158"/>
                <a:gd name="T11" fmla="*/ 0 h 2"/>
                <a:gd name="T12" fmla="*/ 158 w 158"/>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58" h="2">
                  <a:moveTo>
                    <a:pt x="158" y="0"/>
                  </a:moveTo>
                  <a:cubicBezTo>
                    <a:pt x="158" y="0"/>
                    <a:pt x="158" y="0"/>
                    <a:pt x="158" y="0"/>
                  </a:cubicBezTo>
                  <a:cubicBezTo>
                    <a:pt x="158" y="0"/>
                    <a:pt x="158" y="0"/>
                    <a:pt x="158" y="0"/>
                  </a:cubicBezTo>
                  <a:cubicBezTo>
                    <a:pt x="6" y="0"/>
                    <a:pt x="6" y="0"/>
                    <a:pt x="6" y="0"/>
                  </a:cubicBezTo>
                  <a:cubicBezTo>
                    <a:pt x="4" y="0"/>
                    <a:pt x="2" y="1"/>
                    <a:pt x="0" y="2"/>
                  </a:cubicBezTo>
                  <a:cubicBezTo>
                    <a:pt x="2" y="1"/>
                    <a:pt x="4" y="0"/>
                    <a:pt x="6" y="0"/>
                  </a:cubicBezTo>
                  <a:lnTo>
                    <a:pt x="158"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4" name="Freeform 9">
              <a:extLst>
                <a:ext uri="{FF2B5EF4-FFF2-40B4-BE49-F238E27FC236}">
                  <a16:creationId xmlns:a16="http://schemas.microsoft.com/office/drawing/2014/main" id="{963F1C25-073A-4815-BF76-2C30D274584B}"/>
                </a:ext>
              </a:extLst>
            </p:cNvPr>
            <p:cNvSpPr>
              <a:spLocks/>
            </p:cNvSpPr>
            <p:nvPr/>
          </p:nvSpPr>
          <p:spPr bwMode="auto">
            <a:xfrm>
              <a:off x="3070225" y="2540000"/>
              <a:ext cx="50800" cy="495300"/>
            </a:xfrm>
            <a:custGeom>
              <a:avLst/>
              <a:gdLst>
                <a:gd name="T0" fmla="*/ 0 w 13"/>
                <a:gd name="T1" fmla="*/ 115 h 125"/>
                <a:gd name="T2" fmla="*/ 0 w 13"/>
                <a:gd name="T3" fmla="*/ 8 h 125"/>
                <a:gd name="T4" fmla="*/ 3 w 13"/>
                <a:gd name="T5" fmla="*/ 0 h 125"/>
                <a:gd name="T6" fmla="*/ 0 w 13"/>
                <a:gd name="T7" fmla="*/ 8 h 125"/>
                <a:gd name="T8" fmla="*/ 0 w 13"/>
                <a:gd name="T9" fmla="*/ 115 h 125"/>
                <a:gd name="T10" fmla="*/ 9 w 13"/>
                <a:gd name="T11" fmla="*/ 125 h 125"/>
                <a:gd name="T12" fmla="*/ 13 w 13"/>
                <a:gd name="T13" fmla="*/ 125 h 125"/>
                <a:gd name="T14" fmla="*/ 13 w 13"/>
                <a:gd name="T15" fmla="*/ 125 h 125"/>
                <a:gd name="T16" fmla="*/ 9 w 13"/>
                <a:gd name="T17" fmla="*/ 125 h 125"/>
                <a:gd name="T18" fmla="*/ 0 w 13"/>
                <a:gd name="T19" fmla="*/ 11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25">
                  <a:moveTo>
                    <a:pt x="0" y="115"/>
                  </a:moveTo>
                  <a:cubicBezTo>
                    <a:pt x="0" y="8"/>
                    <a:pt x="0" y="8"/>
                    <a:pt x="0" y="8"/>
                  </a:cubicBezTo>
                  <a:cubicBezTo>
                    <a:pt x="0" y="5"/>
                    <a:pt x="1" y="2"/>
                    <a:pt x="3" y="0"/>
                  </a:cubicBezTo>
                  <a:cubicBezTo>
                    <a:pt x="1" y="2"/>
                    <a:pt x="0" y="5"/>
                    <a:pt x="0" y="8"/>
                  </a:cubicBezTo>
                  <a:cubicBezTo>
                    <a:pt x="0" y="115"/>
                    <a:pt x="0" y="115"/>
                    <a:pt x="0" y="115"/>
                  </a:cubicBezTo>
                  <a:cubicBezTo>
                    <a:pt x="0" y="120"/>
                    <a:pt x="4" y="125"/>
                    <a:pt x="9" y="125"/>
                  </a:cubicBezTo>
                  <a:cubicBezTo>
                    <a:pt x="13" y="125"/>
                    <a:pt x="13" y="125"/>
                    <a:pt x="13" y="125"/>
                  </a:cubicBezTo>
                  <a:cubicBezTo>
                    <a:pt x="13" y="125"/>
                    <a:pt x="13" y="125"/>
                    <a:pt x="13" y="125"/>
                  </a:cubicBezTo>
                  <a:cubicBezTo>
                    <a:pt x="9" y="125"/>
                    <a:pt x="9" y="125"/>
                    <a:pt x="9" y="125"/>
                  </a:cubicBezTo>
                  <a:cubicBezTo>
                    <a:pt x="4" y="125"/>
                    <a:pt x="0" y="120"/>
                    <a:pt x="0" y="1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4" name="Freeform 10">
              <a:extLst>
                <a:ext uri="{FF2B5EF4-FFF2-40B4-BE49-F238E27FC236}">
                  <a16:creationId xmlns:a16="http://schemas.microsoft.com/office/drawing/2014/main" id="{D90D09EF-9F50-49CD-9F40-A1BF1BFD0A1A}"/>
                </a:ext>
              </a:extLst>
            </p:cNvPr>
            <p:cNvSpPr>
              <a:spLocks/>
            </p:cNvSpPr>
            <p:nvPr/>
          </p:nvSpPr>
          <p:spPr bwMode="auto">
            <a:xfrm>
              <a:off x="3070225" y="2532063"/>
              <a:ext cx="638175" cy="503238"/>
            </a:xfrm>
            <a:custGeom>
              <a:avLst/>
              <a:gdLst>
                <a:gd name="T0" fmla="*/ 13 w 161"/>
                <a:gd name="T1" fmla="*/ 113 h 127"/>
                <a:gd name="T2" fmla="*/ 13 w 161"/>
                <a:gd name="T3" fmla="*/ 13 h 127"/>
                <a:gd name="T4" fmla="*/ 146 w 161"/>
                <a:gd name="T5" fmla="*/ 13 h 127"/>
                <a:gd name="T6" fmla="*/ 161 w 161"/>
                <a:gd name="T7" fmla="*/ 0 h 127"/>
                <a:gd name="T8" fmla="*/ 161 w 161"/>
                <a:gd name="T9" fmla="*/ 0 h 127"/>
                <a:gd name="T10" fmla="*/ 161 w 161"/>
                <a:gd name="T11" fmla="*/ 0 h 127"/>
                <a:gd name="T12" fmla="*/ 9 w 161"/>
                <a:gd name="T13" fmla="*/ 0 h 127"/>
                <a:gd name="T14" fmla="*/ 3 w 161"/>
                <a:gd name="T15" fmla="*/ 2 h 127"/>
                <a:gd name="T16" fmla="*/ 0 w 161"/>
                <a:gd name="T17" fmla="*/ 10 h 127"/>
                <a:gd name="T18" fmla="*/ 0 w 161"/>
                <a:gd name="T19" fmla="*/ 117 h 127"/>
                <a:gd name="T20" fmla="*/ 9 w 161"/>
                <a:gd name="T21" fmla="*/ 127 h 127"/>
                <a:gd name="T22" fmla="*/ 13 w 161"/>
                <a:gd name="T23" fmla="*/ 127 h 127"/>
                <a:gd name="T24" fmla="*/ 28 w 161"/>
                <a:gd name="T25" fmla="*/ 113 h 127"/>
                <a:gd name="T26" fmla="*/ 13 w 161"/>
                <a:gd name="T27" fmla="*/ 11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1" h="127">
                  <a:moveTo>
                    <a:pt x="13" y="113"/>
                  </a:moveTo>
                  <a:cubicBezTo>
                    <a:pt x="13" y="13"/>
                    <a:pt x="13" y="13"/>
                    <a:pt x="13" y="13"/>
                  </a:cubicBezTo>
                  <a:cubicBezTo>
                    <a:pt x="146" y="13"/>
                    <a:pt x="146" y="13"/>
                    <a:pt x="146" y="13"/>
                  </a:cubicBezTo>
                  <a:cubicBezTo>
                    <a:pt x="161" y="0"/>
                    <a:pt x="161" y="0"/>
                    <a:pt x="161" y="0"/>
                  </a:cubicBezTo>
                  <a:cubicBezTo>
                    <a:pt x="161" y="0"/>
                    <a:pt x="161" y="0"/>
                    <a:pt x="161" y="0"/>
                  </a:cubicBezTo>
                  <a:cubicBezTo>
                    <a:pt x="161" y="0"/>
                    <a:pt x="161" y="0"/>
                    <a:pt x="161" y="0"/>
                  </a:cubicBezTo>
                  <a:cubicBezTo>
                    <a:pt x="9" y="0"/>
                    <a:pt x="9" y="0"/>
                    <a:pt x="9" y="0"/>
                  </a:cubicBezTo>
                  <a:cubicBezTo>
                    <a:pt x="7" y="0"/>
                    <a:pt x="5" y="1"/>
                    <a:pt x="3" y="2"/>
                  </a:cubicBezTo>
                  <a:cubicBezTo>
                    <a:pt x="1" y="4"/>
                    <a:pt x="0" y="7"/>
                    <a:pt x="0" y="10"/>
                  </a:cubicBezTo>
                  <a:cubicBezTo>
                    <a:pt x="0" y="117"/>
                    <a:pt x="0" y="117"/>
                    <a:pt x="0" y="117"/>
                  </a:cubicBezTo>
                  <a:cubicBezTo>
                    <a:pt x="0" y="122"/>
                    <a:pt x="4" y="127"/>
                    <a:pt x="9" y="127"/>
                  </a:cubicBezTo>
                  <a:cubicBezTo>
                    <a:pt x="13" y="127"/>
                    <a:pt x="13" y="127"/>
                    <a:pt x="13" y="127"/>
                  </a:cubicBezTo>
                  <a:cubicBezTo>
                    <a:pt x="28" y="113"/>
                    <a:pt x="28" y="113"/>
                    <a:pt x="28" y="113"/>
                  </a:cubicBezTo>
                  <a:lnTo>
                    <a:pt x="13" y="113"/>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5" name="Rectangle 11">
              <a:extLst>
                <a:ext uri="{FF2B5EF4-FFF2-40B4-BE49-F238E27FC236}">
                  <a16:creationId xmlns:a16="http://schemas.microsoft.com/office/drawing/2014/main" id="{D5E31175-4763-402B-9856-47B5697E539C}"/>
                </a:ext>
              </a:extLst>
            </p:cNvPr>
            <p:cNvSpPr>
              <a:spLocks noChangeArrowheads="1"/>
            </p:cNvSpPr>
            <p:nvPr/>
          </p:nvSpPr>
          <p:spPr bwMode="auto">
            <a:xfrm>
              <a:off x="3184525" y="3122613"/>
              <a:ext cx="449263" cy="4286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2" name="Oval 12">
              <a:extLst>
                <a:ext uri="{FF2B5EF4-FFF2-40B4-BE49-F238E27FC236}">
                  <a16:creationId xmlns:a16="http://schemas.microsoft.com/office/drawing/2014/main" id="{315FD1C1-E68E-4409-B8A7-2725CC61F05C}"/>
                </a:ext>
              </a:extLst>
            </p:cNvPr>
            <p:cNvSpPr>
              <a:spLocks noChangeArrowheads="1"/>
            </p:cNvSpPr>
            <p:nvPr/>
          </p:nvSpPr>
          <p:spPr bwMode="auto">
            <a:xfrm>
              <a:off x="3398838" y="2551113"/>
              <a:ext cx="20638" cy="20638"/>
            </a:xfrm>
            <a:prstGeom prst="ellipse">
              <a:avLst/>
            </a:pr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3" name="Freeform 8">
              <a:extLst>
                <a:ext uri="{FF2B5EF4-FFF2-40B4-BE49-F238E27FC236}">
                  <a16:creationId xmlns:a16="http://schemas.microsoft.com/office/drawing/2014/main" id="{B5E29332-17F4-405C-9CDF-C68C3CEAEB52}"/>
                </a:ext>
              </a:extLst>
            </p:cNvPr>
            <p:cNvSpPr>
              <a:spLocks/>
            </p:cNvSpPr>
            <p:nvPr/>
          </p:nvSpPr>
          <p:spPr bwMode="auto">
            <a:xfrm>
              <a:off x="3121025" y="2532063"/>
              <a:ext cx="631825" cy="503238"/>
            </a:xfrm>
            <a:custGeom>
              <a:avLst/>
              <a:gdLst>
                <a:gd name="T0" fmla="*/ 148 w 159"/>
                <a:gd name="T1" fmla="*/ 0 h 127"/>
                <a:gd name="T2" fmla="*/ 133 w 159"/>
                <a:gd name="T3" fmla="*/ 13 h 127"/>
                <a:gd name="T4" fmla="*/ 145 w 159"/>
                <a:gd name="T5" fmla="*/ 13 h 127"/>
                <a:gd name="T6" fmla="*/ 145 w 159"/>
                <a:gd name="T7" fmla="*/ 113 h 127"/>
                <a:gd name="T8" fmla="*/ 15 w 159"/>
                <a:gd name="T9" fmla="*/ 113 h 127"/>
                <a:gd name="T10" fmla="*/ 0 w 159"/>
                <a:gd name="T11" fmla="*/ 127 h 127"/>
                <a:gd name="T12" fmla="*/ 148 w 159"/>
                <a:gd name="T13" fmla="*/ 127 h 127"/>
                <a:gd name="T14" fmla="*/ 159 w 159"/>
                <a:gd name="T15" fmla="*/ 117 h 127"/>
                <a:gd name="T16" fmla="*/ 159 w 159"/>
                <a:gd name="T17" fmla="*/ 10 h 127"/>
                <a:gd name="T18" fmla="*/ 148 w 159"/>
                <a:gd name="T1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127">
                  <a:moveTo>
                    <a:pt x="148" y="0"/>
                  </a:moveTo>
                  <a:cubicBezTo>
                    <a:pt x="133" y="13"/>
                    <a:pt x="133" y="13"/>
                    <a:pt x="133" y="13"/>
                  </a:cubicBezTo>
                  <a:cubicBezTo>
                    <a:pt x="145" y="13"/>
                    <a:pt x="145" y="13"/>
                    <a:pt x="145" y="13"/>
                  </a:cubicBezTo>
                  <a:cubicBezTo>
                    <a:pt x="145" y="113"/>
                    <a:pt x="145" y="113"/>
                    <a:pt x="145" y="113"/>
                  </a:cubicBezTo>
                  <a:cubicBezTo>
                    <a:pt x="15" y="113"/>
                    <a:pt x="15" y="113"/>
                    <a:pt x="15" y="113"/>
                  </a:cubicBezTo>
                  <a:cubicBezTo>
                    <a:pt x="0" y="127"/>
                    <a:pt x="0" y="127"/>
                    <a:pt x="0" y="127"/>
                  </a:cubicBezTo>
                  <a:cubicBezTo>
                    <a:pt x="148" y="127"/>
                    <a:pt x="148" y="127"/>
                    <a:pt x="148" y="127"/>
                  </a:cubicBezTo>
                  <a:cubicBezTo>
                    <a:pt x="153" y="127"/>
                    <a:pt x="159" y="122"/>
                    <a:pt x="159" y="117"/>
                  </a:cubicBezTo>
                  <a:cubicBezTo>
                    <a:pt x="159" y="10"/>
                    <a:pt x="159" y="10"/>
                    <a:pt x="159" y="10"/>
                  </a:cubicBezTo>
                  <a:cubicBezTo>
                    <a:pt x="159" y="5"/>
                    <a:pt x="153" y="0"/>
                    <a:pt x="148" y="0"/>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8" name="Freeform: Shape 17">
              <a:extLst>
                <a:ext uri="{FF2B5EF4-FFF2-40B4-BE49-F238E27FC236}">
                  <a16:creationId xmlns:a16="http://schemas.microsoft.com/office/drawing/2014/main" id="{B4A3A126-E2D6-454D-AC30-1E284572EC4D}"/>
                </a:ext>
              </a:extLst>
            </p:cNvPr>
            <p:cNvSpPr/>
            <p:nvPr/>
          </p:nvSpPr>
          <p:spPr>
            <a:xfrm flipH="1">
              <a:off x="3398301" y="2819251"/>
              <a:ext cx="40950" cy="40950"/>
            </a:xfrm>
            <a:custGeom>
              <a:avLst/>
              <a:gdLst>
                <a:gd name="connsiteX0" fmla="*/ 30210 w 57240"/>
                <a:gd name="connsiteY0" fmla="*/ 4770 h 57240"/>
                <a:gd name="connsiteX1" fmla="*/ 4770 w 57240"/>
                <a:gd name="connsiteY1" fmla="*/ 30210 h 57240"/>
                <a:gd name="connsiteX2" fmla="*/ 30210 w 57240"/>
                <a:gd name="connsiteY2" fmla="*/ 55650 h 57240"/>
                <a:gd name="connsiteX3" fmla="*/ 55650 w 57240"/>
                <a:gd name="connsiteY3" fmla="*/ 30210 h 57240"/>
                <a:gd name="connsiteX4" fmla="*/ 30210 w 57240"/>
                <a:gd name="connsiteY4" fmla="*/ 4770 h 5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40" h="57240">
                  <a:moveTo>
                    <a:pt x="30210" y="4770"/>
                  </a:moveTo>
                  <a:cubicBezTo>
                    <a:pt x="16218" y="4770"/>
                    <a:pt x="4770" y="16218"/>
                    <a:pt x="4770" y="30210"/>
                  </a:cubicBezTo>
                  <a:cubicBezTo>
                    <a:pt x="4770" y="44202"/>
                    <a:pt x="16218" y="55650"/>
                    <a:pt x="30210" y="55650"/>
                  </a:cubicBezTo>
                  <a:cubicBezTo>
                    <a:pt x="44202" y="55650"/>
                    <a:pt x="55650" y="44202"/>
                    <a:pt x="55650" y="30210"/>
                  </a:cubicBezTo>
                  <a:cubicBezTo>
                    <a:pt x="55650" y="16218"/>
                    <a:pt x="44202" y="4770"/>
                    <a:pt x="30210" y="4770"/>
                  </a:cubicBezTo>
                </a:path>
              </a:pathLst>
            </a:custGeom>
            <a:solidFill>
              <a:schemeClr val="accent2">
                <a:lumMod val="20000"/>
                <a:lumOff val="8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231" name="Group 230">
              <a:extLst>
                <a:ext uri="{FF2B5EF4-FFF2-40B4-BE49-F238E27FC236}">
                  <a16:creationId xmlns:a16="http://schemas.microsoft.com/office/drawing/2014/main" id="{C2A54C98-D0D6-4C7C-BEEC-17D5BE86439A}"/>
                </a:ext>
              </a:extLst>
            </p:cNvPr>
            <p:cNvGrpSpPr/>
            <p:nvPr/>
          </p:nvGrpSpPr>
          <p:grpSpPr>
            <a:xfrm>
              <a:off x="3304525" y="2650292"/>
              <a:ext cx="222954" cy="268806"/>
              <a:chOff x="3325460" y="2650292"/>
              <a:chExt cx="222954" cy="268806"/>
            </a:xfrm>
          </p:grpSpPr>
          <p:sp>
            <p:nvSpPr>
              <p:cNvPr id="207" name="Freeform: Shape 16">
                <a:extLst>
                  <a:ext uri="{FF2B5EF4-FFF2-40B4-BE49-F238E27FC236}">
                    <a16:creationId xmlns:a16="http://schemas.microsoft.com/office/drawing/2014/main" id="{62DFE2D2-9481-469E-A37E-7E81ED43B353}"/>
                  </a:ext>
                </a:extLst>
              </p:cNvPr>
              <p:cNvSpPr/>
              <p:nvPr/>
            </p:nvSpPr>
            <p:spPr>
              <a:xfrm flipH="1">
                <a:off x="3325460" y="2750744"/>
                <a:ext cx="222954" cy="168354"/>
              </a:xfrm>
              <a:custGeom>
                <a:avLst/>
                <a:gdLst>
                  <a:gd name="connsiteX0" fmla="*/ 4770 w 311642"/>
                  <a:gd name="connsiteY0" fmla="*/ 233096 h 235321"/>
                  <a:gd name="connsiteX1" fmla="*/ 311325 w 311642"/>
                  <a:gd name="connsiteY1" fmla="*/ 233096 h 235321"/>
                  <a:gd name="connsiteX2" fmla="*/ 311325 w 311642"/>
                  <a:gd name="connsiteY2" fmla="*/ 4770 h 235321"/>
                  <a:gd name="connsiteX3" fmla="*/ 4770 w 311642"/>
                  <a:gd name="connsiteY3" fmla="*/ 4770 h 235321"/>
                  <a:gd name="connsiteX4" fmla="*/ 4770 w 311642"/>
                  <a:gd name="connsiteY4" fmla="*/ 233096 h 235321"/>
                  <a:gd name="connsiteX5" fmla="*/ 158047 w 311642"/>
                  <a:gd name="connsiteY5" fmla="*/ 176491 h 235321"/>
                  <a:gd name="connsiteX6" fmla="*/ 107167 w 311642"/>
                  <a:gd name="connsiteY6" fmla="*/ 125611 h 235321"/>
                  <a:gd name="connsiteX7" fmla="*/ 158047 w 311642"/>
                  <a:gd name="connsiteY7" fmla="*/ 74731 h 235321"/>
                  <a:gd name="connsiteX8" fmla="*/ 208927 w 311642"/>
                  <a:gd name="connsiteY8" fmla="*/ 125611 h 235321"/>
                  <a:gd name="connsiteX9" fmla="*/ 158047 w 311642"/>
                  <a:gd name="connsiteY9" fmla="*/ 176491 h 2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1642" h="235321">
                    <a:moveTo>
                      <a:pt x="4770" y="233096"/>
                    </a:moveTo>
                    <a:lnTo>
                      <a:pt x="311325" y="233096"/>
                    </a:lnTo>
                    <a:lnTo>
                      <a:pt x="311325" y="4770"/>
                    </a:lnTo>
                    <a:lnTo>
                      <a:pt x="4770" y="4770"/>
                    </a:lnTo>
                    <a:lnTo>
                      <a:pt x="4770" y="233096"/>
                    </a:lnTo>
                    <a:close/>
                    <a:moveTo>
                      <a:pt x="158047" y="176491"/>
                    </a:moveTo>
                    <a:cubicBezTo>
                      <a:pt x="130063" y="176491"/>
                      <a:pt x="107167" y="153595"/>
                      <a:pt x="107167" y="125611"/>
                    </a:cubicBezTo>
                    <a:cubicBezTo>
                      <a:pt x="107167" y="97627"/>
                      <a:pt x="130063" y="74731"/>
                      <a:pt x="158047" y="74731"/>
                    </a:cubicBezTo>
                    <a:cubicBezTo>
                      <a:pt x="186031" y="74731"/>
                      <a:pt x="208927" y="97627"/>
                      <a:pt x="208927" y="125611"/>
                    </a:cubicBezTo>
                    <a:cubicBezTo>
                      <a:pt x="208927" y="153595"/>
                      <a:pt x="186031" y="176491"/>
                      <a:pt x="158047" y="176491"/>
                    </a:cubicBezTo>
                  </a:path>
                </a:pathLst>
              </a:custGeom>
              <a:solidFill>
                <a:srgbClr val="0078D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9" name="Freeform: Shape 18">
                <a:extLst>
                  <a:ext uri="{FF2B5EF4-FFF2-40B4-BE49-F238E27FC236}">
                    <a16:creationId xmlns:a16="http://schemas.microsoft.com/office/drawing/2014/main" id="{048B311B-1AC0-4247-8758-BDB555CAAC2E}"/>
                  </a:ext>
                </a:extLst>
              </p:cNvPr>
              <p:cNvSpPr/>
              <p:nvPr/>
            </p:nvSpPr>
            <p:spPr>
              <a:xfrm flipH="1">
                <a:off x="3366601" y="2650292"/>
                <a:ext cx="140672" cy="134251"/>
              </a:xfrm>
              <a:custGeom>
                <a:avLst/>
                <a:gdLst>
                  <a:gd name="connsiteX0" fmla="*/ 201932 w 209881"/>
                  <a:gd name="connsiteY0" fmla="*/ 68371 h 184441"/>
                  <a:gd name="connsiteX1" fmla="*/ 180307 w 209881"/>
                  <a:gd name="connsiteY1" fmla="*/ 35298 h 184441"/>
                  <a:gd name="connsiteX2" fmla="*/ 147871 w 209881"/>
                  <a:gd name="connsiteY2" fmla="*/ 13038 h 184441"/>
                  <a:gd name="connsiteX3" fmla="*/ 107167 w 209881"/>
                  <a:gd name="connsiteY3" fmla="*/ 4770 h 184441"/>
                  <a:gd name="connsiteX4" fmla="*/ 66463 w 209881"/>
                  <a:gd name="connsiteY4" fmla="*/ 13038 h 184441"/>
                  <a:gd name="connsiteX5" fmla="*/ 34026 w 209881"/>
                  <a:gd name="connsiteY5" fmla="*/ 35298 h 184441"/>
                  <a:gd name="connsiteX6" fmla="*/ 12402 w 209881"/>
                  <a:gd name="connsiteY6" fmla="*/ 68371 h 184441"/>
                  <a:gd name="connsiteX7" fmla="*/ 4770 w 209881"/>
                  <a:gd name="connsiteY7" fmla="*/ 107167 h 184441"/>
                  <a:gd name="connsiteX8" fmla="*/ 30210 w 209881"/>
                  <a:gd name="connsiteY8" fmla="*/ 107167 h 184441"/>
                  <a:gd name="connsiteX9" fmla="*/ 35934 w 209881"/>
                  <a:gd name="connsiteY9" fmla="*/ 78547 h 184441"/>
                  <a:gd name="connsiteX10" fmla="*/ 51834 w 209881"/>
                  <a:gd name="connsiteY10" fmla="*/ 53742 h 184441"/>
                  <a:gd name="connsiteX11" fmla="*/ 76003 w 209881"/>
                  <a:gd name="connsiteY11" fmla="*/ 36570 h 184441"/>
                  <a:gd name="connsiteX12" fmla="*/ 106531 w 209881"/>
                  <a:gd name="connsiteY12" fmla="*/ 30210 h 184441"/>
                  <a:gd name="connsiteX13" fmla="*/ 137059 w 209881"/>
                  <a:gd name="connsiteY13" fmla="*/ 36570 h 184441"/>
                  <a:gd name="connsiteX14" fmla="*/ 161227 w 209881"/>
                  <a:gd name="connsiteY14" fmla="*/ 53742 h 184441"/>
                  <a:gd name="connsiteX15" fmla="*/ 177127 w 209881"/>
                  <a:gd name="connsiteY15" fmla="*/ 78547 h 184441"/>
                  <a:gd name="connsiteX16" fmla="*/ 182851 w 209881"/>
                  <a:gd name="connsiteY16" fmla="*/ 109075 h 184441"/>
                  <a:gd name="connsiteX17" fmla="*/ 182851 w 209881"/>
                  <a:gd name="connsiteY17" fmla="*/ 183487 h 184441"/>
                  <a:gd name="connsiteX18" fmla="*/ 208292 w 209881"/>
                  <a:gd name="connsiteY18" fmla="*/ 183487 h 184441"/>
                  <a:gd name="connsiteX19" fmla="*/ 208292 w 209881"/>
                  <a:gd name="connsiteY19" fmla="*/ 109075 h 184441"/>
                  <a:gd name="connsiteX20" fmla="*/ 201932 w 209881"/>
                  <a:gd name="connsiteY20" fmla="*/ 68371 h 184441"/>
                  <a:gd name="connsiteX0" fmla="*/ 197162 w 203846"/>
                  <a:gd name="connsiteY0" fmla="*/ 63601 h 186782"/>
                  <a:gd name="connsiteX1" fmla="*/ 175537 w 203846"/>
                  <a:gd name="connsiteY1" fmla="*/ 30528 h 186782"/>
                  <a:gd name="connsiteX2" fmla="*/ 143101 w 203846"/>
                  <a:gd name="connsiteY2" fmla="*/ 8268 h 186782"/>
                  <a:gd name="connsiteX3" fmla="*/ 102397 w 203846"/>
                  <a:gd name="connsiteY3" fmla="*/ 0 h 186782"/>
                  <a:gd name="connsiteX4" fmla="*/ 61693 w 203846"/>
                  <a:gd name="connsiteY4" fmla="*/ 8268 h 186782"/>
                  <a:gd name="connsiteX5" fmla="*/ 29256 w 203846"/>
                  <a:gd name="connsiteY5" fmla="*/ 30528 h 186782"/>
                  <a:gd name="connsiteX6" fmla="*/ 7632 w 203846"/>
                  <a:gd name="connsiteY6" fmla="*/ 63601 h 186782"/>
                  <a:gd name="connsiteX7" fmla="*/ 0 w 203846"/>
                  <a:gd name="connsiteY7" fmla="*/ 102397 h 186782"/>
                  <a:gd name="connsiteX8" fmla="*/ 29335 w 203846"/>
                  <a:gd name="connsiteY8" fmla="*/ 186782 h 186782"/>
                  <a:gd name="connsiteX9" fmla="*/ 31164 w 203846"/>
                  <a:gd name="connsiteY9" fmla="*/ 73777 h 186782"/>
                  <a:gd name="connsiteX10" fmla="*/ 47064 w 203846"/>
                  <a:gd name="connsiteY10" fmla="*/ 48972 h 186782"/>
                  <a:gd name="connsiteX11" fmla="*/ 71233 w 203846"/>
                  <a:gd name="connsiteY11" fmla="*/ 31800 h 186782"/>
                  <a:gd name="connsiteX12" fmla="*/ 101761 w 203846"/>
                  <a:gd name="connsiteY12" fmla="*/ 25440 h 186782"/>
                  <a:gd name="connsiteX13" fmla="*/ 132289 w 203846"/>
                  <a:gd name="connsiteY13" fmla="*/ 31800 h 186782"/>
                  <a:gd name="connsiteX14" fmla="*/ 156457 w 203846"/>
                  <a:gd name="connsiteY14" fmla="*/ 48972 h 186782"/>
                  <a:gd name="connsiteX15" fmla="*/ 172357 w 203846"/>
                  <a:gd name="connsiteY15" fmla="*/ 73777 h 186782"/>
                  <a:gd name="connsiteX16" fmla="*/ 178081 w 203846"/>
                  <a:gd name="connsiteY16" fmla="*/ 104305 h 186782"/>
                  <a:gd name="connsiteX17" fmla="*/ 178081 w 203846"/>
                  <a:gd name="connsiteY17" fmla="*/ 178717 h 186782"/>
                  <a:gd name="connsiteX18" fmla="*/ 203522 w 203846"/>
                  <a:gd name="connsiteY18" fmla="*/ 178717 h 186782"/>
                  <a:gd name="connsiteX19" fmla="*/ 203522 w 203846"/>
                  <a:gd name="connsiteY19" fmla="*/ 104305 h 186782"/>
                  <a:gd name="connsiteX20" fmla="*/ 197162 w 203846"/>
                  <a:gd name="connsiteY20" fmla="*/ 63601 h 186782"/>
                  <a:gd name="connsiteX0" fmla="*/ 191752 w 198436"/>
                  <a:gd name="connsiteY0" fmla="*/ 63601 h 189379"/>
                  <a:gd name="connsiteX1" fmla="*/ 170127 w 198436"/>
                  <a:gd name="connsiteY1" fmla="*/ 30528 h 189379"/>
                  <a:gd name="connsiteX2" fmla="*/ 137691 w 198436"/>
                  <a:gd name="connsiteY2" fmla="*/ 8268 h 189379"/>
                  <a:gd name="connsiteX3" fmla="*/ 96987 w 198436"/>
                  <a:gd name="connsiteY3" fmla="*/ 0 h 189379"/>
                  <a:gd name="connsiteX4" fmla="*/ 56283 w 198436"/>
                  <a:gd name="connsiteY4" fmla="*/ 8268 h 189379"/>
                  <a:gd name="connsiteX5" fmla="*/ 23846 w 198436"/>
                  <a:gd name="connsiteY5" fmla="*/ 30528 h 189379"/>
                  <a:gd name="connsiteX6" fmla="*/ 2222 w 198436"/>
                  <a:gd name="connsiteY6" fmla="*/ 63601 h 189379"/>
                  <a:gd name="connsiteX7" fmla="*/ 2379 w 198436"/>
                  <a:gd name="connsiteY7" fmla="*/ 189379 h 189379"/>
                  <a:gd name="connsiteX8" fmla="*/ 23925 w 198436"/>
                  <a:gd name="connsiteY8" fmla="*/ 186782 h 189379"/>
                  <a:gd name="connsiteX9" fmla="*/ 25754 w 198436"/>
                  <a:gd name="connsiteY9" fmla="*/ 73777 h 189379"/>
                  <a:gd name="connsiteX10" fmla="*/ 41654 w 198436"/>
                  <a:gd name="connsiteY10" fmla="*/ 48972 h 189379"/>
                  <a:gd name="connsiteX11" fmla="*/ 65823 w 198436"/>
                  <a:gd name="connsiteY11" fmla="*/ 31800 h 189379"/>
                  <a:gd name="connsiteX12" fmla="*/ 96351 w 198436"/>
                  <a:gd name="connsiteY12" fmla="*/ 25440 h 189379"/>
                  <a:gd name="connsiteX13" fmla="*/ 126879 w 198436"/>
                  <a:gd name="connsiteY13" fmla="*/ 31800 h 189379"/>
                  <a:gd name="connsiteX14" fmla="*/ 151047 w 198436"/>
                  <a:gd name="connsiteY14" fmla="*/ 48972 h 189379"/>
                  <a:gd name="connsiteX15" fmla="*/ 166947 w 198436"/>
                  <a:gd name="connsiteY15" fmla="*/ 73777 h 189379"/>
                  <a:gd name="connsiteX16" fmla="*/ 172671 w 198436"/>
                  <a:gd name="connsiteY16" fmla="*/ 104305 h 189379"/>
                  <a:gd name="connsiteX17" fmla="*/ 172671 w 198436"/>
                  <a:gd name="connsiteY17" fmla="*/ 178717 h 189379"/>
                  <a:gd name="connsiteX18" fmla="*/ 198112 w 198436"/>
                  <a:gd name="connsiteY18" fmla="*/ 178717 h 189379"/>
                  <a:gd name="connsiteX19" fmla="*/ 198112 w 198436"/>
                  <a:gd name="connsiteY19" fmla="*/ 104305 h 189379"/>
                  <a:gd name="connsiteX20" fmla="*/ 191752 w 198436"/>
                  <a:gd name="connsiteY20" fmla="*/ 63601 h 1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436" h="189379">
                    <a:moveTo>
                      <a:pt x="191752" y="63601"/>
                    </a:moveTo>
                    <a:cubicBezTo>
                      <a:pt x="186664" y="50880"/>
                      <a:pt x="179667" y="40068"/>
                      <a:pt x="170127" y="30528"/>
                    </a:cubicBezTo>
                    <a:cubicBezTo>
                      <a:pt x="161223" y="20988"/>
                      <a:pt x="150411" y="13356"/>
                      <a:pt x="137691" y="8268"/>
                    </a:cubicBezTo>
                    <a:cubicBezTo>
                      <a:pt x="124971" y="2544"/>
                      <a:pt x="111615" y="0"/>
                      <a:pt x="96987" y="0"/>
                    </a:cubicBezTo>
                    <a:cubicBezTo>
                      <a:pt x="82359" y="0"/>
                      <a:pt x="69003" y="2544"/>
                      <a:pt x="56283" y="8268"/>
                    </a:cubicBezTo>
                    <a:cubicBezTo>
                      <a:pt x="43563" y="13992"/>
                      <a:pt x="32750" y="20988"/>
                      <a:pt x="23846" y="30528"/>
                    </a:cubicBezTo>
                    <a:cubicBezTo>
                      <a:pt x="14942" y="40068"/>
                      <a:pt x="7310" y="50880"/>
                      <a:pt x="2222" y="63601"/>
                    </a:cubicBezTo>
                    <a:cubicBezTo>
                      <a:pt x="-2866" y="75685"/>
                      <a:pt x="2379" y="175387"/>
                      <a:pt x="2379" y="189379"/>
                    </a:cubicBezTo>
                    <a:cubicBezTo>
                      <a:pt x="10859" y="189379"/>
                      <a:pt x="15445" y="186782"/>
                      <a:pt x="23925" y="186782"/>
                    </a:cubicBezTo>
                    <a:cubicBezTo>
                      <a:pt x="23925" y="176606"/>
                      <a:pt x="21938" y="82681"/>
                      <a:pt x="25754" y="73777"/>
                    </a:cubicBezTo>
                    <a:cubicBezTo>
                      <a:pt x="29570" y="64237"/>
                      <a:pt x="35294" y="55968"/>
                      <a:pt x="41654" y="48972"/>
                    </a:cubicBezTo>
                    <a:cubicBezTo>
                      <a:pt x="48650" y="41976"/>
                      <a:pt x="56918" y="36252"/>
                      <a:pt x="65823" y="31800"/>
                    </a:cubicBezTo>
                    <a:cubicBezTo>
                      <a:pt x="75363" y="27984"/>
                      <a:pt x="85539" y="25440"/>
                      <a:pt x="96351" y="25440"/>
                    </a:cubicBezTo>
                    <a:cubicBezTo>
                      <a:pt x="107163" y="25440"/>
                      <a:pt x="117339" y="27348"/>
                      <a:pt x="126879" y="31800"/>
                    </a:cubicBezTo>
                    <a:cubicBezTo>
                      <a:pt x="136419" y="35616"/>
                      <a:pt x="144687" y="41340"/>
                      <a:pt x="151047" y="48972"/>
                    </a:cubicBezTo>
                    <a:cubicBezTo>
                      <a:pt x="158043" y="55968"/>
                      <a:pt x="163131" y="64237"/>
                      <a:pt x="166947" y="73777"/>
                    </a:cubicBezTo>
                    <a:cubicBezTo>
                      <a:pt x="170764" y="83317"/>
                      <a:pt x="172671" y="93493"/>
                      <a:pt x="172671" y="104305"/>
                    </a:cubicBezTo>
                    <a:lnTo>
                      <a:pt x="172671" y="178717"/>
                    </a:lnTo>
                    <a:lnTo>
                      <a:pt x="198112" y="178717"/>
                    </a:lnTo>
                    <a:lnTo>
                      <a:pt x="198112" y="104305"/>
                    </a:lnTo>
                    <a:cubicBezTo>
                      <a:pt x="199384" y="89677"/>
                      <a:pt x="196840" y="76321"/>
                      <a:pt x="191752" y="63601"/>
                    </a:cubicBezTo>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7" name="Text Placeholder 16">
            <a:extLst>
              <a:ext uri="{FF2B5EF4-FFF2-40B4-BE49-F238E27FC236}">
                <a16:creationId xmlns:a16="http://schemas.microsoft.com/office/drawing/2014/main" id="{0971FEF7-D66B-4917-9235-1A6CA4AD7597}"/>
              </a:ext>
            </a:extLst>
          </p:cNvPr>
          <p:cNvSpPr>
            <a:spLocks noGrp="1"/>
          </p:cNvSpPr>
          <p:nvPr>
            <p:ph type="body" sz="quarter" idx="14"/>
          </p:nvPr>
        </p:nvSpPr>
        <p:spPr>
          <a:xfrm>
            <a:off x="7521575" y="3287713"/>
            <a:ext cx="1644650" cy="1369606"/>
          </a:xfrm>
        </p:spPr>
        <p:txBody>
          <a:bodyPr/>
          <a:lstStyle/>
          <a:p>
            <a:pPr algn="ctr"/>
            <a:r>
              <a:rPr lang="en-US"/>
              <a:t>Threat </a:t>
            </a:r>
            <a:br>
              <a:rPr lang="en-US"/>
            </a:br>
            <a:r>
              <a:rPr lang="en-US"/>
              <a:t>protection</a:t>
            </a:r>
          </a:p>
          <a:p>
            <a:pPr lvl="1" algn="ctr"/>
            <a:r>
              <a:rPr lang="en-US"/>
              <a:t>Access cloud-native SIEM and AI-driven security analytics</a:t>
            </a:r>
          </a:p>
        </p:txBody>
      </p:sp>
      <p:grpSp>
        <p:nvGrpSpPr>
          <p:cNvPr id="166" name="Graphic 164">
            <a:extLst>
              <a:ext uri="{FF2B5EF4-FFF2-40B4-BE49-F238E27FC236}">
                <a16:creationId xmlns:a16="http://schemas.microsoft.com/office/drawing/2014/main" id="{5F594932-F27B-4A45-840F-E1E9A4F937C5}"/>
              </a:ext>
              <a:ext uri="{C183D7F6-B498-43B3-948B-1728B52AA6E4}">
                <adec:decorative xmlns:adec="http://schemas.microsoft.com/office/drawing/2017/decorative" val="1"/>
              </a:ext>
            </a:extLst>
          </p:cNvPr>
          <p:cNvGrpSpPr/>
          <p:nvPr/>
        </p:nvGrpSpPr>
        <p:grpSpPr>
          <a:xfrm>
            <a:off x="10258846" y="2091380"/>
            <a:ext cx="665908" cy="654004"/>
            <a:chOff x="5138426" y="3158232"/>
            <a:chExt cx="756801" cy="743274"/>
          </a:xfrm>
        </p:grpSpPr>
        <p:sp>
          <p:nvSpPr>
            <p:cNvPr id="167" name="Freeform: Shape 166">
              <a:extLst>
                <a:ext uri="{FF2B5EF4-FFF2-40B4-BE49-F238E27FC236}">
                  <a16:creationId xmlns:a16="http://schemas.microsoft.com/office/drawing/2014/main" id="{F06121DA-A71D-4444-86D4-C2ABEF063E6D}"/>
                </a:ext>
              </a:extLst>
            </p:cNvPr>
            <p:cNvSpPr/>
            <p:nvPr/>
          </p:nvSpPr>
          <p:spPr>
            <a:xfrm>
              <a:off x="5291606" y="3158232"/>
              <a:ext cx="603621" cy="460279"/>
            </a:xfrm>
            <a:custGeom>
              <a:avLst/>
              <a:gdLst>
                <a:gd name="connsiteX0" fmla="*/ 143322 w 603621"/>
                <a:gd name="connsiteY0" fmla="*/ 149549 h 460279"/>
                <a:gd name="connsiteX1" fmla="*/ 321694 w 603621"/>
                <a:gd name="connsiteY1" fmla="*/ 0 h 460279"/>
                <a:gd name="connsiteX2" fmla="*/ 502644 w 603621"/>
                <a:gd name="connsiteY2" fmla="*/ 178460 h 460279"/>
                <a:gd name="connsiteX3" fmla="*/ 499368 w 603621"/>
                <a:gd name="connsiteY3" fmla="*/ 211885 h 460279"/>
                <a:gd name="connsiteX4" fmla="*/ 603621 w 603621"/>
                <a:gd name="connsiteY4" fmla="*/ 335412 h 460279"/>
                <a:gd name="connsiteX5" fmla="*/ 487098 w 603621"/>
                <a:gd name="connsiteY5" fmla="*/ 460279 h 460279"/>
                <a:gd name="connsiteX6" fmla="*/ 154196 w 603621"/>
                <a:gd name="connsiteY6" fmla="*/ 460279 h 460279"/>
                <a:gd name="connsiteX7" fmla="*/ 0 w 603621"/>
                <a:gd name="connsiteY7" fmla="*/ 302389 h 460279"/>
                <a:gd name="connsiteX8" fmla="*/ 143322 w 603621"/>
                <a:gd name="connsiteY8" fmla="*/ 149549 h 46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3621" h="460279">
                  <a:moveTo>
                    <a:pt x="143322" y="149549"/>
                  </a:moveTo>
                  <a:cubicBezTo>
                    <a:pt x="157366" y="64765"/>
                    <a:pt x="231757" y="0"/>
                    <a:pt x="321694" y="0"/>
                  </a:cubicBezTo>
                  <a:cubicBezTo>
                    <a:pt x="421625" y="0"/>
                    <a:pt x="502644" y="79898"/>
                    <a:pt x="502644" y="178460"/>
                  </a:cubicBezTo>
                  <a:cubicBezTo>
                    <a:pt x="502644" y="189900"/>
                    <a:pt x="501445" y="201042"/>
                    <a:pt x="499368" y="211885"/>
                  </a:cubicBezTo>
                  <a:cubicBezTo>
                    <a:pt x="557910" y="218290"/>
                    <a:pt x="603621" y="271094"/>
                    <a:pt x="603621" y="335412"/>
                  </a:cubicBezTo>
                  <a:cubicBezTo>
                    <a:pt x="603621" y="404049"/>
                    <a:pt x="551267" y="460279"/>
                    <a:pt x="487098" y="460279"/>
                  </a:cubicBezTo>
                  <a:cubicBezTo>
                    <a:pt x="472811" y="460279"/>
                    <a:pt x="154196" y="460279"/>
                    <a:pt x="154196" y="460279"/>
                  </a:cubicBezTo>
                  <a:cubicBezTo>
                    <a:pt x="69356" y="460264"/>
                    <a:pt x="0" y="388499"/>
                    <a:pt x="0" y="302389"/>
                  </a:cubicBezTo>
                  <a:cubicBezTo>
                    <a:pt x="0" y="221686"/>
                    <a:pt x="63153" y="155864"/>
                    <a:pt x="143322" y="149549"/>
                  </a:cubicBezTo>
                  <a:close/>
                </a:path>
              </a:pathLst>
            </a:custGeom>
            <a:solidFill>
              <a:srgbClr val="0078D4"/>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68" name="Graphic 164">
              <a:extLst>
                <a:ext uri="{FF2B5EF4-FFF2-40B4-BE49-F238E27FC236}">
                  <a16:creationId xmlns:a16="http://schemas.microsoft.com/office/drawing/2014/main" id="{5F594932-F27B-4A45-840F-E1E9A4F937C5}"/>
                </a:ext>
              </a:extLst>
            </p:cNvPr>
            <p:cNvGrpSpPr/>
            <p:nvPr/>
          </p:nvGrpSpPr>
          <p:grpSpPr>
            <a:xfrm>
              <a:off x="5138426" y="3454648"/>
              <a:ext cx="621820" cy="446858"/>
              <a:chOff x="5138426" y="3454648"/>
              <a:chExt cx="621820" cy="446858"/>
            </a:xfrm>
          </p:grpSpPr>
          <p:grpSp>
            <p:nvGrpSpPr>
              <p:cNvPr id="169" name="Graphic 164">
                <a:extLst>
                  <a:ext uri="{FF2B5EF4-FFF2-40B4-BE49-F238E27FC236}">
                    <a16:creationId xmlns:a16="http://schemas.microsoft.com/office/drawing/2014/main" id="{5F594932-F27B-4A45-840F-E1E9A4F937C5}"/>
                  </a:ext>
                </a:extLst>
              </p:cNvPr>
              <p:cNvGrpSpPr/>
              <p:nvPr/>
            </p:nvGrpSpPr>
            <p:grpSpPr>
              <a:xfrm>
                <a:off x="5335588" y="3454648"/>
                <a:ext cx="227495" cy="134057"/>
                <a:chOff x="5335588" y="3454648"/>
                <a:chExt cx="227495" cy="134057"/>
              </a:xfrm>
            </p:grpSpPr>
            <p:sp>
              <p:nvSpPr>
                <p:cNvPr id="170" name="Freeform: Shape 169">
                  <a:extLst>
                    <a:ext uri="{FF2B5EF4-FFF2-40B4-BE49-F238E27FC236}">
                      <a16:creationId xmlns:a16="http://schemas.microsoft.com/office/drawing/2014/main" id="{93704080-1A96-4C8F-B29C-FAD4AE1A62A2}"/>
                    </a:ext>
                  </a:extLst>
                </p:cNvPr>
                <p:cNvSpPr/>
                <p:nvPr/>
              </p:nvSpPr>
              <p:spPr>
                <a:xfrm>
                  <a:off x="5350755" y="3469543"/>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95" y="104267"/>
                        <a:pt x="0" y="97609"/>
                        <a:pt x="0" y="89372"/>
                      </a:cubicBezTo>
                      <a:lnTo>
                        <a:pt x="0" y="14895"/>
                      </a:lnTo>
                      <a:cubicBezTo>
                        <a:pt x="0" y="6673"/>
                        <a:pt x="6795" y="0"/>
                        <a:pt x="15166" y="0"/>
                      </a:cubicBezTo>
                      <a:lnTo>
                        <a:pt x="181996" y="0"/>
                      </a:lnTo>
                      <a:cubicBezTo>
                        <a:pt x="190368" y="0"/>
                        <a:pt x="197163" y="6673"/>
                        <a:pt x="197163" y="14895"/>
                      </a:cubicBezTo>
                      <a:lnTo>
                        <a:pt x="197163" y="89372"/>
                      </a:lnTo>
                      <a:cubicBezTo>
                        <a:pt x="197163" y="97609"/>
                        <a:pt x="190368" y="104267"/>
                        <a:pt x="181996" y="104267"/>
                      </a:cubicBezTo>
                      <a:lnTo>
                        <a:pt x="15166" y="104267"/>
                      </a:lnTo>
                      <a:close/>
                    </a:path>
                  </a:pathLst>
                </a:custGeom>
                <a:solidFill>
                  <a:srgbClr val="DD5900"/>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295DAC75-A890-4F14-ADCC-6F071C8FB012}"/>
                    </a:ext>
                  </a:extLst>
                </p:cNvPr>
                <p:cNvSpPr/>
                <p:nvPr/>
              </p:nvSpPr>
              <p:spPr>
                <a:xfrm>
                  <a:off x="5335588" y="3454648"/>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2" name="Graphic 164">
                <a:extLst>
                  <a:ext uri="{FF2B5EF4-FFF2-40B4-BE49-F238E27FC236}">
                    <a16:creationId xmlns:a16="http://schemas.microsoft.com/office/drawing/2014/main" id="{5F594932-F27B-4A45-840F-E1E9A4F937C5}"/>
                  </a:ext>
                </a:extLst>
              </p:cNvPr>
              <p:cNvGrpSpPr/>
              <p:nvPr/>
            </p:nvGrpSpPr>
            <p:grpSpPr>
              <a:xfrm>
                <a:off x="5532751" y="3454648"/>
                <a:ext cx="227495" cy="134057"/>
                <a:chOff x="5532751" y="3454648"/>
                <a:chExt cx="227495" cy="134057"/>
              </a:xfrm>
            </p:grpSpPr>
            <p:sp>
              <p:nvSpPr>
                <p:cNvPr id="173" name="Freeform: Shape 172">
                  <a:extLst>
                    <a:ext uri="{FF2B5EF4-FFF2-40B4-BE49-F238E27FC236}">
                      <a16:creationId xmlns:a16="http://schemas.microsoft.com/office/drawing/2014/main" id="{6F265259-CCC5-44E9-9EA8-CA10B830AA6A}"/>
                    </a:ext>
                  </a:extLst>
                </p:cNvPr>
                <p:cNvSpPr/>
                <p:nvPr/>
              </p:nvSpPr>
              <p:spPr>
                <a:xfrm>
                  <a:off x="5547917" y="3469543"/>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79" y="104267"/>
                        <a:pt x="0" y="97609"/>
                        <a:pt x="0" y="89372"/>
                      </a:cubicBezTo>
                      <a:lnTo>
                        <a:pt x="0" y="14895"/>
                      </a:lnTo>
                      <a:cubicBezTo>
                        <a:pt x="0" y="6673"/>
                        <a:pt x="6779" y="0"/>
                        <a:pt x="15166" y="0"/>
                      </a:cubicBezTo>
                      <a:lnTo>
                        <a:pt x="181996" y="0"/>
                      </a:lnTo>
                      <a:cubicBezTo>
                        <a:pt x="190383" y="0"/>
                        <a:pt x="197163" y="6673"/>
                        <a:pt x="197163" y="14895"/>
                      </a:cubicBezTo>
                      <a:lnTo>
                        <a:pt x="197163" y="89372"/>
                      </a:lnTo>
                      <a:cubicBezTo>
                        <a:pt x="197163" y="97609"/>
                        <a:pt x="190383" y="104267"/>
                        <a:pt x="181996" y="104267"/>
                      </a:cubicBezTo>
                      <a:lnTo>
                        <a:pt x="15166" y="104267"/>
                      </a:lnTo>
                      <a:close/>
                    </a:path>
                  </a:pathLst>
                </a:custGeom>
                <a:solidFill>
                  <a:srgbClr val="BA141A"/>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4" name="Freeform: Shape 173">
                  <a:extLst>
                    <a:ext uri="{FF2B5EF4-FFF2-40B4-BE49-F238E27FC236}">
                      <a16:creationId xmlns:a16="http://schemas.microsoft.com/office/drawing/2014/main" id="{51EB00AE-FA64-4361-AD5F-255031C8C603}"/>
                    </a:ext>
                  </a:extLst>
                </p:cNvPr>
                <p:cNvSpPr/>
                <p:nvPr/>
              </p:nvSpPr>
              <p:spPr>
                <a:xfrm>
                  <a:off x="5532751" y="3454648"/>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5" name="Graphic 164">
                <a:extLst>
                  <a:ext uri="{FF2B5EF4-FFF2-40B4-BE49-F238E27FC236}">
                    <a16:creationId xmlns:a16="http://schemas.microsoft.com/office/drawing/2014/main" id="{5F594932-F27B-4A45-840F-E1E9A4F937C5}"/>
                  </a:ext>
                </a:extLst>
              </p:cNvPr>
              <p:cNvGrpSpPr/>
              <p:nvPr/>
            </p:nvGrpSpPr>
            <p:grpSpPr>
              <a:xfrm>
                <a:off x="5138426" y="3454648"/>
                <a:ext cx="227495" cy="134057"/>
                <a:chOff x="5138426" y="3454648"/>
                <a:chExt cx="227495" cy="134057"/>
              </a:xfrm>
            </p:grpSpPr>
            <p:sp>
              <p:nvSpPr>
                <p:cNvPr id="176" name="Freeform: Shape 175">
                  <a:extLst>
                    <a:ext uri="{FF2B5EF4-FFF2-40B4-BE49-F238E27FC236}">
                      <a16:creationId xmlns:a16="http://schemas.microsoft.com/office/drawing/2014/main" id="{5AC755C0-7DCC-4CA5-A250-B97FBCC61759}"/>
                    </a:ext>
                  </a:extLst>
                </p:cNvPr>
                <p:cNvSpPr/>
                <p:nvPr/>
              </p:nvSpPr>
              <p:spPr>
                <a:xfrm>
                  <a:off x="5153592" y="3469543"/>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95" y="104267"/>
                        <a:pt x="0" y="97609"/>
                        <a:pt x="0" y="89372"/>
                      </a:cubicBezTo>
                      <a:lnTo>
                        <a:pt x="0" y="14895"/>
                      </a:lnTo>
                      <a:cubicBezTo>
                        <a:pt x="0" y="6673"/>
                        <a:pt x="6795" y="0"/>
                        <a:pt x="15166" y="0"/>
                      </a:cubicBezTo>
                      <a:lnTo>
                        <a:pt x="181996" y="0"/>
                      </a:lnTo>
                      <a:cubicBezTo>
                        <a:pt x="190368" y="0"/>
                        <a:pt x="197163" y="6673"/>
                        <a:pt x="197163" y="14895"/>
                      </a:cubicBezTo>
                      <a:lnTo>
                        <a:pt x="197163" y="89372"/>
                      </a:lnTo>
                      <a:cubicBezTo>
                        <a:pt x="197163" y="97609"/>
                        <a:pt x="190368" y="104267"/>
                        <a:pt x="181996" y="104267"/>
                      </a:cubicBezTo>
                      <a:lnTo>
                        <a:pt x="15166" y="104267"/>
                      </a:lnTo>
                      <a:close/>
                    </a:path>
                  </a:pathLst>
                </a:custGeom>
                <a:solidFill>
                  <a:srgbClr val="BA141A"/>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7" name="Freeform: Shape 176">
                  <a:extLst>
                    <a:ext uri="{FF2B5EF4-FFF2-40B4-BE49-F238E27FC236}">
                      <a16:creationId xmlns:a16="http://schemas.microsoft.com/office/drawing/2014/main" id="{D20F0458-B765-4BDB-9751-0928E281DEAE}"/>
                    </a:ext>
                  </a:extLst>
                </p:cNvPr>
                <p:cNvSpPr/>
                <p:nvPr/>
              </p:nvSpPr>
              <p:spPr>
                <a:xfrm>
                  <a:off x="5138426" y="3454648"/>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8" name="Graphic 164">
                <a:extLst>
                  <a:ext uri="{FF2B5EF4-FFF2-40B4-BE49-F238E27FC236}">
                    <a16:creationId xmlns:a16="http://schemas.microsoft.com/office/drawing/2014/main" id="{5F594932-F27B-4A45-840F-E1E9A4F937C5}"/>
                  </a:ext>
                </a:extLst>
              </p:cNvPr>
              <p:cNvGrpSpPr/>
              <p:nvPr/>
            </p:nvGrpSpPr>
            <p:grpSpPr>
              <a:xfrm>
                <a:off x="5335588" y="3558915"/>
                <a:ext cx="227495" cy="134057"/>
                <a:chOff x="5335588" y="3558915"/>
                <a:chExt cx="227495" cy="134057"/>
              </a:xfrm>
            </p:grpSpPr>
            <p:sp>
              <p:nvSpPr>
                <p:cNvPr id="179" name="Freeform: Shape 178">
                  <a:extLst>
                    <a:ext uri="{FF2B5EF4-FFF2-40B4-BE49-F238E27FC236}">
                      <a16:creationId xmlns:a16="http://schemas.microsoft.com/office/drawing/2014/main" id="{2B2CECE6-F622-41B5-95D5-75A6905492D6}"/>
                    </a:ext>
                  </a:extLst>
                </p:cNvPr>
                <p:cNvSpPr/>
                <p:nvPr/>
              </p:nvSpPr>
              <p:spPr>
                <a:xfrm>
                  <a:off x="5350755" y="3573810"/>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95" y="104267"/>
                        <a:pt x="0" y="97609"/>
                        <a:pt x="0" y="89372"/>
                      </a:cubicBezTo>
                      <a:lnTo>
                        <a:pt x="0" y="14895"/>
                      </a:lnTo>
                      <a:cubicBezTo>
                        <a:pt x="0" y="6658"/>
                        <a:pt x="6795" y="0"/>
                        <a:pt x="15166" y="0"/>
                      </a:cubicBezTo>
                      <a:lnTo>
                        <a:pt x="181996" y="0"/>
                      </a:lnTo>
                      <a:cubicBezTo>
                        <a:pt x="190368" y="0"/>
                        <a:pt x="197163" y="6658"/>
                        <a:pt x="197163" y="14895"/>
                      </a:cubicBezTo>
                      <a:lnTo>
                        <a:pt x="197163" y="89372"/>
                      </a:lnTo>
                      <a:cubicBezTo>
                        <a:pt x="197163" y="97609"/>
                        <a:pt x="190368" y="104267"/>
                        <a:pt x="181996" y="104267"/>
                      </a:cubicBezTo>
                      <a:lnTo>
                        <a:pt x="15166" y="104267"/>
                      </a:lnTo>
                      <a:close/>
                    </a:path>
                  </a:pathLst>
                </a:custGeom>
                <a:solidFill>
                  <a:srgbClr val="BA141A"/>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E0F8F0BA-7C99-4632-B76C-CA0F8038BD89}"/>
                    </a:ext>
                  </a:extLst>
                </p:cNvPr>
                <p:cNvSpPr/>
                <p:nvPr/>
              </p:nvSpPr>
              <p:spPr>
                <a:xfrm>
                  <a:off x="5335588" y="3558915"/>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1" name="Graphic 164">
                <a:extLst>
                  <a:ext uri="{FF2B5EF4-FFF2-40B4-BE49-F238E27FC236}">
                    <a16:creationId xmlns:a16="http://schemas.microsoft.com/office/drawing/2014/main" id="{5F594932-F27B-4A45-840F-E1E9A4F937C5}"/>
                  </a:ext>
                </a:extLst>
              </p:cNvPr>
              <p:cNvGrpSpPr/>
              <p:nvPr/>
            </p:nvGrpSpPr>
            <p:grpSpPr>
              <a:xfrm>
                <a:off x="5138426" y="3663182"/>
                <a:ext cx="227495" cy="134057"/>
                <a:chOff x="5138426" y="3663182"/>
                <a:chExt cx="227495" cy="134057"/>
              </a:xfrm>
            </p:grpSpPr>
            <p:sp>
              <p:nvSpPr>
                <p:cNvPr id="182" name="Freeform: Shape 181">
                  <a:extLst>
                    <a:ext uri="{FF2B5EF4-FFF2-40B4-BE49-F238E27FC236}">
                      <a16:creationId xmlns:a16="http://schemas.microsoft.com/office/drawing/2014/main" id="{0DD83910-AC06-4FC4-A4CC-662ED0A17277}"/>
                    </a:ext>
                  </a:extLst>
                </p:cNvPr>
                <p:cNvSpPr/>
                <p:nvPr/>
              </p:nvSpPr>
              <p:spPr>
                <a:xfrm>
                  <a:off x="5153592" y="3678077"/>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95" y="104267"/>
                        <a:pt x="0" y="97609"/>
                        <a:pt x="0" y="89372"/>
                      </a:cubicBezTo>
                      <a:lnTo>
                        <a:pt x="0" y="14895"/>
                      </a:lnTo>
                      <a:cubicBezTo>
                        <a:pt x="0" y="6658"/>
                        <a:pt x="6795" y="0"/>
                        <a:pt x="15166" y="0"/>
                      </a:cubicBezTo>
                      <a:lnTo>
                        <a:pt x="181996" y="0"/>
                      </a:lnTo>
                      <a:cubicBezTo>
                        <a:pt x="190368" y="0"/>
                        <a:pt x="197163" y="6658"/>
                        <a:pt x="197163" y="14895"/>
                      </a:cubicBezTo>
                      <a:lnTo>
                        <a:pt x="197163" y="89372"/>
                      </a:lnTo>
                      <a:cubicBezTo>
                        <a:pt x="197163" y="97609"/>
                        <a:pt x="190368" y="104267"/>
                        <a:pt x="181996" y="104267"/>
                      </a:cubicBezTo>
                      <a:lnTo>
                        <a:pt x="15166" y="104267"/>
                      </a:lnTo>
                      <a:close/>
                    </a:path>
                  </a:pathLst>
                </a:custGeom>
                <a:solidFill>
                  <a:srgbClr val="DD5900"/>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FBD44C5A-6E66-444E-84BF-5F825CEE8A50}"/>
                    </a:ext>
                  </a:extLst>
                </p:cNvPr>
                <p:cNvSpPr/>
                <p:nvPr/>
              </p:nvSpPr>
              <p:spPr>
                <a:xfrm>
                  <a:off x="5138426" y="3663182"/>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4" name="Graphic 164">
                <a:extLst>
                  <a:ext uri="{FF2B5EF4-FFF2-40B4-BE49-F238E27FC236}">
                    <a16:creationId xmlns:a16="http://schemas.microsoft.com/office/drawing/2014/main" id="{5F594932-F27B-4A45-840F-E1E9A4F937C5}"/>
                  </a:ext>
                </a:extLst>
              </p:cNvPr>
              <p:cNvGrpSpPr/>
              <p:nvPr/>
            </p:nvGrpSpPr>
            <p:grpSpPr>
              <a:xfrm>
                <a:off x="5138426" y="3558915"/>
                <a:ext cx="227495" cy="134057"/>
                <a:chOff x="5138426" y="3558915"/>
                <a:chExt cx="227495" cy="134057"/>
              </a:xfrm>
            </p:grpSpPr>
            <p:sp>
              <p:nvSpPr>
                <p:cNvPr id="185" name="Freeform: Shape 184">
                  <a:extLst>
                    <a:ext uri="{FF2B5EF4-FFF2-40B4-BE49-F238E27FC236}">
                      <a16:creationId xmlns:a16="http://schemas.microsoft.com/office/drawing/2014/main" id="{B525C61D-6CE2-48EF-9076-03986A9653FA}"/>
                    </a:ext>
                  </a:extLst>
                </p:cNvPr>
                <p:cNvSpPr/>
                <p:nvPr/>
              </p:nvSpPr>
              <p:spPr>
                <a:xfrm>
                  <a:off x="5153592" y="3573810"/>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95" y="104267"/>
                        <a:pt x="0" y="97609"/>
                        <a:pt x="0" y="89372"/>
                      </a:cubicBezTo>
                      <a:lnTo>
                        <a:pt x="0" y="14895"/>
                      </a:lnTo>
                      <a:cubicBezTo>
                        <a:pt x="0" y="6658"/>
                        <a:pt x="6795" y="0"/>
                        <a:pt x="15166" y="0"/>
                      </a:cubicBezTo>
                      <a:lnTo>
                        <a:pt x="181996" y="0"/>
                      </a:lnTo>
                      <a:cubicBezTo>
                        <a:pt x="190368" y="0"/>
                        <a:pt x="197163" y="6658"/>
                        <a:pt x="197163" y="14895"/>
                      </a:cubicBezTo>
                      <a:lnTo>
                        <a:pt x="197163" y="89372"/>
                      </a:lnTo>
                      <a:cubicBezTo>
                        <a:pt x="197163" y="97609"/>
                        <a:pt x="190368" y="104267"/>
                        <a:pt x="181996" y="104267"/>
                      </a:cubicBezTo>
                      <a:lnTo>
                        <a:pt x="15166" y="104267"/>
                      </a:lnTo>
                      <a:close/>
                    </a:path>
                  </a:pathLst>
                </a:custGeom>
                <a:solidFill>
                  <a:srgbClr val="BA141A"/>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FD8828DC-B7D4-4795-B675-DFCED47E3EF5}"/>
                    </a:ext>
                  </a:extLst>
                </p:cNvPr>
                <p:cNvSpPr/>
                <p:nvPr/>
              </p:nvSpPr>
              <p:spPr>
                <a:xfrm>
                  <a:off x="5138426" y="3558915"/>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7" name="Graphic 164">
                <a:extLst>
                  <a:ext uri="{FF2B5EF4-FFF2-40B4-BE49-F238E27FC236}">
                    <a16:creationId xmlns:a16="http://schemas.microsoft.com/office/drawing/2014/main" id="{5F594932-F27B-4A45-840F-E1E9A4F937C5}"/>
                  </a:ext>
                </a:extLst>
              </p:cNvPr>
              <p:cNvGrpSpPr/>
              <p:nvPr/>
            </p:nvGrpSpPr>
            <p:grpSpPr>
              <a:xfrm>
                <a:off x="5335588" y="3767449"/>
                <a:ext cx="227495" cy="134057"/>
                <a:chOff x="5335588" y="3767449"/>
                <a:chExt cx="227495" cy="134057"/>
              </a:xfrm>
            </p:grpSpPr>
            <p:sp>
              <p:nvSpPr>
                <p:cNvPr id="188" name="Freeform: Shape 187">
                  <a:extLst>
                    <a:ext uri="{FF2B5EF4-FFF2-40B4-BE49-F238E27FC236}">
                      <a16:creationId xmlns:a16="http://schemas.microsoft.com/office/drawing/2014/main" id="{F4377D6A-3845-4A8E-ACC2-C9A4C0DD1776}"/>
                    </a:ext>
                  </a:extLst>
                </p:cNvPr>
                <p:cNvSpPr/>
                <p:nvPr/>
              </p:nvSpPr>
              <p:spPr>
                <a:xfrm>
                  <a:off x="5350755" y="3782344"/>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95" y="104267"/>
                        <a:pt x="0" y="97609"/>
                        <a:pt x="0" y="89372"/>
                      </a:cubicBezTo>
                      <a:lnTo>
                        <a:pt x="0" y="14895"/>
                      </a:lnTo>
                      <a:cubicBezTo>
                        <a:pt x="0" y="6658"/>
                        <a:pt x="6795" y="0"/>
                        <a:pt x="15166" y="0"/>
                      </a:cubicBezTo>
                      <a:lnTo>
                        <a:pt x="181996" y="0"/>
                      </a:lnTo>
                      <a:cubicBezTo>
                        <a:pt x="190368" y="0"/>
                        <a:pt x="197163" y="6658"/>
                        <a:pt x="197163" y="14895"/>
                      </a:cubicBezTo>
                      <a:lnTo>
                        <a:pt x="197163" y="89372"/>
                      </a:lnTo>
                      <a:cubicBezTo>
                        <a:pt x="197163" y="97609"/>
                        <a:pt x="190368" y="104267"/>
                        <a:pt x="181996" y="104267"/>
                      </a:cubicBezTo>
                      <a:lnTo>
                        <a:pt x="15166" y="104267"/>
                      </a:lnTo>
                      <a:close/>
                    </a:path>
                  </a:pathLst>
                </a:custGeom>
                <a:solidFill>
                  <a:srgbClr val="BA141A"/>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15A41C7B-FD9C-4F94-BCBE-A73B065AE4F2}"/>
                    </a:ext>
                  </a:extLst>
                </p:cNvPr>
                <p:cNvSpPr/>
                <p:nvPr/>
              </p:nvSpPr>
              <p:spPr>
                <a:xfrm>
                  <a:off x="5335588" y="3767449"/>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0" name="Graphic 164">
                <a:extLst>
                  <a:ext uri="{FF2B5EF4-FFF2-40B4-BE49-F238E27FC236}">
                    <a16:creationId xmlns:a16="http://schemas.microsoft.com/office/drawing/2014/main" id="{5F594932-F27B-4A45-840F-E1E9A4F937C5}"/>
                  </a:ext>
                </a:extLst>
              </p:cNvPr>
              <p:cNvGrpSpPr/>
              <p:nvPr/>
            </p:nvGrpSpPr>
            <p:grpSpPr>
              <a:xfrm>
                <a:off x="5532751" y="3663182"/>
                <a:ext cx="227495" cy="134057"/>
                <a:chOff x="5532751" y="3663182"/>
                <a:chExt cx="227495" cy="134057"/>
              </a:xfrm>
            </p:grpSpPr>
            <p:sp>
              <p:nvSpPr>
                <p:cNvPr id="191" name="Freeform: Shape 190">
                  <a:extLst>
                    <a:ext uri="{FF2B5EF4-FFF2-40B4-BE49-F238E27FC236}">
                      <a16:creationId xmlns:a16="http://schemas.microsoft.com/office/drawing/2014/main" id="{DFD2627A-0D3E-4017-B51E-4C514AA01467}"/>
                    </a:ext>
                  </a:extLst>
                </p:cNvPr>
                <p:cNvSpPr/>
                <p:nvPr/>
              </p:nvSpPr>
              <p:spPr>
                <a:xfrm>
                  <a:off x="5547917" y="3678077"/>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79" y="104267"/>
                        <a:pt x="0" y="97609"/>
                        <a:pt x="0" y="89372"/>
                      </a:cubicBezTo>
                      <a:lnTo>
                        <a:pt x="0" y="14895"/>
                      </a:lnTo>
                      <a:cubicBezTo>
                        <a:pt x="0" y="6658"/>
                        <a:pt x="6779" y="0"/>
                        <a:pt x="15166" y="0"/>
                      </a:cubicBezTo>
                      <a:lnTo>
                        <a:pt x="181996" y="0"/>
                      </a:lnTo>
                      <a:cubicBezTo>
                        <a:pt x="190383" y="0"/>
                        <a:pt x="197163" y="6658"/>
                        <a:pt x="197163" y="14895"/>
                      </a:cubicBezTo>
                      <a:lnTo>
                        <a:pt x="197163" y="89372"/>
                      </a:lnTo>
                      <a:cubicBezTo>
                        <a:pt x="197163" y="97609"/>
                        <a:pt x="190383" y="104267"/>
                        <a:pt x="181996" y="104267"/>
                      </a:cubicBezTo>
                      <a:lnTo>
                        <a:pt x="15166" y="104267"/>
                      </a:lnTo>
                      <a:close/>
                    </a:path>
                  </a:pathLst>
                </a:custGeom>
                <a:solidFill>
                  <a:srgbClr val="BA141A"/>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2" name="Freeform: Shape 191">
                  <a:extLst>
                    <a:ext uri="{FF2B5EF4-FFF2-40B4-BE49-F238E27FC236}">
                      <a16:creationId xmlns:a16="http://schemas.microsoft.com/office/drawing/2014/main" id="{395C64FB-A615-4F72-8969-9883EC711C9A}"/>
                    </a:ext>
                  </a:extLst>
                </p:cNvPr>
                <p:cNvSpPr/>
                <p:nvPr/>
              </p:nvSpPr>
              <p:spPr>
                <a:xfrm>
                  <a:off x="5532751" y="3663182"/>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3" name="Graphic 164">
                <a:extLst>
                  <a:ext uri="{FF2B5EF4-FFF2-40B4-BE49-F238E27FC236}">
                    <a16:creationId xmlns:a16="http://schemas.microsoft.com/office/drawing/2014/main" id="{5F594932-F27B-4A45-840F-E1E9A4F937C5}"/>
                  </a:ext>
                </a:extLst>
              </p:cNvPr>
              <p:cNvGrpSpPr/>
              <p:nvPr/>
            </p:nvGrpSpPr>
            <p:grpSpPr>
              <a:xfrm>
                <a:off x="5532751" y="3558915"/>
                <a:ext cx="227495" cy="134057"/>
                <a:chOff x="5532751" y="3558915"/>
                <a:chExt cx="227495" cy="134057"/>
              </a:xfrm>
            </p:grpSpPr>
            <p:sp>
              <p:nvSpPr>
                <p:cNvPr id="194" name="Freeform: Shape 193">
                  <a:extLst>
                    <a:ext uri="{FF2B5EF4-FFF2-40B4-BE49-F238E27FC236}">
                      <a16:creationId xmlns:a16="http://schemas.microsoft.com/office/drawing/2014/main" id="{757EBF2D-527D-45A2-BA01-87F800491C0B}"/>
                    </a:ext>
                  </a:extLst>
                </p:cNvPr>
                <p:cNvSpPr/>
                <p:nvPr/>
              </p:nvSpPr>
              <p:spPr>
                <a:xfrm>
                  <a:off x="5547917" y="3573810"/>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79" y="104267"/>
                        <a:pt x="0" y="97609"/>
                        <a:pt x="0" y="89372"/>
                      </a:cubicBezTo>
                      <a:lnTo>
                        <a:pt x="0" y="14895"/>
                      </a:lnTo>
                      <a:cubicBezTo>
                        <a:pt x="0" y="6658"/>
                        <a:pt x="6779" y="0"/>
                        <a:pt x="15166" y="0"/>
                      </a:cubicBezTo>
                      <a:lnTo>
                        <a:pt x="181996" y="0"/>
                      </a:lnTo>
                      <a:cubicBezTo>
                        <a:pt x="190383" y="0"/>
                        <a:pt x="197163" y="6658"/>
                        <a:pt x="197163" y="14895"/>
                      </a:cubicBezTo>
                      <a:lnTo>
                        <a:pt x="197163" y="89372"/>
                      </a:lnTo>
                      <a:cubicBezTo>
                        <a:pt x="197163" y="97609"/>
                        <a:pt x="190383" y="104267"/>
                        <a:pt x="181996" y="104267"/>
                      </a:cubicBezTo>
                      <a:lnTo>
                        <a:pt x="15166" y="104267"/>
                      </a:lnTo>
                      <a:close/>
                    </a:path>
                  </a:pathLst>
                </a:custGeom>
                <a:solidFill>
                  <a:srgbClr val="BA141A"/>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6C2303FB-0CC5-4622-AA11-08420E713235}"/>
                    </a:ext>
                  </a:extLst>
                </p:cNvPr>
                <p:cNvSpPr/>
                <p:nvPr/>
              </p:nvSpPr>
              <p:spPr>
                <a:xfrm>
                  <a:off x="5532751" y="3558915"/>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6" name="Graphic 164">
                <a:extLst>
                  <a:ext uri="{FF2B5EF4-FFF2-40B4-BE49-F238E27FC236}">
                    <a16:creationId xmlns:a16="http://schemas.microsoft.com/office/drawing/2014/main" id="{5F594932-F27B-4A45-840F-E1E9A4F937C5}"/>
                  </a:ext>
                </a:extLst>
              </p:cNvPr>
              <p:cNvGrpSpPr/>
              <p:nvPr/>
            </p:nvGrpSpPr>
            <p:grpSpPr>
              <a:xfrm>
                <a:off x="5335588" y="3663182"/>
                <a:ext cx="227495" cy="134057"/>
                <a:chOff x="5335588" y="3663182"/>
                <a:chExt cx="227495" cy="134057"/>
              </a:xfrm>
            </p:grpSpPr>
            <p:sp>
              <p:nvSpPr>
                <p:cNvPr id="197" name="Freeform: Shape 196">
                  <a:extLst>
                    <a:ext uri="{FF2B5EF4-FFF2-40B4-BE49-F238E27FC236}">
                      <a16:creationId xmlns:a16="http://schemas.microsoft.com/office/drawing/2014/main" id="{F93F5A9B-0874-47FA-B570-743FCAF5FF34}"/>
                    </a:ext>
                  </a:extLst>
                </p:cNvPr>
                <p:cNvSpPr/>
                <p:nvPr/>
              </p:nvSpPr>
              <p:spPr>
                <a:xfrm>
                  <a:off x="5350755" y="3678077"/>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95" y="104267"/>
                        <a:pt x="0" y="97609"/>
                        <a:pt x="0" y="89372"/>
                      </a:cubicBezTo>
                      <a:lnTo>
                        <a:pt x="0" y="14895"/>
                      </a:lnTo>
                      <a:cubicBezTo>
                        <a:pt x="0" y="6658"/>
                        <a:pt x="6795" y="0"/>
                        <a:pt x="15166" y="0"/>
                      </a:cubicBezTo>
                      <a:lnTo>
                        <a:pt x="181996" y="0"/>
                      </a:lnTo>
                      <a:cubicBezTo>
                        <a:pt x="190368" y="0"/>
                        <a:pt x="197163" y="6658"/>
                        <a:pt x="197163" y="14895"/>
                      </a:cubicBezTo>
                      <a:lnTo>
                        <a:pt x="197163" y="89372"/>
                      </a:lnTo>
                      <a:cubicBezTo>
                        <a:pt x="197163" y="97609"/>
                        <a:pt x="190368" y="104267"/>
                        <a:pt x="181996" y="104267"/>
                      </a:cubicBezTo>
                      <a:lnTo>
                        <a:pt x="15166" y="104267"/>
                      </a:lnTo>
                      <a:close/>
                    </a:path>
                  </a:pathLst>
                </a:custGeom>
                <a:solidFill>
                  <a:srgbClr val="BA141A"/>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8B0B9F76-FF56-48E9-A9A4-A219AEC07564}"/>
                    </a:ext>
                  </a:extLst>
                </p:cNvPr>
                <p:cNvSpPr/>
                <p:nvPr/>
              </p:nvSpPr>
              <p:spPr>
                <a:xfrm>
                  <a:off x="5335588" y="3663182"/>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9" name="Graphic 164">
                <a:extLst>
                  <a:ext uri="{FF2B5EF4-FFF2-40B4-BE49-F238E27FC236}">
                    <a16:creationId xmlns:a16="http://schemas.microsoft.com/office/drawing/2014/main" id="{5F594932-F27B-4A45-840F-E1E9A4F937C5}"/>
                  </a:ext>
                </a:extLst>
              </p:cNvPr>
              <p:cNvGrpSpPr/>
              <p:nvPr/>
            </p:nvGrpSpPr>
            <p:grpSpPr>
              <a:xfrm>
                <a:off x="5532751" y="3767449"/>
                <a:ext cx="227495" cy="134057"/>
                <a:chOff x="5532751" y="3767449"/>
                <a:chExt cx="227495" cy="134057"/>
              </a:xfrm>
            </p:grpSpPr>
            <p:sp>
              <p:nvSpPr>
                <p:cNvPr id="200" name="Freeform: Shape 199">
                  <a:extLst>
                    <a:ext uri="{FF2B5EF4-FFF2-40B4-BE49-F238E27FC236}">
                      <a16:creationId xmlns:a16="http://schemas.microsoft.com/office/drawing/2014/main" id="{EEA50BC4-3F2B-48B8-8428-C7B0A2B8F7AF}"/>
                    </a:ext>
                  </a:extLst>
                </p:cNvPr>
                <p:cNvSpPr/>
                <p:nvPr/>
              </p:nvSpPr>
              <p:spPr>
                <a:xfrm>
                  <a:off x="5547917" y="3782344"/>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79" y="104267"/>
                        <a:pt x="0" y="97609"/>
                        <a:pt x="0" y="89372"/>
                      </a:cubicBezTo>
                      <a:lnTo>
                        <a:pt x="0" y="14895"/>
                      </a:lnTo>
                      <a:cubicBezTo>
                        <a:pt x="0" y="6658"/>
                        <a:pt x="6779" y="0"/>
                        <a:pt x="15166" y="0"/>
                      </a:cubicBezTo>
                      <a:lnTo>
                        <a:pt x="181996" y="0"/>
                      </a:lnTo>
                      <a:cubicBezTo>
                        <a:pt x="190383" y="0"/>
                        <a:pt x="197163" y="6658"/>
                        <a:pt x="197163" y="14895"/>
                      </a:cubicBezTo>
                      <a:lnTo>
                        <a:pt x="197163" y="89372"/>
                      </a:lnTo>
                      <a:cubicBezTo>
                        <a:pt x="197163" y="97609"/>
                        <a:pt x="190383" y="104267"/>
                        <a:pt x="181996" y="104267"/>
                      </a:cubicBezTo>
                      <a:lnTo>
                        <a:pt x="15166" y="104267"/>
                      </a:lnTo>
                      <a:close/>
                    </a:path>
                  </a:pathLst>
                </a:custGeom>
                <a:solidFill>
                  <a:srgbClr val="DD5900"/>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99123B04-A1D5-4322-9964-F7D1D49A6E0D}"/>
                    </a:ext>
                  </a:extLst>
                </p:cNvPr>
                <p:cNvSpPr/>
                <p:nvPr/>
              </p:nvSpPr>
              <p:spPr>
                <a:xfrm>
                  <a:off x="5532751" y="3767449"/>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2" name="Graphic 164">
                <a:extLst>
                  <a:ext uri="{FF2B5EF4-FFF2-40B4-BE49-F238E27FC236}">
                    <a16:creationId xmlns:a16="http://schemas.microsoft.com/office/drawing/2014/main" id="{5F594932-F27B-4A45-840F-E1E9A4F937C5}"/>
                  </a:ext>
                </a:extLst>
              </p:cNvPr>
              <p:cNvGrpSpPr/>
              <p:nvPr/>
            </p:nvGrpSpPr>
            <p:grpSpPr>
              <a:xfrm>
                <a:off x="5138426" y="3767449"/>
                <a:ext cx="227495" cy="134057"/>
                <a:chOff x="5138426" y="3767449"/>
                <a:chExt cx="227495" cy="134057"/>
              </a:xfrm>
            </p:grpSpPr>
            <p:sp>
              <p:nvSpPr>
                <p:cNvPr id="203" name="Freeform: Shape 202">
                  <a:extLst>
                    <a:ext uri="{FF2B5EF4-FFF2-40B4-BE49-F238E27FC236}">
                      <a16:creationId xmlns:a16="http://schemas.microsoft.com/office/drawing/2014/main" id="{C1054F11-39D5-470E-988F-C73EF0221847}"/>
                    </a:ext>
                  </a:extLst>
                </p:cNvPr>
                <p:cNvSpPr/>
                <p:nvPr/>
              </p:nvSpPr>
              <p:spPr>
                <a:xfrm>
                  <a:off x="5153592" y="3782344"/>
                  <a:ext cx="197162" cy="104266"/>
                </a:xfrm>
                <a:custGeom>
                  <a:avLst/>
                  <a:gdLst>
                    <a:gd name="connsiteX0" fmla="*/ 15166 w 197162"/>
                    <a:gd name="connsiteY0" fmla="*/ 104267 h 104266"/>
                    <a:gd name="connsiteX1" fmla="*/ 0 w 197162"/>
                    <a:gd name="connsiteY1" fmla="*/ 89372 h 104266"/>
                    <a:gd name="connsiteX2" fmla="*/ 0 w 197162"/>
                    <a:gd name="connsiteY2" fmla="*/ 14895 h 104266"/>
                    <a:gd name="connsiteX3" fmla="*/ 15166 w 197162"/>
                    <a:gd name="connsiteY3" fmla="*/ 0 h 104266"/>
                    <a:gd name="connsiteX4" fmla="*/ 181996 w 197162"/>
                    <a:gd name="connsiteY4" fmla="*/ 0 h 104266"/>
                    <a:gd name="connsiteX5" fmla="*/ 197163 w 197162"/>
                    <a:gd name="connsiteY5" fmla="*/ 14895 h 104266"/>
                    <a:gd name="connsiteX6" fmla="*/ 197163 w 197162"/>
                    <a:gd name="connsiteY6" fmla="*/ 89372 h 104266"/>
                    <a:gd name="connsiteX7" fmla="*/ 181996 w 197162"/>
                    <a:gd name="connsiteY7" fmla="*/ 104267 h 104266"/>
                    <a:gd name="connsiteX8" fmla="*/ 15166 w 197162"/>
                    <a:gd name="connsiteY8" fmla="*/ 104267 h 10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162" h="104266">
                      <a:moveTo>
                        <a:pt x="15166" y="104267"/>
                      </a:moveTo>
                      <a:cubicBezTo>
                        <a:pt x="6795" y="104267"/>
                        <a:pt x="0" y="97609"/>
                        <a:pt x="0" y="89372"/>
                      </a:cubicBezTo>
                      <a:lnTo>
                        <a:pt x="0" y="14895"/>
                      </a:lnTo>
                      <a:cubicBezTo>
                        <a:pt x="0" y="6658"/>
                        <a:pt x="6795" y="0"/>
                        <a:pt x="15166" y="0"/>
                      </a:cubicBezTo>
                      <a:lnTo>
                        <a:pt x="181996" y="0"/>
                      </a:lnTo>
                      <a:cubicBezTo>
                        <a:pt x="190368" y="0"/>
                        <a:pt x="197163" y="6658"/>
                        <a:pt x="197163" y="14895"/>
                      </a:cubicBezTo>
                      <a:lnTo>
                        <a:pt x="197163" y="89372"/>
                      </a:lnTo>
                      <a:cubicBezTo>
                        <a:pt x="197163" y="97609"/>
                        <a:pt x="190368" y="104267"/>
                        <a:pt x="181996" y="104267"/>
                      </a:cubicBezTo>
                      <a:lnTo>
                        <a:pt x="15166" y="104267"/>
                      </a:lnTo>
                      <a:close/>
                    </a:path>
                  </a:pathLst>
                </a:custGeom>
                <a:solidFill>
                  <a:srgbClr val="BA141A"/>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6D40D333-7BF7-4AE4-A02A-B981E0C835F4}"/>
                    </a:ext>
                  </a:extLst>
                </p:cNvPr>
                <p:cNvSpPr/>
                <p:nvPr/>
              </p:nvSpPr>
              <p:spPr>
                <a:xfrm>
                  <a:off x="5138426" y="3767449"/>
                  <a:ext cx="227495" cy="134057"/>
                </a:xfrm>
                <a:custGeom>
                  <a:avLst/>
                  <a:gdLst>
                    <a:gd name="connsiteX0" fmla="*/ 197163 w 227495"/>
                    <a:gd name="connsiteY0" fmla="*/ 29791 h 134057"/>
                    <a:gd name="connsiteX1" fmla="*/ 197163 w 227495"/>
                    <a:gd name="connsiteY1" fmla="*/ 104267 h 134057"/>
                    <a:gd name="connsiteX2" fmla="*/ 30333 w 227495"/>
                    <a:gd name="connsiteY2" fmla="*/ 104267 h 134057"/>
                    <a:gd name="connsiteX3" fmla="*/ 30333 w 227495"/>
                    <a:gd name="connsiteY3" fmla="*/ 29791 h 134057"/>
                    <a:gd name="connsiteX4" fmla="*/ 197163 w 227495"/>
                    <a:gd name="connsiteY4" fmla="*/ 29791 h 134057"/>
                    <a:gd name="connsiteX5" fmla="*/ 197163 w 227495"/>
                    <a:gd name="connsiteY5" fmla="*/ 0 h 134057"/>
                    <a:gd name="connsiteX6" fmla="*/ 30333 w 227495"/>
                    <a:gd name="connsiteY6" fmla="*/ 0 h 134057"/>
                    <a:gd name="connsiteX7" fmla="*/ 0 w 227495"/>
                    <a:gd name="connsiteY7" fmla="*/ 29791 h 134057"/>
                    <a:gd name="connsiteX8" fmla="*/ 0 w 227495"/>
                    <a:gd name="connsiteY8" fmla="*/ 104267 h 134057"/>
                    <a:gd name="connsiteX9" fmla="*/ 30333 w 227495"/>
                    <a:gd name="connsiteY9" fmla="*/ 134058 h 134057"/>
                    <a:gd name="connsiteX10" fmla="*/ 197163 w 227495"/>
                    <a:gd name="connsiteY10" fmla="*/ 134058 h 134057"/>
                    <a:gd name="connsiteX11" fmla="*/ 227495 w 227495"/>
                    <a:gd name="connsiteY11" fmla="*/ 104267 h 134057"/>
                    <a:gd name="connsiteX12" fmla="*/ 227495 w 227495"/>
                    <a:gd name="connsiteY12" fmla="*/ 29791 h 134057"/>
                    <a:gd name="connsiteX13" fmla="*/ 197163 w 227495"/>
                    <a:gd name="connsiteY13" fmla="*/ 0 h 134057"/>
                    <a:gd name="connsiteX14" fmla="*/ 197163 w 227495"/>
                    <a:gd name="connsiteY14" fmla="*/ 0 h 13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495" h="134057">
                      <a:moveTo>
                        <a:pt x="197163" y="29791"/>
                      </a:moveTo>
                      <a:lnTo>
                        <a:pt x="197163" y="104267"/>
                      </a:lnTo>
                      <a:lnTo>
                        <a:pt x="30333" y="104267"/>
                      </a:lnTo>
                      <a:lnTo>
                        <a:pt x="30333" y="29791"/>
                      </a:lnTo>
                      <a:lnTo>
                        <a:pt x="197163" y="29791"/>
                      </a:lnTo>
                      <a:moveTo>
                        <a:pt x="197163" y="0"/>
                      </a:moveTo>
                      <a:lnTo>
                        <a:pt x="30333" y="0"/>
                      </a:lnTo>
                      <a:cubicBezTo>
                        <a:pt x="13574" y="0"/>
                        <a:pt x="0" y="13331"/>
                        <a:pt x="0" y="29791"/>
                      </a:cubicBezTo>
                      <a:lnTo>
                        <a:pt x="0" y="104267"/>
                      </a:lnTo>
                      <a:cubicBezTo>
                        <a:pt x="0" y="120726"/>
                        <a:pt x="13574" y="134058"/>
                        <a:pt x="30333" y="134058"/>
                      </a:cubicBezTo>
                      <a:lnTo>
                        <a:pt x="197163" y="134058"/>
                      </a:lnTo>
                      <a:cubicBezTo>
                        <a:pt x="213922" y="134058"/>
                        <a:pt x="227495" y="120726"/>
                        <a:pt x="227495" y="104267"/>
                      </a:cubicBezTo>
                      <a:lnTo>
                        <a:pt x="227495" y="29791"/>
                      </a:lnTo>
                      <a:cubicBezTo>
                        <a:pt x="227495" y="13331"/>
                        <a:pt x="213922" y="0"/>
                        <a:pt x="197163" y="0"/>
                      </a:cubicBezTo>
                      <a:lnTo>
                        <a:pt x="197163" y="0"/>
                      </a:lnTo>
                      <a:close/>
                    </a:path>
                  </a:pathLst>
                </a:custGeom>
                <a:solidFill>
                  <a:srgbClr val="A0A1A2"/>
                </a:solidFill>
                <a:ln w="15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18" name="Text Placeholder 17">
            <a:extLst>
              <a:ext uri="{FF2B5EF4-FFF2-40B4-BE49-F238E27FC236}">
                <a16:creationId xmlns:a16="http://schemas.microsoft.com/office/drawing/2014/main" id="{8A4D3BCB-1D02-4DED-A87F-EDD2B9F598D4}"/>
              </a:ext>
            </a:extLst>
          </p:cNvPr>
          <p:cNvSpPr>
            <a:spLocks noGrp="1"/>
          </p:cNvSpPr>
          <p:nvPr>
            <p:ph type="body" sz="quarter" idx="15"/>
          </p:nvPr>
        </p:nvSpPr>
        <p:spPr>
          <a:xfrm>
            <a:off x="9769475" y="3287713"/>
            <a:ext cx="1644650" cy="1585049"/>
          </a:xfrm>
        </p:spPr>
        <p:txBody>
          <a:bodyPr/>
          <a:lstStyle/>
          <a:p>
            <a:pPr algn="ctr"/>
            <a:r>
              <a:rPr lang="en-US"/>
              <a:t>Security     management</a:t>
            </a:r>
          </a:p>
          <a:p>
            <a:pPr lvl="1" algn="ctr"/>
            <a:r>
              <a:rPr lang="en-US"/>
              <a:t>Manage security state of hybrid workloads with a single view</a:t>
            </a:r>
          </a:p>
        </p:txBody>
      </p:sp>
      <p:sp>
        <p:nvSpPr>
          <p:cNvPr id="205" name="TextBox 204">
            <a:extLst>
              <a:ext uri="{FF2B5EF4-FFF2-40B4-BE49-F238E27FC236}">
                <a16:creationId xmlns:a16="http://schemas.microsoft.com/office/drawing/2014/main" id="{A125F215-082A-4A73-B31D-86EB1A40C078}"/>
              </a:ext>
            </a:extLst>
          </p:cNvPr>
          <p:cNvSpPr txBox="1"/>
          <p:nvPr/>
        </p:nvSpPr>
        <p:spPr>
          <a:xfrm>
            <a:off x="551143" y="5367204"/>
            <a:ext cx="1341521" cy="246221"/>
          </a:xfrm>
          <a:prstGeom prst="rect">
            <a:avLst/>
          </a:prstGeom>
        </p:spPr>
        <p:txBody>
          <a:bodyPr vert="horz" wrap="none" lIns="0" tIns="0" rIns="0" bIns="0" rtlCol="0">
            <a:spAutoFit/>
          </a:bodyPr>
          <a:lstStyle>
            <a:defPPr>
              <a:defRPr lang="en-US"/>
            </a:defPPr>
            <a:lvl1pPr marR="0" lvl="0" indent="0" algn="ctr" defTabSz="914016" fontAlgn="auto">
              <a:lnSpc>
                <a:spcPct val="100000"/>
              </a:lnSpc>
              <a:spcBef>
                <a:spcPts val="0"/>
              </a:spcBef>
              <a:spcAft>
                <a:spcPts val="0"/>
              </a:spcAft>
              <a:buClrTx/>
              <a:buSzPct val="90000"/>
              <a:buFont typeface="Wingdings" panose="05000000000000000000" pitchFamily="2" charset="2"/>
              <a:buNone/>
              <a:tabLst/>
              <a:defRPr kumimoji="0" sz="1400" b="0" i="0" u="none" strike="noStrike" cap="none" spc="0" normalizeH="0" baseline="0">
                <a:ln>
                  <a:noFill/>
                </a:ln>
                <a:effectLst/>
                <a:uLnTx/>
                <a:uFillTx/>
                <a:latin typeface="Segoe UI Semibold"/>
                <a:cs typeface="Segoe UI Semilight" panose="020B0402040204020203" pitchFamily="34" charset="0"/>
              </a:defRPr>
            </a:lvl1pPr>
            <a:lvl2pPr marL="0" marR="0" indent="0" algn="ctr" defTabSz="914016" fontAlgn="auto">
              <a:lnSpc>
                <a:spcPct val="100000"/>
              </a:lnSpc>
              <a:spcBef>
                <a:spcPts val="0"/>
              </a:spcBef>
              <a:spcAft>
                <a:spcPts val="0"/>
              </a:spcAft>
              <a:buClrTx/>
              <a:buSzPct val="90000"/>
              <a:buFont typeface="Wingdings" panose="05000000000000000000" pitchFamily="2" charset="2"/>
              <a:buNone/>
              <a:tabLst/>
              <a:defRPr sz="1765" b="1" spc="0" baseline="0">
                <a:solidFill>
                  <a:srgbClr val="000000"/>
                </a:solidFill>
              </a:defRPr>
            </a:lvl2pPr>
            <a:lvl3pPr marL="0" marR="0" indent="0" algn="ctr" defTabSz="914016" fontAlgn="auto">
              <a:lnSpc>
                <a:spcPct val="100000"/>
              </a:lnSpc>
              <a:spcBef>
                <a:spcPts val="0"/>
              </a:spcBef>
              <a:spcAft>
                <a:spcPts val="1370"/>
              </a:spcAft>
              <a:buClrTx/>
              <a:buSzPct val="90000"/>
              <a:buFont typeface="Wingdings" panose="05000000000000000000" pitchFamily="2" charset="2"/>
              <a:buNone/>
              <a:tabLst/>
              <a:defRPr sz="1765" spc="0" baseline="0">
                <a:solidFill>
                  <a:srgbClr val="000000"/>
                </a:solidFill>
              </a:defRPr>
            </a:lvl3pPr>
            <a:lvl4pPr marL="0" marR="0" indent="0" algn="ctr" defTabSz="914016" fontAlgn="auto">
              <a:lnSpc>
                <a:spcPct val="100000"/>
              </a:lnSpc>
              <a:spcBef>
                <a:spcPts val="0"/>
              </a:spcBef>
              <a:spcAft>
                <a:spcPts val="1370"/>
              </a:spcAft>
              <a:buClrTx/>
              <a:buSzPct val="90000"/>
              <a:buFont typeface="Wingdings" panose="05000000000000000000" pitchFamily="2" charset="2"/>
              <a:buNone/>
              <a:tabLst/>
              <a:defRPr sz="1370" spc="0" baseline="0">
                <a:solidFill>
                  <a:srgbClr val="000000"/>
                </a:solidFill>
              </a:defRPr>
            </a:lvl4pPr>
            <a:lvl5pPr marL="0" marR="0" indent="0" algn="ctr" defTabSz="914016" fontAlgn="auto">
              <a:lnSpc>
                <a:spcPct val="100000"/>
              </a:lnSpc>
              <a:spcBef>
                <a:spcPts val="0"/>
              </a:spcBef>
              <a:spcAft>
                <a:spcPts val="1370"/>
              </a:spcAft>
              <a:buClrTx/>
              <a:buSzPct val="90000"/>
              <a:buFont typeface="Wingdings" panose="05000000000000000000" pitchFamily="2" charset="2"/>
              <a:buNone/>
              <a:tabLst/>
              <a:defRPr sz="1370" spc="0" baseline="0">
                <a:solidFill>
                  <a:srgbClr val="000000"/>
                </a:solidFill>
              </a:defRPr>
            </a:lvl5pPr>
            <a:lvl6pPr marL="2513543" indent="-228504" defTabSz="914016">
              <a:spcBef>
                <a:spcPct val="20000"/>
              </a:spcBef>
              <a:buFont typeface="Arial" pitchFamily="34" charset="0"/>
              <a:buChar char="•"/>
              <a:defRPr sz="1961"/>
            </a:lvl6pPr>
            <a:lvl7pPr marL="2970552" indent="-228504" defTabSz="914016">
              <a:spcBef>
                <a:spcPct val="20000"/>
              </a:spcBef>
              <a:buFont typeface="Arial" pitchFamily="34" charset="0"/>
              <a:buChar char="•"/>
              <a:defRPr sz="1961"/>
            </a:lvl7pPr>
            <a:lvl8pPr marL="3427561" indent="-228504" defTabSz="914016">
              <a:spcBef>
                <a:spcPct val="20000"/>
              </a:spcBef>
              <a:buFont typeface="Arial" pitchFamily="34" charset="0"/>
              <a:buChar char="•"/>
              <a:defRPr sz="1961"/>
            </a:lvl8pPr>
            <a:lvl9pPr marL="3884569" indent="-228504" defTabSz="914016">
              <a:spcBef>
                <a:spcPct val="20000"/>
              </a:spcBef>
              <a:buFont typeface="Arial" pitchFamily="34" charset="0"/>
              <a:buChar char="•"/>
              <a:defRPr sz="1961"/>
            </a:lvl9pPr>
          </a:lstStyle>
          <a:p>
            <a:pPr marL="0" marR="0" lvl="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Azure Sentinel</a:t>
            </a:r>
          </a:p>
        </p:txBody>
      </p:sp>
      <p:sp>
        <p:nvSpPr>
          <p:cNvPr id="9" name="TextBox 8">
            <a:extLst>
              <a:ext uri="{FF2B5EF4-FFF2-40B4-BE49-F238E27FC236}">
                <a16:creationId xmlns:a16="http://schemas.microsoft.com/office/drawing/2014/main" id="{A45EFA1C-45C0-4576-88FA-CE3FE11E7B43}"/>
              </a:ext>
            </a:extLst>
          </p:cNvPr>
          <p:cNvSpPr txBox="1"/>
          <p:nvPr/>
        </p:nvSpPr>
        <p:spPr>
          <a:xfrm>
            <a:off x="1941388" y="5222375"/>
            <a:ext cx="419780" cy="535879"/>
          </a:xfrm>
          <a:prstGeom prst="rect">
            <a:avLst/>
          </a:prstGeom>
          <a:noFill/>
        </p:spPr>
        <p:txBody>
          <a:bodyPr wrap="none" lIns="179285" tIns="143428" rIns="179285" bIns="143428" rtlCol="0">
            <a:spAutoFit/>
          </a:bodyPr>
          <a:lstStyle/>
          <a:p>
            <a:pPr marL="0" marR="0" lvl="0" indent="0" algn="ctr" defTabSz="914016" rtl="0" eaLnBrk="1" fontAlgn="auto" latinLnBrk="0" hangingPunct="1">
              <a:lnSpc>
                <a:spcPct val="100000"/>
              </a:lnSpc>
              <a:spcBef>
                <a:spcPts val="0"/>
              </a:spcBef>
              <a:spcAft>
                <a:spcPts val="0"/>
              </a:spcAft>
              <a:buClrTx/>
              <a:buSzPct val="90000"/>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rPr>
              <a:t>|</a:t>
            </a:r>
          </a:p>
        </p:txBody>
      </p:sp>
      <p:sp>
        <p:nvSpPr>
          <p:cNvPr id="10" name="Text Placeholder 95">
            <a:extLst>
              <a:ext uri="{FF2B5EF4-FFF2-40B4-BE49-F238E27FC236}">
                <a16:creationId xmlns:a16="http://schemas.microsoft.com/office/drawing/2014/main" id="{8BE2AF3F-89CA-49A1-8335-BFB8EDAB3335}"/>
              </a:ext>
            </a:extLst>
          </p:cNvPr>
          <p:cNvSpPr txBox="1">
            <a:spLocks/>
          </p:cNvSpPr>
          <p:nvPr/>
        </p:nvSpPr>
        <p:spPr>
          <a:xfrm>
            <a:off x="2409892" y="5367204"/>
            <a:ext cx="2005549" cy="246221"/>
          </a:xfrm>
          <a:prstGeom prst="rect">
            <a:avLst/>
          </a:prstGeom>
        </p:spPr>
        <p:txBody>
          <a:bodyPr vert="horz" wrap="none" lIns="0" tIns="0" rIns="0" bIns="0" rtlCol="0">
            <a:spAutoFit/>
          </a:bodyPr>
          <a:lstStyle>
            <a:lvl1pPr marL="0" marR="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b="1" kern="1200" spc="0" baseline="0">
                <a:solidFill>
                  <a:schemeClr val="tx2"/>
                </a:solidFill>
                <a:latin typeface="+mn-lt"/>
                <a:ea typeface="+mn-ea"/>
                <a:cs typeface="+mn-cs"/>
              </a:defRPr>
            </a:lvl1pPr>
            <a:lvl2pPr marL="0" marR="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b="1" kern="1200" spc="0" baseline="0">
                <a:solidFill>
                  <a:srgbClr val="000000"/>
                </a:solidFill>
                <a:latin typeface="+mn-lt"/>
                <a:ea typeface="+mn-ea"/>
                <a:cs typeface="+mn-cs"/>
              </a:defRPr>
            </a:lvl2pPr>
            <a:lvl3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765" kern="1200" spc="0" baseline="0">
                <a:solidFill>
                  <a:srgbClr val="000000"/>
                </a:solidFill>
                <a:latin typeface="+mn-lt"/>
                <a:ea typeface="+mn-ea"/>
                <a:cs typeface="+mn-cs"/>
              </a:defRPr>
            </a:lvl3pPr>
            <a:lvl4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370" kern="1200" spc="0" baseline="0">
                <a:solidFill>
                  <a:srgbClr val="000000"/>
                </a:solidFill>
                <a:latin typeface="+mn-lt"/>
                <a:ea typeface="+mn-ea"/>
                <a:cs typeface="+mn-cs"/>
              </a:defRPr>
            </a:lvl4pPr>
            <a:lvl5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370" kern="1200" spc="0" baseline="0">
                <a:solidFill>
                  <a:srgbClr val="000000"/>
                </a:soli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Azure Security Center</a:t>
            </a:r>
          </a:p>
        </p:txBody>
      </p:sp>
      <p:sp>
        <p:nvSpPr>
          <p:cNvPr id="11" name="TextBox 10">
            <a:extLst>
              <a:ext uri="{FF2B5EF4-FFF2-40B4-BE49-F238E27FC236}">
                <a16:creationId xmlns:a16="http://schemas.microsoft.com/office/drawing/2014/main" id="{A8952424-7793-4DDD-9909-FA0082ED72D2}"/>
              </a:ext>
            </a:extLst>
          </p:cNvPr>
          <p:cNvSpPr txBox="1"/>
          <p:nvPr/>
        </p:nvSpPr>
        <p:spPr>
          <a:xfrm>
            <a:off x="4464165" y="5212294"/>
            <a:ext cx="419780" cy="535879"/>
          </a:xfrm>
          <a:prstGeom prst="rect">
            <a:avLst/>
          </a:prstGeom>
          <a:noFill/>
        </p:spPr>
        <p:txBody>
          <a:bodyPr wrap="none" lIns="179285" tIns="143428" rIns="179285" bIns="143428" rtlCol="0">
            <a:spAutoFit/>
          </a:bodyPr>
          <a:lstStyle/>
          <a:p>
            <a:pPr marL="0" marR="0" lvl="0" indent="0" algn="ctr" defTabSz="914016" rtl="0" eaLnBrk="1" fontAlgn="auto" latinLnBrk="0" hangingPunct="1">
              <a:lnSpc>
                <a:spcPct val="100000"/>
              </a:lnSpc>
              <a:spcBef>
                <a:spcPts val="0"/>
              </a:spcBef>
              <a:spcAft>
                <a:spcPts val="0"/>
              </a:spcAft>
              <a:buClrTx/>
              <a:buSzPct val="90000"/>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rPr>
              <a:t>|</a:t>
            </a:r>
          </a:p>
        </p:txBody>
      </p:sp>
      <p:sp>
        <p:nvSpPr>
          <p:cNvPr id="40" name="Text Placeholder 79">
            <a:extLst>
              <a:ext uri="{FF2B5EF4-FFF2-40B4-BE49-F238E27FC236}">
                <a16:creationId xmlns:a16="http://schemas.microsoft.com/office/drawing/2014/main" id="{0C19458C-898C-4BA7-9F2D-F227B0A97268}"/>
              </a:ext>
            </a:extLst>
          </p:cNvPr>
          <p:cNvSpPr txBox="1">
            <a:spLocks/>
          </p:cNvSpPr>
          <p:nvPr/>
        </p:nvSpPr>
        <p:spPr>
          <a:xfrm>
            <a:off x="4932669" y="5356815"/>
            <a:ext cx="2080891" cy="246221"/>
          </a:xfrm>
          <a:prstGeom prst="rect">
            <a:avLst/>
          </a:prstGeom>
        </p:spPr>
        <p:txBody>
          <a:bodyPr vert="horz" wrap="none" lIns="0" tIns="0" rIns="0" bIns="0" rtlCol="0">
            <a:spAutoFit/>
          </a:bodyPr>
          <a:lstStyle>
            <a:lvl1pPr marL="0" marR="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b="1" kern="1200" spc="0" baseline="0">
                <a:solidFill>
                  <a:schemeClr val="tx2"/>
                </a:solidFill>
                <a:latin typeface="+mn-lt"/>
                <a:ea typeface="+mn-ea"/>
                <a:cs typeface="+mn-cs"/>
              </a:defRPr>
            </a:lvl1pPr>
            <a:lvl2pPr marL="0" marR="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b="1" kern="1200" spc="0" baseline="0">
                <a:solidFill>
                  <a:srgbClr val="000000"/>
                </a:solidFill>
                <a:latin typeface="+mn-lt"/>
                <a:ea typeface="+mn-ea"/>
                <a:cs typeface="+mn-cs"/>
              </a:defRPr>
            </a:lvl2pPr>
            <a:lvl3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765" kern="1200" spc="0" baseline="0">
                <a:solidFill>
                  <a:srgbClr val="000000"/>
                </a:solidFill>
                <a:latin typeface="+mn-lt"/>
                <a:ea typeface="+mn-ea"/>
                <a:cs typeface="+mn-cs"/>
              </a:defRPr>
            </a:lvl3pPr>
            <a:lvl4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370" kern="1200" spc="0" baseline="0">
                <a:solidFill>
                  <a:srgbClr val="000000"/>
                </a:solidFill>
                <a:latin typeface="+mn-lt"/>
                <a:ea typeface="+mn-ea"/>
                <a:cs typeface="+mn-cs"/>
              </a:defRPr>
            </a:lvl4pPr>
            <a:lvl5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370" kern="1200" spc="0" baseline="0">
                <a:solidFill>
                  <a:srgbClr val="000000"/>
                </a:soli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Azure Active Directory</a:t>
            </a:r>
          </a:p>
        </p:txBody>
      </p:sp>
      <p:sp>
        <p:nvSpPr>
          <p:cNvPr id="38" name="TextBox 37">
            <a:extLst>
              <a:ext uri="{FF2B5EF4-FFF2-40B4-BE49-F238E27FC236}">
                <a16:creationId xmlns:a16="http://schemas.microsoft.com/office/drawing/2014/main" id="{526E799D-AAEB-4108-8226-37695571357D}"/>
              </a:ext>
            </a:extLst>
          </p:cNvPr>
          <p:cNvSpPr txBox="1"/>
          <p:nvPr/>
        </p:nvSpPr>
        <p:spPr>
          <a:xfrm>
            <a:off x="7062284" y="5222375"/>
            <a:ext cx="419780" cy="535879"/>
          </a:xfrm>
          <a:prstGeom prst="rect">
            <a:avLst/>
          </a:prstGeom>
          <a:noFill/>
        </p:spPr>
        <p:txBody>
          <a:bodyPr wrap="none" lIns="179285" tIns="143428" rIns="179285" bIns="143428" rtlCol="0">
            <a:spAutoFit/>
          </a:bodyPr>
          <a:lstStyle/>
          <a:p>
            <a:pPr marL="0" marR="0" lvl="0" indent="0" algn="ctr" defTabSz="914016" rtl="0" eaLnBrk="1" fontAlgn="auto" latinLnBrk="0" hangingPunct="1">
              <a:lnSpc>
                <a:spcPct val="100000"/>
              </a:lnSpc>
              <a:spcBef>
                <a:spcPts val="0"/>
              </a:spcBef>
              <a:spcAft>
                <a:spcPts val="0"/>
              </a:spcAft>
              <a:buClrTx/>
              <a:buSzPct val="90000"/>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rPr>
              <a:t>|</a:t>
            </a:r>
          </a:p>
        </p:txBody>
      </p:sp>
      <p:sp>
        <p:nvSpPr>
          <p:cNvPr id="41" name="Text Placeholder 87">
            <a:extLst>
              <a:ext uri="{FF2B5EF4-FFF2-40B4-BE49-F238E27FC236}">
                <a16:creationId xmlns:a16="http://schemas.microsoft.com/office/drawing/2014/main" id="{B77CC9E0-36AF-4D98-8FAD-14A80A326E4D}"/>
              </a:ext>
            </a:extLst>
          </p:cNvPr>
          <p:cNvSpPr txBox="1">
            <a:spLocks/>
          </p:cNvSpPr>
          <p:nvPr/>
        </p:nvSpPr>
        <p:spPr>
          <a:xfrm>
            <a:off x="7530788" y="5367204"/>
            <a:ext cx="1453923" cy="246221"/>
          </a:xfrm>
          <a:prstGeom prst="rect">
            <a:avLst/>
          </a:prstGeom>
        </p:spPr>
        <p:txBody>
          <a:bodyPr vert="horz" wrap="none" lIns="0" tIns="0" rIns="0" bIns="0" rtlCol="0">
            <a:spAutoFit/>
          </a:bodyPr>
          <a:lstStyle>
            <a:lvl1pPr marL="0" marR="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b="1" kern="1200" spc="0" baseline="0">
                <a:solidFill>
                  <a:schemeClr val="tx2"/>
                </a:solidFill>
                <a:latin typeface="+mn-lt"/>
                <a:ea typeface="+mn-ea"/>
                <a:cs typeface="+mn-cs"/>
              </a:defRPr>
            </a:lvl1pPr>
            <a:lvl2pPr marL="0" marR="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b="1" kern="1200" spc="0" baseline="0">
                <a:solidFill>
                  <a:srgbClr val="000000"/>
                </a:solidFill>
                <a:latin typeface="+mn-lt"/>
                <a:ea typeface="+mn-ea"/>
                <a:cs typeface="+mn-cs"/>
              </a:defRPr>
            </a:lvl2pPr>
            <a:lvl3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765" kern="1200" spc="0" baseline="0">
                <a:solidFill>
                  <a:srgbClr val="000000"/>
                </a:solidFill>
                <a:latin typeface="+mn-lt"/>
                <a:ea typeface="+mn-ea"/>
                <a:cs typeface="+mn-cs"/>
              </a:defRPr>
            </a:lvl3pPr>
            <a:lvl4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370" kern="1200" spc="0" baseline="0">
                <a:solidFill>
                  <a:srgbClr val="000000"/>
                </a:solidFill>
                <a:latin typeface="+mn-lt"/>
                <a:ea typeface="+mn-ea"/>
                <a:cs typeface="+mn-cs"/>
              </a:defRPr>
            </a:lvl4pPr>
            <a:lvl5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370" kern="1200" spc="0" baseline="0">
                <a:solidFill>
                  <a:srgbClr val="000000"/>
                </a:soli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Azure Key Vault</a:t>
            </a:r>
          </a:p>
        </p:txBody>
      </p:sp>
      <p:sp>
        <p:nvSpPr>
          <p:cNvPr id="7" name="TextBox 6">
            <a:extLst>
              <a:ext uri="{FF2B5EF4-FFF2-40B4-BE49-F238E27FC236}">
                <a16:creationId xmlns:a16="http://schemas.microsoft.com/office/drawing/2014/main" id="{CF1CDBDF-2A22-4215-A891-5CC4C180AD9B}"/>
              </a:ext>
            </a:extLst>
          </p:cNvPr>
          <p:cNvSpPr txBox="1"/>
          <p:nvPr/>
        </p:nvSpPr>
        <p:spPr>
          <a:xfrm>
            <a:off x="9033435" y="5212294"/>
            <a:ext cx="419780" cy="535879"/>
          </a:xfrm>
          <a:prstGeom prst="rect">
            <a:avLst/>
          </a:prstGeom>
          <a:noFill/>
        </p:spPr>
        <p:txBody>
          <a:bodyPr wrap="none" lIns="179285" tIns="143428" rIns="179285" bIns="143428" rtlCol="0">
            <a:spAutoFit/>
          </a:bodyPr>
          <a:lstStyle/>
          <a:p>
            <a:pPr marL="0" marR="0" lvl="0" indent="0" algn="ctr" defTabSz="914016" rtl="0" eaLnBrk="1" fontAlgn="auto" latinLnBrk="0" hangingPunct="1">
              <a:lnSpc>
                <a:spcPct val="100000"/>
              </a:lnSpc>
              <a:spcBef>
                <a:spcPts val="0"/>
              </a:spcBef>
              <a:spcAft>
                <a:spcPts val="0"/>
              </a:spcAft>
              <a:buClrTx/>
              <a:buSzPct val="90000"/>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rPr>
              <a:t>|</a:t>
            </a:r>
          </a:p>
        </p:txBody>
      </p:sp>
      <p:sp>
        <p:nvSpPr>
          <p:cNvPr id="8" name="Text Placeholder 87">
            <a:extLst>
              <a:ext uri="{FF2B5EF4-FFF2-40B4-BE49-F238E27FC236}">
                <a16:creationId xmlns:a16="http://schemas.microsoft.com/office/drawing/2014/main" id="{0F4FBE64-0E64-46D5-83E3-9806343BA74F}"/>
              </a:ext>
            </a:extLst>
          </p:cNvPr>
          <p:cNvSpPr txBox="1">
            <a:spLocks/>
          </p:cNvSpPr>
          <p:nvPr/>
        </p:nvSpPr>
        <p:spPr>
          <a:xfrm>
            <a:off x="9501936" y="5357122"/>
            <a:ext cx="2142831" cy="246221"/>
          </a:xfrm>
          <a:prstGeom prst="rect">
            <a:avLst/>
          </a:prstGeom>
        </p:spPr>
        <p:txBody>
          <a:bodyPr vert="horz" wrap="none" lIns="0" tIns="0" rIns="0" bIns="0" rtlCol="0">
            <a:spAutoFit/>
          </a:bodyPr>
          <a:lstStyle>
            <a:lvl1pPr marL="0" marR="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b="1" kern="1200" spc="0" baseline="0">
                <a:solidFill>
                  <a:schemeClr val="tx2"/>
                </a:solidFill>
                <a:latin typeface="+mn-lt"/>
                <a:ea typeface="+mn-ea"/>
                <a:cs typeface="+mn-cs"/>
              </a:defRPr>
            </a:lvl1pPr>
            <a:lvl2pPr marL="0" marR="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sz="1765" b="1" kern="1200" spc="0" baseline="0">
                <a:solidFill>
                  <a:srgbClr val="000000"/>
                </a:solidFill>
                <a:latin typeface="+mn-lt"/>
                <a:ea typeface="+mn-ea"/>
                <a:cs typeface="+mn-cs"/>
              </a:defRPr>
            </a:lvl2pPr>
            <a:lvl3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765" kern="1200" spc="0" baseline="0">
                <a:solidFill>
                  <a:srgbClr val="000000"/>
                </a:solidFill>
                <a:latin typeface="+mn-lt"/>
                <a:ea typeface="+mn-ea"/>
                <a:cs typeface="+mn-cs"/>
              </a:defRPr>
            </a:lvl3pPr>
            <a:lvl4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370" kern="1200" spc="0" baseline="0">
                <a:solidFill>
                  <a:srgbClr val="000000"/>
                </a:solidFill>
                <a:latin typeface="+mn-lt"/>
                <a:ea typeface="+mn-ea"/>
                <a:cs typeface="+mn-cs"/>
              </a:defRPr>
            </a:lvl4pPr>
            <a:lvl5pPr marL="0" marR="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370" kern="1200" spc="0" baseline="0">
                <a:solidFill>
                  <a:srgbClr val="000000"/>
                </a:soli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016"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Azure Firewall  &amp; DDoS</a:t>
            </a:r>
          </a:p>
        </p:txBody>
      </p:sp>
    </p:spTree>
    <p:extLst>
      <p:ext uri="{BB962C8B-B14F-4D97-AF65-F5344CB8AC3E}">
        <p14:creationId xmlns:p14="http://schemas.microsoft.com/office/powerpoint/2010/main" val="193597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5D4E8-1FAC-426B-9CE0-4F1C627FE644}"/>
              </a:ext>
            </a:extLst>
          </p:cNvPr>
          <p:cNvSpPr>
            <a:spLocks noGrp="1"/>
          </p:cNvSpPr>
          <p:nvPr>
            <p:ph type="title"/>
          </p:nvPr>
        </p:nvSpPr>
        <p:spPr>
          <a:xfrm>
            <a:off x="620405" y="440495"/>
            <a:ext cx="11336039" cy="758022"/>
          </a:xfrm>
        </p:spPr>
        <p:txBody>
          <a:bodyPr/>
          <a:lstStyle/>
          <a:p>
            <a:r>
              <a:rPr lang="en-US"/>
              <a:t>Network Requirements and Considerations</a:t>
            </a:r>
          </a:p>
        </p:txBody>
      </p:sp>
      <p:grpSp>
        <p:nvGrpSpPr>
          <p:cNvPr id="10" name="Group 9" descr="Requirements&#10;">
            <a:extLst>
              <a:ext uri="{FF2B5EF4-FFF2-40B4-BE49-F238E27FC236}">
                <a16:creationId xmlns:a16="http://schemas.microsoft.com/office/drawing/2014/main" id="{158886C4-1ADA-47F9-B088-3435A383A594}"/>
              </a:ext>
            </a:extLst>
          </p:cNvPr>
          <p:cNvGrpSpPr/>
          <p:nvPr/>
        </p:nvGrpSpPr>
        <p:grpSpPr>
          <a:xfrm>
            <a:off x="-7686" y="1887741"/>
            <a:ext cx="5987634" cy="932749"/>
            <a:chOff x="-1523" y="1338943"/>
            <a:chExt cx="6537941" cy="951453"/>
          </a:xfrm>
        </p:grpSpPr>
        <p:sp>
          <p:nvSpPr>
            <p:cNvPr id="35" name="Rectangle: Rounded Corners 34">
              <a:extLst>
                <a:ext uri="{FF2B5EF4-FFF2-40B4-BE49-F238E27FC236}">
                  <a16:creationId xmlns:a16="http://schemas.microsoft.com/office/drawing/2014/main" id="{BAC2E40C-4BF9-4106-A8A4-F8E775300105}"/>
                </a:ext>
              </a:extLst>
            </p:cNvPr>
            <p:cNvSpPr/>
            <p:nvPr/>
          </p:nvSpPr>
          <p:spPr bwMode="auto">
            <a:xfrm>
              <a:off x="-1523" y="1465165"/>
              <a:ext cx="6397512" cy="699009"/>
            </a:xfrm>
            <a:prstGeom prst="roundRect">
              <a:avLst>
                <a:gd name="adj" fmla="val 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03391"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IN" sz="2353" b="1"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Requirements</a:t>
              </a:r>
            </a:p>
          </p:txBody>
        </p:sp>
        <p:grpSp>
          <p:nvGrpSpPr>
            <p:cNvPr id="8" name="Group 7">
              <a:extLst>
                <a:ext uri="{FF2B5EF4-FFF2-40B4-BE49-F238E27FC236}">
                  <a16:creationId xmlns:a16="http://schemas.microsoft.com/office/drawing/2014/main" id="{A76922A0-5812-45AA-9BA9-D6106BC067BA}"/>
                </a:ext>
              </a:extLst>
            </p:cNvPr>
            <p:cNvGrpSpPr/>
            <p:nvPr/>
          </p:nvGrpSpPr>
          <p:grpSpPr>
            <a:xfrm>
              <a:off x="-5" y="1338943"/>
              <a:ext cx="6536423" cy="951453"/>
              <a:chOff x="-3" y="1338943"/>
              <a:chExt cx="4200146" cy="951453"/>
            </a:xfrm>
          </p:grpSpPr>
          <p:sp>
            <p:nvSpPr>
              <p:cNvPr id="29" name="Arrow: Bent 28">
                <a:extLst>
                  <a:ext uri="{FF2B5EF4-FFF2-40B4-BE49-F238E27FC236}">
                    <a16:creationId xmlns:a16="http://schemas.microsoft.com/office/drawing/2014/main" id="{C96018C6-41BD-4429-AE97-FFF112C8DEF4}"/>
                  </a:ext>
                </a:extLst>
              </p:cNvPr>
              <p:cNvSpPr/>
              <p:nvPr/>
            </p:nvSpPr>
            <p:spPr bwMode="auto">
              <a:xfrm rot="5400000">
                <a:off x="1735583" y="-396643"/>
                <a:ext cx="728974" cy="4200145"/>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Arrow: Bent 37">
                <a:extLst>
                  <a:ext uri="{FF2B5EF4-FFF2-40B4-BE49-F238E27FC236}">
                    <a16:creationId xmlns:a16="http://schemas.microsoft.com/office/drawing/2014/main" id="{78DC6EE1-E476-4279-93F1-BF1A712DE82F}"/>
                  </a:ext>
                </a:extLst>
              </p:cNvPr>
              <p:cNvSpPr/>
              <p:nvPr/>
            </p:nvSpPr>
            <p:spPr bwMode="auto">
              <a:xfrm rot="16200000" flipV="1">
                <a:off x="3054393" y="1144646"/>
                <a:ext cx="630155" cy="1661345"/>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C2AAC34B-084E-4AE1-8073-350A16537AA3}"/>
              </a:ext>
              <a:ext uri="{C183D7F6-B498-43B3-948B-1728B52AA6E4}">
                <adec:decorative xmlns:adec="http://schemas.microsoft.com/office/drawing/2017/decorative" val="1"/>
              </a:ext>
            </a:extLst>
          </p:cNvPr>
          <p:cNvGrpSpPr/>
          <p:nvPr/>
        </p:nvGrpSpPr>
        <p:grpSpPr>
          <a:xfrm>
            <a:off x="229087" y="2820495"/>
            <a:ext cx="11727357" cy="3506684"/>
            <a:chOff x="233680" y="2290400"/>
            <a:chExt cx="11962515" cy="4369477"/>
          </a:xfrm>
        </p:grpSpPr>
        <p:sp>
          <p:nvSpPr>
            <p:cNvPr id="27" name="Arrow: Bent 26">
              <a:extLst>
                <a:ext uri="{FF2B5EF4-FFF2-40B4-BE49-F238E27FC236}">
                  <a16:creationId xmlns:a16="http://schemas.microsoft.com/office/drawing/2014/main" id="{01760F3D-0C21-4C69-B59A-A7B189A05931}"/>
                </a:ext>
              </a:extLst>
            </p:cNvPr>
            <p:cNvSpPr/>
            <p:nvPr/>
          </p:nvSpPr>
          <p:spPr bwMode="auto">
            <a:xfrm>
              <a:off x="233680" y="2290400"/>
              <a:ext cx="3717291" cy="4369477"/>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8" name="Arrow: Bent 57">
              <a:extLst>
                <a:ext uri="{FF2B5EF4-FFF2-40B4-BE49-F238E27FC236}">
                  <a16:creationId xmlns:a16="http://schemas.microsoft.com/office/drawing/2014/main" id="{1596912F-228B-4D2D-98B3-CCCFF3FF2B22}"/>
                </a:ext>
              </a:extLst>
            </p:cNvPr>
            <p:cNvSpPr/>
            <p:nvPr/>
          </p:nvSpPr>
          <p:spPr bwMode="auto">
            <a:xfrm flipH="1">
              <a:off x="8478904" y="2290400"/>
              <a:ext cx="3717291" cy="4369477"/>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44" name="Rectangle 43">
            <a:extLst>
              <a:ext uri="{FF2B5EF4-FFF2-40B4-BE49-F238E27FC236}">
                <a16:creationId xmlns:a16="http://schemas.microsoft.com/office/drawing/2014/main" id="{F3248724-7FD0-463E-AAB9-5C262BE6EFA7}"/>
              </a:ext>
              <a:ext uri="{C183D7F6-B498-43B3-948B-1728B52AA6E4}">
                <adec:decorative xmlns:adec="http://schemas.microsoft.com/office/drawing/2017/decorative" val="1"/>
              </a:ext>
            </a:extLst>
          </p:cNvPr>
          <p:cNvSpPr/>
          <p:nvPr/>
        </p:nvSpPr>
        <p:spPr bwMode="auto">
          <a:xfrm>
            <a:off x="170844" y="3172655"/>
            <a:ext cx="107571" cy="103041"/>
          </a:xfrm>
          <a:prstGeom prst="rect">
            <a:avLst/>
          </a:prstGeom>
          <a:solidFill>
            <a:schemeClr val="bg1"/>
          </a:solidFill>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156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76" name="Straight Connector 75">
            <a:extLst>
              <a:ext uri="{FF2B5EF4-FFF2-40B4-BE49-F238E27FC236}">
                <a16:creationId xmlns:a16="http://schemas.microsoft.com/office/drawing/2014/main" id="{99237333-0632-4ED5-9A4C-0DAF66D660F8}"/>
              </a:ext>
              <a:ext uri="{C183D7F6-B498-43B3-948B-1728B52AA6E4}">
                <adec:decorative xmlns:adec="http://schemas.microsoft.com/office/drawing/2017/decorative" val="1"/>
              </a:ext>
            </a:extLst>
          </p:cNvPr>
          <p:cNvCxnSpPr/>
          <p:nvPr/>
        </p:nvCxnSpPr>
        <p:spPr>
          <a:xfrm>
            <a:off x="6096000" y="2910268"/>
            <a:ext cx="0" cy="332266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C737D163-15C4-41CD-B79D-1E043A1D6B2D}"/>
              </a:ext>
            </a:extLst>
          </p:cNvPr>
          <p:cNvSpPr/>
          <p:nvPr/>
        </p:nvSpPr>
        <p:spPr>
          <a:xfrm>
            <a:off x="584215" y="3085312"/>
            <a:ext cx="5392243" cy="590931"/>
          </a:xfrm>
          <a:prstGeom prst="rect">
            <a:avLst/>
          </a:prstGeom>
        </p:spPr>
        <p:txBody>
          <a:bodyPr wrap="square">
            <a:spAutoFit/>
          </a:bodyPr>
          <a:lstStyle/>
          <a:p>
            <a:pPr marL="0" marR="0" lvl="0" indent="0" algn="l" defTabSz="914102" rtl="0" eaLnBrk="1" fontAlgn="base" latinLnBrk="0" hangingPunct="1">
              <a:lnSpc>
                <a:spcPct val="90000"/>
              </a:lnSpc>
              <a:spcBef>
                <a:spcPts val="1765"/>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Network must route to a Windows Server Active</a:t>
            </a:r>
            <a:br>
              <a:rPr kumimoji="0" lang="en-US" sz="18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br>
            <a:r>
              <a:rPr kumimoji="0" lang="en-US" sz="18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Directory (AD)</a:t>
            </a:r>
          </a:p>
        </p:txBody>
      </p:sp>
      <p:grpSp>
        <p:nvGrpSpPr>
          <p:cNvPr id="16" name="Group 15">
            <a:extLst>
              <a:ext uri="{FF2B5EF4-FFF2-40B4-BE49-F238E27FC236}">
                <a16:creationId xmlns:a16="http://schemas.microsoft.com/office/drawing/2014/main" id="{828A9CDB-7207-4CAB-B282-522DF08B1F76}"/>
              </a:ext>
              <a:ext uri="{C183D7F6-B498-43B3-948B-1728B52AA6E4}">
                <adec:decorative xmlns:adec="http://schemas.microsoft.com/office/drawing/2017/decorative" val="1"/>
              </a:ext>
            </a:extLst>
          </p:cNvPr>
          <p:cNvGrpSpPr/>
          <p:nvPr/>
        </p:nvGrpSpPr>
        <p:grpSpPr>
          <a:xfrm>
            <a:off x="527895" y="3780152"/>
            <a:ext cx="5323444" cy="864676"/>
            <a:chOff x="459707" y="3269301"/>
            <a:chExt cx="5679836" cy="882015"/>
          </a:xfrm>
        </p:grpSpPr>
        <p:cxnSp>
          <p:nvCxnSpPr>
            <p:cNvPr id="54" name="Straight Connector 53">
              <a:extLst>
                <a:ext uri="{FF2B5EF4-FFF2-40B4-BE49-F238E27FC236}">
                  <a16:creationId xmlns:a16="http://schemas.microsoft.com/office/drawing/2014/main" id="{98F64F1E-C74A-4F73-B7A2-4FF7F39E34F2}"/>
                </a:ext>
              </a:extLst>
            </p:cNvPr>
            <p:cNvCxnSpPr>
              <a:cxnSpLocks/>
            </p:cNvCxnSpPr>
            <p:nvPr/>
          </p:nvCxnSpPr>
          <p:spPr>
            <a:xfrm>
              <a:off x="459707" y="3269301"/>
              <a:ext cx="5654149"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DE39818-D848-4C35-97FE-3B5042041269}"/>
                </a:ext>
              </a:extLst>
            </p:cNvPr>
            <p:cNvCxnSpPr>
              <a:cxnSpLocks/>
            </p:cNvCxnSpPr>
            <p:nvPr/>
          </p:nvCxnSpPr>
          <p:spPr>
            <a:xfrm>
              <a:off x="519797" y="4151316"/>
              <a:ext cx="5619746"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50" name="Rectangle 49">
            <a:extLst>
              <a:ext uri="{FF2B5EF4-FFF2-40B4-BE49-F238E27FC236}">
                <a16:creationId xmlns:a16="http://schemas.microsoft.com/office/drawing/2014/main" id="{141BC81C-6DB1-4A39-86B7-960492174A39}"/>
              </a:ext>
              <a:ext uri="{C183D7F6-B498-43B3-948B-1728B52AA6E4}">
                <adec:decorative xmlns:adec="http://schemas.microsoft.com/office/drawing/2017/decorative" val="1"/>
              </a:ext>
            </a:extLst>
          </p:cNvPr>
          <p:cNvSpPr/>
          <p:nvPr/>
        </p:nvSpPr>
        <p:spPr bwMode="auto">
          <a:xfrm>
            <a:off x="170845" y="4049591"/>
            <a:ext cx="107571" cy="103041"/>
          </a:xfrm>
          <a:prstGeom prst="rect">
            <a:avLst/>
          </a:prstGeom>
          <a:solidFill>
            <a:schemeClr val="bg1"/>
          </a:solidFill>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156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9" name="Rectangle 48">
            <a:extLst>
              <a:ext uri="{FF2B5EF4-FFF2-40B4-BE49-F238E27FC236}">
                <a16:creationId xmlns:a16="http://schemas.microsoft.com/office/drawing/2014/main" id="{33715EDD-8E6A-4F40-8F58-349DDEE498CE}"/>
              </a:ext>
            </a:extLst>
          </p:cNvPr>
          <p:cNvSpPr/>
          <p:nvPr/>
        </p:nvSpPr>
        <p:spPr>
          <a:xfrm>
            <a:off x="583334" y="3949988"/>
            <a:ext cx="5373335" cy="590931"/>
          </a:xfrm>
          <a:prstGeom prst="rect">
            <a:avLst/>
          </a:prstGeom>
        </p:spPr>
        <p:txBody>
          <a:bodyPr wrap="square">
            <a:spAutoFit/>
          </a:bodyPr>
          <a:lstStyle/>
          <a:p>
            <a:pPr marL="0" marR="0" lvl="0" indent="0" algn="l" defTabSz="914102" rtl="0" eaLnBrk="1" fontAlgn="base" latinLnBrk="0" hangingPunct="1">
              <a:lnSpc>
                <a:spcPct val="90000"/>
              </a:lnSpc>
              <a:spcBef>
                <a:spcPts val="1765"/>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This AD must be in sync with Azure AD so users can be associated between the two</a:t>
            </a:r>
          </a:p>
        </p:txBody>
      </p:sp>
      <p:sp>
        <p:nvSpPr>
          <p:cNvPr id="53" name="Rectangle 52">
            <a:extLst>
              <a:ext uri="{FF2B5EF4-FFF2-40B4-BE49-F238E27FC236}">
                <a16:creationId xmlns:a16="http://schemas.microsoft.com/office/drawing/2014/main" id="{443CDC2A-E5D9-42CA-8B9B-1F1CE2A71EEB}"/>
              </a:ext>
              <a:ext uri="{C183D7F6-B498-43B3-948B-1728B52AA6E4}">
                <adec:decorative xmlns:adec="http://schemas.microsoft.com/office/drawing/2017/decorative" val="1"/>
              </a:ext>
            </a:extLst>
          </p:cNvPr>
          <p:cNvSpPr/>
          <p:nvPr/>
        </p:nvSpPr>
        <p:spPr bwMode="auto">
          <a:xfrm>
            <a:off x="170844" y="4930604"/>
            <a:ext cx="107571" cy="103041"/>
          </a:xfrm>
          <a:prstGeom prst="rect">
            <a:avLst/>
          </a:prstGeom>
          <a:solidFill>
            <a:schemeClr val="bg1"/>
          </a:solidFill>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156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2" name="Rectangle 51">
            <a:extLst>
              <a:ext uri="{FF2B5EF4-FFF2-40B4-BE49-F238E27FC236}">
                <a16:creationId xmlns:a16="http://schemas.microsoft.com/office/drawing/2014/main" id="{362B1C6A-89D6-4D22-ABC7-F713166C5009}"/>
              </a:ext>
            </a:extLst>
          </p:cNvPr>
          <p:cNvSpPr/>
          <p:nvPr/>
        </p:nvSpPr>
        <p:spPr>
          <a:xfrm>
            <a:off x="578656" y="4824626"/>
            <a:ext cx="5273081" cy="341632"/>
          </a:xfrm>
          <a:prstGeom prst="rect">
            <a:avLst/>
          </a:prstGeom>
        </p:spPr>
        <p:txBody>
          <a:bodyPr wrap="square">
            <a:spAutoFit/>
          </a:bodyPr>
          <a:lstStyle/>
          <a:p>
            <a:pPr marL="0" marR="0" lvl="0" indent="0" algn="l" defTabSz="914102" rtl="0" eaLnBrk="1" fontAlgn="base" latinLnBrk="0" hangingPunct="1">
              <a:lnSpc>
                <a:spcPct val="90000"/>
              </a:lnSpc>
              <a:spcBef>
                <a:spcPts val="1765"/>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VMs must domain-join this AD</a:t>
            </a:r>
          </a:p>
        </p:txBody>
      </p:sp>
      <p:grpSp>
        <p:nvGrpSpPr>
          <p:cNvPr id="59" name="Group 58" descr="Considerations&#10;">
            <a:extLst>
              <a:ext uri="{FF2B5EF4-FFF2-40B4-BE49-F238E27FC236}">
                <a16:creationId xmlns:a16="http://schemas.microsoft.com/office/drawing/2014/main" id="{C9FE49A5-68CD-4963-9C03-095595286DE7}"/>
              </a:ext>
            </a:extLst>
          </p:cNvPr>
          <p:cNvGrpSpPr/>
          <p:nvPr/>
        </p:nvGrpSpPr>
        <p:grpSpPr>
          <a:xfrm flipH="1">
            <a:off x="6205583" y="1887741"/>
            <a:ext cx="5987632" cy="932749"/>
            <a:chOff x="-1521" y="1338943"/>
            <a:chExt cx="6537939" cy="951453"/>
          </a:xfrm>
        </p:grpSpPr>
        <p:sp>
          <p:nvSpPr>
            <p:cNvPr id="71" name="Rectangle: Rounded Corners 70">
              <a:extLst>
                <a:ext uri="{FF2B5EF4-FFF2-40B4-BE49-F238E27FC236}">
                  <a16:creationId xmlns:a16="http://schemas.microsoft.com/office/drawing/2014/main" id="{D1126213-A983-4A70-8AFB-E5CEB3FFDBAF}"/>
                </a:ext>
              </a:extLst>
            </p:cNvPr>
            <p:cNvSpPr/>
            <p:nvPr/>
          </p:nvSpPr>
          <p:spPr bwMode="auto">
            <a:xfrm>
              <a:off x="-1521" y="1465165"/>
              <a:ext cx="6375165" cy="699009"/>
            </a:xfrm>
            <a:prstGeom prst="roundRect">
              <a:avLst>
                <a:gd name="adj" fmla="val 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03391"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IN" sz="2353" b="1"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Considerations</a:t>
              </a:r>
            </a:p>
          </p:txBody>
        </p:sp>
        <p:grpSp>
          <p:nvGrpSpPr>
            <p:cNvPr id="72" name="Group 71">
              <a:extLst>
                <a:ext uri="{FF2B5EF4-FFF2-40B4-BE49-F238E27FC236}">
                  <a16:creationId xmlns:a16="http://schemas.microsoft.com/office/drawing/2014/main" id="{7BA79E51-1989-4FC3-8760-DD181F5437C1}"/>
                </a:ext>
              </a:extLst>
            </p:cNvPr>
            <p:cNvGrpSpPr/>
            <p:nvPr/>
          </p:nvGrpSpPr>
          <p:grpSpPr>
            <a:xfrm>
              <a:off x="-5" y="1338943"/>
              <a:ext cx="6536423" cy="951453"/>
              <a:chOff x="-3" y="1338943"/>
              <a:chExt cx="4200146" cy="951453"/>
            </a:xfrm>
          </p:grpSpPr>
          <p:sp>
            <p:nvSpPr>
              <p:cNvPr id="73" name="Arrow: Bent 72">
                <a:extLst>
                  <a:ext uri="{FF2B5EF4-FFF2-40B4-BE49-F238E27FC236}">
                    <a16:creationId xmlns:a16="http://schemas.microsoft.com/office/drawing/2014/main" id="{7060318D-BDDE-49A5-BA8A-0AA52EDBB68C}"/>
                  </a:ext>
                </a:extLst>
              </p:cNvPr>
              <p:cNvSpPr/>
              <p:nvPr/>
            </p:nvSpPr>
            <p:spPr bwMode="auto">
              <a:xfrm rot="5400000">
                <a:off x="1735583" y="-396643"/>
                <a:ext cx="728974" cy="4200145"/>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4" name="Arrow: Bent 73">
                <a:extLst>
                  <a:ext uri="{FF2B5EF4-FFF2-40B4-BE49-F238E27FC236}">
                    <a16:creationId xmlns:a16="http://schemas.microsoft.com/office/drawing/2014/main" id="{DA7A41F5-2D96-4DC8-9E88-F5ED66921738}"/>
                  </a:ext>
                </a:extLst>
              </p:cNvPr>
              <p:cNvSpPr/>
              <p:nvPr/>
            </p:nvSpPr>
            <p:spPr bwMode="auto">
              <a:xfrm rot="16200000" flipV="1">
                <a:off x="3054393" y="1144646"/>
                <a:ext cx="630155" cy="1661345"/>
              </a:xfrm>
              <a:prstGeom prst="bentArrow">
                <a:avLst>
                  <a:gd name="adj1" fmla="val 25000"/>
                  <a:gd name="adj2" fmla="val 0"/>
                  <a:gd name="adj3" fmla="val 25000"/>
                  <a:gd name="adj4" fmla="val 0"/>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aphicFrame>
        <p:nvGraphicFramePr>
          <p:cNvPr id="56" name="Content Placeholder 5">
            <a:extLst>
              <a:ext uri="{FF2B5EF4-FFF2-40B4-BE49-F238E27FC236}">
                <a16:creationId xmlns:a16="http://schemas.microsoft.com/office/drawing/2014/main" id="{A86F742A-3CF1-415E-8E51-2D45B6E469F5}"/>
              </a:ext>
            </a:extLst>
          </p:cNvPr>
          <p:cNvGraphicFramePr>
            <a:graphicFrameLocks/>
          </p:cNvGraphicFramePr>
          <p:nvPr>
            <p:extLst>
              <p:ext uri="{D42A27DB-BD31-4B8C-83A1-F6EECF244321}">
                <p14:modId xmlns:p14="http://schemas.microsoft.com/office/powerpoint/2010/main" val="1781351144"/>
              </p:ext>
            </p:extLst>
          </p:nvPr>
        </p:nvGraphicFramePr>
        <p:xfrm>
          <a:off x="6402807" y="3018099"/>
          <a:ext cx="5448344" cy="3342428"/>
        </p:xfrm>
        <a:graphic>
          <a:graphicData uri="http://schemas.openxmlformats.org/drawingml/2006/table">
            <a:tbl>
              <a:tblPr firstRow="1" firstCol="1" bandRow="1">
                <a:tableStyleId>{5C22544A-7EE6-4342-B048-85BDC9FD1C3A}</a:tableStyleId>
              </a:tblPr>
              <a:tblGrid>
                <a:gridCol w="1808132">
                  <a:extLst>
                    <a:ext uri="{9D8B030D-6E8A-4147-A177-3AD203B41FA5}">
                      <a16:colId xmlns:a16="http://schemas.microsoft.com/office/drawing/2014/main" val="2809098465"/>
                    </a:ext>
                  </a:extLst>
                </a:gridCol>
                <a:gridCol w="1511559">
                  <a:extLst>
                    <a:ext uri="{9D8B030D-6E8A-4147-A177-3AD203B41FA5}">
                      <a16:colId xmlns:a16="http://schemas.microsoft.com/office/drawing/2014/main" val="4032334004"/>
                    </a:ext>
                  </a:extLst>
                </a:gridCol>
                <a:gridCol w="2128653">
                  <a:extLst>
                    <a:ext uri="{9D8B030D-6E8A-4147-A177-3AD203B41FA5}">
                      <a16:colId xmlns:a16="http://schemas.microsoft.com/office/drawing/2014/main" val="2309847289"/>
                    </a:ext>
                  </a:extLst>
                </a:gridCol>
              </a:tblGrid>
              <a:tr h="431962">
                <a:tc>
                  <a:txBody>
                    <a:bodyPr/>
                    <a:lstStyle/>
                    <a:p>
                      <a:endParaRPr lang="en-US" sz="1600">
                        <a:solidFill>
                          <a:schemeClr val="tx1"/>
                        </a:solidFill>
                      </a:endParaRPr>
                    </a:p>
                  </a:txBody>
                  <a:tcPr marL="0" marR="185542" marT="45713" marB="45713">
                    <a:lnR w="12700" cap="flat" cmpd="sng" algn="ctr">
                      <a:solidFill>
                        <a:schemeClr val="bg1"/>
                      </a:solidFill>
                      <a:prstDash val="solid"/>
                      <a:round/>
                      <a:headEnd type="none" w="med" len="med"/>
                      <a:tailEnd type="none" w="med" len="med"/>
                    </a:lnR>
                    <a:lnB w="28575" cap="flat" cmpd="sng" algn="ctr">
                      <a:solidFill>
                        <a:schemeClr val="accent5"/>
                      </a:solidFill>
                      <a:prstDash val="solid"/>
                      <a:round/>
                      <a:headEnd type="none" w="med" len="med"/>
                      <a:tailEnd type="none" w="med" len="med"/>
                    </a:lnB>
                    <a:noFill/>
                  </a:tcPr>
                </a:tc>
                <a:tc>
                  <a:txBody>
                    <a:bodyPr/>
                    <a:lstStyle/>
                    <a:p>
                      <a:r>
                        <a:rPr lang="en-US" sz="1800" b="0" kern="1200">
                          <a:solidFill>
                            <a:schemeClr val="accent1"/>
                          </a:solidFill>
                          <a:latin typeface="+mj-lt"/>
                          <a:ea typeface="+mn-ea"/>
                          <a:cs typeface="+mn-cs"/>
                        </a:rPr>
                        <a:t>Connectivity Type</a:t>
                      </a:r>
                    </a:p>
                  </a:txBody>
                  <a:tcPr marL="89642" marR="89642" marT="45713" marB="4571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28575" cap="flat" cmpd="sng" algn="ctr">
                      <a:solidFill>
                        <a:schemeClr val="accent1"/>
                      </a:solidFill>
                      <a:prstDash val="solid"/>
                      <a:round/>
                      <a:headEnd type="none" w="med" len="med"/>
                      <a:tailEnd type="none" w="med" len="med"/>
                    </a:lnB>
                    <a:noFill/>
                  </a:tcPr>
                </a:tc>
                <a:tc>
                  <a:txBody>
                    <a:bodyPr/>
                    <a:lstStyle/>
                    <a:p>
                      <a:r>
                        <a:rPr lang="en-US" sz="1800" b="0" kern="1200">
                          <a:solidFill>
                            <a:schemeClr val="accent1"/>
                          </a:solidFill>
                          <a:latin typeface="+mj-lt"/>
                          <a:ea typeface="+mn-ea"/>
                          <a:cs typeface="+mn-cs"/>
                        </a:rPr>
                        <a:t>Special Considerations</a:t>
                      </a:r>
                    </a:p>
                  </a:txBody>
                  <a:tcPr marL="89642" marR="89642" marT="45713" marB="45713">
                    <a:lnL w="12700" cap="flat" cmpd="sng" algn="ctr">
                      <a:solidFill>
                        <a:schemeClr val="bg1"/>
                      </a:solidFill>
                      <a:prstDash val="solid"/>
                      <a:round/>
                      <a:headEnd type="none" w="med" len="med"/>
                      <a:tailEnd type="none" w="med" len="med"/>
                    </a:lnL>
                    <a:lnB w="285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970478617"/>
                  </a:ext>
                </a:extLst>
              </a:tr>
              <a:tr h="666306">
                <a:tc>
                  <a:txBody>
                    <a:bodyPr/>
                    <a:lstStyle/>
                    <a:p>
                      <a:r>
                        <a:rPr lang="en-US" sz="1600" b="0">
                          <a:solidFill>
                            <a:schemeClr val="bg1"/>
                          </a:solidFill>
                          <a:latin typeface="+mj-lt"/>
                        </a:rPr>
                        <a:t>ExpressRoute</a:t>
                      </a:r>
                    </a:p>
                  </a:txBody>
                  <a:tcPr marL="89642" marR="89642" marT="45713" marB="45713" anchor="ctr">
                    <a:lnL w="28575"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5"/>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1600">
                          <a:solidFill>
                            <a:schemeClr val="tx1"/>
                          </a:solidFill>
                        </a:rPr>
                        <a:t>Hybrid</a:t>
                      </a:r>
                    </a:p>
                  </a:txBody>
                  <a:tcPr marL="89642" marR="185542" marT="45713" marB="45713"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r>
                        <a:rPr lang="en-US" sz="1600">
                          <a:solidFill>
                            <a:schemeClr val="tx1"/>
                          </a:solidFill>
                        </a:rPr>
                        <a:t>Dedicated network through service provider</a:t>
                      </a:r>
                    </a:p>
                  </a:txBody>
                  <a:tcPr marL="89642" marR="185542" marT="45713"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976004626"/>
                  </a:ext>
                </a:extLst>
              </a:tr>
              <a:tr h="939708">
                <a:tc>
                  <a:txBody>
                    <a:bodyPr/>
                    <a:lstStyle/>
                    <a:p>
                      <a:r>
                        <a:rPr lang="en-US" sz="1600" b="0">
                          <a:solidFill>
                            <a:schemeClr val="bg1"/>
                          </a:solidFill>
                          <a:latin typeface="+mj-lt"/>
                        </a:rPr>
                        <a:t>Site-to-Site VPN</a:t>
                      </a:r>
                    </a:p>
                  </a:txBody>
                  <a:tcPr marL="89642" marR="89642" marT="45713" marB="45713" anchor="ctr">
                    <a:lnL w="28575"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1600">
                          <a:solidFill>
                            <a:schemeClr val="tx1"/>
                          </a:solidFill>
                        </a:rPr>
                        <a:t>Hybrid</a:t>
                      </a:r>
                    </a:p>
                  </a:txBody>
                  <a:tcPr marL="89642" marR="185542" marT="45713" marB="45713"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r>
                        <a:rPr lang="en-US" sz="1600">
                          <a:solidFill>
                            <a:schemeClr val="tx1"/>
                          </a:solidFill>
                        </a:rPr>
                        <a:t>Limited bandwidth compared to ExpressRoute</a:t>
                      </a:r>
                    </a:p>
                  </a:txBody>
                  <a:tcPr marL="89642" marR="185542" marT="45713"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914840560"/>
                  </a:ext>
                </a:extLst>
              </a:tr>
              <a:tr h="939708">
                <a:tc>
                  <a:txBody>
                    <a:bodyPr/>
                    <a:lstStyle/>
                    <a:p>
                      <a:r>
                        <a:rPr lang="en-US" sz="1600" b="0">
                          <a:solidFill>
                            <a:schemeClr val="bg1"/>
                          </a:solidFill>
                          <a:latin typeface="+mj-lt"/>
                        </a:rPr>
                        <a:t>Azure AD Domain Services</a:t>
                      </a:r>
                    </a:p>
                  </a:txBody>
                  <a:tcPr marL="89642" marR="89642" marT="45713" marB="45713" anchor="ctr">
                    <a:lnL w="28575" cap="flat" cmpd="sng" algn="ctr">
                      <a:solidFill>
                        <a:schemeClr val="accent5"/>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4"/>
                    </a:solidFill>
                  </a:tcPr>
                </a:tc>
                <a:tc>
                  <a:txBody>
                    <a:bodyPr/>
                    <a:lstStyle/>
                    <a:p>
                      <a:pPr algn="ctr"/>
                      <a:r>
                        <a:rPr lang="en-US" sz="1600">
                          <a:solidFill>
                            <a:schemeClr val="tx1"/>
                          </a:solidFill>
                        </a:rPr>
                        <a:t>Isolated</a:t>
                      </a:r>
                    </a:p>
                  </a:txBody>
                  <a:tcPr marL="89642" marR="185542" marT="45713" marB="45713"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r>
                        <a:rPr lang="en-US" sz="1600">
                          <a:solidFill>
                            <a:schemeClr val="tx1"/>
                          </a:solidFill>
                        </a:rPr>
                        <a:t>Must synchronize password hashes to Azure AD</a:t>
                      </a:r>
                    </a:p>
                  </a:txBody>
                  <a:tcPr marL="89642" marR="185542" marT="45713"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71199328"/>
                  </a:ext>
                </a:extLst>
              </a:tr>
            </a:tbl>
          </a:graphicData>
        </a:graphic>
      </p:graphicFrame>
    </p:spTree>
    <p:extLst>
      <p:ext uri="{BB962C8B-B14F-4D97-AF65-F5344CB8AC3E}">
        <p14:creationId xmlns:p14="http://schemas.microsoft.com/office/powerpoint/2010/main" val="82371149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p:txBody>
          <a:bodyPr/>
          <a:lstStyle/>
          <a:p>
            <a:r>
              <a:rPr lang="en-US" sz="3088">
                <a:cs typeface="Segoe UI"/>
              </a:rPr>
              <a:t>Patch </a:t>
            </a:r>
            <a:r>
              <a:rPr lang="en-US" sz="3137">
                <a:cs typeface="Segoe UI"/>
              </a:rPr>
              <a:t>management</a:t>
            </a:r>
            <a:endParaRPr lang="en-US"/>
          </a:p>
        </p:txBody>
      </p:sp>
      <p:sp>
        <p:nvSpPr>
          <p:cNvPr id="56" name="Freeform: Shape 55">
            <a:extLst>
              <a:ext uri="{FF2B5EF4-FFF2-40B4-BE49-F238E27FC236}">
                <a16:creationId xmlns:a16="http://schemas.microsoft.com/office/drawing/2014/main" id="{F8870B8D-106D-45B6-87A9-7FDA336E979D}"/>
              </a:ext>
              <a:ext uri="{C183D7F6-B498-43B3-948B-1728B52AA6E4}">
                <adec:decorative xmlns:adec="http://schemas.microsoft.com/office/drawing/2017/decorative" val="1"/>
              </a:ext>
            </a:extLst>
          </p:cNvPr>
          <p:cNvSpPr/>
          <p:nvPr/>
        </p:nvSpPr>
        <p:spPr>
          <a:xfrm>
            <a:off x="436249" y="1429081"/>
            <a:ext cx="508779" cy="508777"/>
          </a:xfrm>
          <a:custGeom>
            <a:avLst/>
            <a:gdLst>
              <a:gd name="connsiteX0" fmla="*/ 209278 w 314325"/>
              <a:gd name="connsiteY0" fmla="*/ 159748 h 314325"/>
              <a:gd name="connsiteX1" fmla="*/ 158796 w 314325"/>
              <a:gd name="connsiteY1" fmla="*/ 211183 h 314325"/>
              <a:gd name="connsiteX2" fmla="*/ 108313 w 314325"/>
              <a:gd name="connsiteY2" fmla="*/ 159748 h 314325"/>
              <a:gd name="connsiteX3" fmla="*/ 158796 w 314325"/>
              <a:gd name="connsiteY3" fmla="*/ 108313 h 314325"/>
              <a:gd name="connsiteX4" fmla="*/ 209278 w 314325"/>
              <a:gd name="connsiteY4" fmla="*/ 159748 h 314325"/>
              <a:gd name="connsiteX5" fmla="*/ 209278 w 314325"/>
              <a:gd name="connsiteY5" fmla="*/ 159748 h 314325"/>
              <a:gd name="connsiteX6" fmla="*/ 238806 w 314325"/>
              <a:gd name="connsiteY6" fmla="*/ 7348 h 314325"/>
              <a:gd name="connsiteX7" fmla="*/ 208326 w 314325"/>
              <a:gd name="connsiteY7" fmla="*/ 37828 h 314325"/>
              <a:gd name="connsiteX8" fmla="*/ 238806 w 314325"/>
              <a:gd name="connsiteY8" fmla="*/ 68308 h 314325"/>
              <a:gd name="connsiteX9" fmla="*/ 269286 w 314325"/>
              <a:gd name="connsiteY9" fmla="*/ 37828 h 314325"/>
              <a:gd name="connsiteX10" fmla="*/ 238806 w 314325"/>
              <a:gd name="connsiteY10" fmla="*/ 7348 h 314325"/>
              <a:gd name="connsiteX11" fmla="*/ 238806 w 314325"/>
              <a:gd name="connsiteY11" fmla="*/ 7348 h 314325"/>
              <a:gd name="connsiteX12" fmla="*/ 77833 w 314325"/>
              <a:gd name="connsiteY12" fmla="*/ 27351 h 314325"/>
              <a:gd name="connsiteX13" fmla="*/ 47353 w 314325"/>
              <a:gd name="connsiteY13" fmla="*/ 58783 h 314325"/>
              <a:gd name="connsiteX14" fmla="*/ 77833 w 314325"/>
              <a:gd name="connsiteY14" fmla="*/ 89263 h 314325"/>
              <a:gd name="connsiteX15" fmla="*/ 108313 w 314325"/>
              <a:gd name="connsiteY15" fmla="*/ 58783 h 314325"/>
              <a:gd name="connsiteX16" fmla="*/ 77833 w 314325"/>
              <a:gd name="connsiteY16" fmla="*/ 27351 h 314325"/>
              <a:gd name="connsiteX17" fmla="*/ 77833 w 314325"/>
              <a:gd name="connsiteY17" fmla="*/ 27351 h 314325"/>
              <a:gd name="connsiteX18" fmla="*/ 37828 w 314325"/>
              <a:gd name="connsiteY18" fmla="*/ 190228 h 314325"/>
              <a:gd name="connsiteX19" fmla="*/ 7348 w 314325"/>
              <a:gd name="connsiteY19" fmla="*/ 220708 h 314325"/>
              <a:gd name="connsiteX20" fmla="*/ 37828 w 314325"/>
              <a:gd name="connsiteY20" fmla="*/ 252141 h 314325"/>
              <a:gd name="connsiteX21" fmla="*/ 68308 w 314325"/>
              <a:gd name="connsiteY21" fmla="*/ 220708 h 314325"/>
              <a:gd name="connsiteX22" fmla="*/ 37828 w 314325"/>
              <a:gd name="connsiteY22" fmla="*/ 190228 h 314325"/>
              <a:gd name="connsiteX23" fmla="*/ 37828 w 314325"/>
              <a:gd name="connsiteY23" fmla="*/ 190228 h 314325"/>
              <a:gd name="connsiteX24" fmla="*/ 198801 w 314325"/>
              <a:gd name="connsiteY24" fmla="*/ 252141 h 314325"/>
              <a:gd name="connsiteX25" fmla="*/ 168321 w 314325"/>
              <a:gd name="connsiteY25" fmla="*/ 282621 h 314325"/>
              <a:gd name="connsiteX26" fmla="*/ 198801 w 314325"/>
              <a:gd name="connsiteY26" fmla="*/ 313101 h 314325"/>
              <a:gd name="connsiteX27" fmla="*/ 229281 w 314325"/>
              <a:gd name="connsiteY27" fmla="*/ 282621 h 314325"/>
              <a:gd name="connsiteX28" fmla="*/ 198801 w 314325"/>
              <a:gd name="connsiteY28" fmla="*/ 252141 h 314325"/>
              <a:gd name="connsiteX29" fmla="*/ 198801 w 314325"/>
              <a:gd name="connsiteY29" fmla="*/ 252141 h 314325"/>
              <a:gd name="connsiteX30" fmla="*/ 279763 w 314325"/>
              <a:gd name="connsiteY30" fmla="*/ 149271 h 314325"/>
              <a:gd name="connsiteX31" fmla="*/ 249283 w 314325"/>
              <a:gd name="connsiteY31" fmla="*/ 179751 h 314325"/>
              <a:gd name="connsiteX32" fmla="*/ 279763 w 314325"/>
              <a:gd name="connsiteY32" fmla="*/ 211183 h 314325"/>
              <a:gd name="connsiteX33" fmla="*/ 310243 w 314325"/>
              <a:gd name="connsiteY33" fmla="*/ 179751 h 314325"/>
              <a:gd name="connsiteX34" fmla="*/ 279763 w 314325"/>
              <a:gd name="connsiteY34" fmla="*/ 149271 h 314325"/>
              <a:gd name="connsiteX35" fmla="*/ 279763 w 314325"/>
              <a:gd name="connsiteY35" fmla="*/ 149271 h 314325"/>
              <a:gd name="connsiteX36" fmla="*/ 221661 w 314325"/>
              <a:gd name="connsiteY36" fmla="*/ 62593 h 314325"/>
              <a:gd name="connsiteX37" fmla="*/ 186418 w 314325"/>
              <a:gd name="connsiteY37" fmla="*/ 116886 h 314325"/>
              <a:gd name="connsiteX38" fmla="*/ 126411 w 314325"/>
              <a:gd name="connsiteY38" fmla="*/ 119743 h 314325"/>
              <a:gd name="connsiteX39" fmla="*/ 95931 w 314325"/>
              <a:gd name="connsiteY39" fmla="*/ 81643 h 314325"/>
              <a:gd name="connsiteX40" fmla="*/ 64498 w 314325"/>
              <a:gd name="connsiteY40" fmla="*/ 207373 h 314325"/>
              <a:gd name="connsiteX41" fmla="*/ 113076 w 314325"/>
              <a:gd name="connsiteY41" fmla="*/ 182608 h 314325"/>
              <a:gd name="connsiteX42" fmla="*/ 189276 w 314325"/>
              <a:gd name="connsiteY42" fmla="*/ 253093 h 314325"/>
              <a:gd name="connsiteX43" fmla="*/ 174988 w 314325"/>
              <a:gd name="connsiteY43" fmla="*/ 208326 h 314325"/>
              <a:gd name="connsiteX44" fmla="*/ 208326 w 314325"/>
              <a:gd name="connsiteY44" fmla="*/ 168321 h 314325"/>
              <a:gd name="connsiteX45" fmla="*/ 249283 w 314325"/>
              <a:gd name="connsiteY45" fmla="*/ 174988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325" h="314325">
                <a:moveTo>
                  <a:pt x="209278" y="159748"/>
                </a:moveTo>
                <a:cubicBezTo>
                  <a:pt x="209278" y="187371"/>
                  <a:pt x="186418" y="211183"/>
                  <a:pt x="158796" y="211183"/>
                </a:cubicBezTo>
                <a:cubicBezTo>
                  <a:pt x="131173" y="211183"/>
                  <a:pt x="108313" y="187371"/>
                  <a:pt x="108313" y="159748"/>
                </a:cubicBezTo>
                <a:cubicBezTo>
                  <a:pt x="108313" y="132126"/>
                  <a:pt x="131173" y="108313"/>
                  <a:pt x="158796" y="108313"/>
                </a:cubicBezTo>
                <a:cubicBezTo>
                  <a:pt x="186418" y="108313"/>
                  <a:pt x="209278" y="132126"/>
                  <a:pt x="209278" y="159748"/>
                </a:cubicBezTo>
                <a:lnTo>
                  <a:pt x="209278" y="159748"/>
                </a:lnTo>
                <a:close/>
                <a:moveTo>
                  <a:pt x="238806" y="7348"/>
                </a:moveTo>
                <a:cubicBezTo>
                  <a:pt x="221661" y="7348"/>
                  <a:pt x="208326" y="21636"/>
                  <a:pt x="208326" y="37828"/>
                </a:cubicBezTo>
                <a:cubicBezTo>
                  <a:pt x="208326" y="54973"/>
                  <a:pt x="221661" y="68308"/>
                  <a:pt x="238806" y="68308"/>
                </a:cubicBezTo>
                <a:cubicBezTo>
                  <a:pt x="254998" y="68308"/>
                  <a:pt x="269286" y="54973"/>
                  <a:pt x="269286" y="37828"/>
                </a:cubicBezTo>
                <a:cubicBezTo>
                  <a:pt x="269286" y="20683"/>
                  <a:pt x="254998" y="7348"/>
                  <a:pt x="238806" y="7348"/>
                </a:cubicBezTo>
                <a:lnTo>
                  <a:pt x="238806" y="7348"/>
                </a:lnTo>
                <a:close/>
                <a:moveTo>
                  <a:pt x="77833" y="27351"/>
                </a:moveTo>
                <a:cubicBezTo>
                  <a:pt x="61641" y="27351"/>
                  <a:pt x="47353" y="40686"/>
                  <a:pt x="47353" y="58783"/>
                </a:cubicBezTo>
                <a:cubicBezTo>
                  <a:pt x="47353" y="74976"/>
                  <a:pt x="60688" y="89263"/>
                  <a:pt x="77833" y="89263"/>
                </a:cubicBezTo>
                <a:cubicBezTo>
                  <a:pt x="94978" y="89263"/>
                  <a:pt x="108313" y="74976"/>
                  <a:pt x="108313" y="58783"/>
                </a:cubicBezTo>
                <a:cubicBezTo>
                  <a:pt x="108313" y="40686"/>
                  <a:pt x="94978" y="27351"/>
                  <a:pt x="77833" y="27351"/>
                </a:cubicBezTo>
                <a:lnTo>
                  <a:pt x="77833" y="27351"/>
                </a:lnTo>
                <a:close/>
                <a:moveTo>
                  <a:pt x="37828" y="190228"/>
                </a:moveTo>
                <a:cubicBezTo>
                  <a:pt x="21636" y="190228"/>
                  <a:pt x="7348" y="204516"/>
                  <a:pt x="7348" y="220708"/>
                </a:cubicBezTo>
                <a:cubicBezTo>
                  <a:pt x="7348" y="237853"/>
                  <a:pt x="20683" y="252141"/>
                  <a:pt x="37828" y="252141"/>
                </a:cubicBezTo>
                <a:cubicBezTo>
                  <a:pt x="54973" y="252141"/>
                  <a:pt x="68308" y="237853"/>
                  <a:pt x="68308" y="220708"/>
                </a:cubicBezTo>
                <a:cubicBezTo>
                  <a:pt x="67356" y="204516"/>
                  <a:pt x="54973" y="190228"/>
                  <a:pt x="37828" y="190228"/>
                </a:cubicBezTo>
                <a:lnTo>
                  <a:pt x="37828" y="190228"/>
                </a:lnTo>
                <a:close/>
                <a:moveTo>
                  <a:pt x="198801" y="252141"/>
                </a:moveTo>
                <a:cubicBezTo>
                  <a:pt x="181656" y="252141"/>
                  <a:pt x="168321" y="265476"/>
                  <a:pt x="168321" y="282621"/>
                </a:cubicBezTo>
                <a:cubicBezTo>
                  <a:pt x="168321" y="298813"/>
                  <a:pt x="181656" y="313101"/>
                  <a:pt x="198801" y="313101"/>
                </a:cubicBezTo>
                <a:cubicBezTo>
                  <a:pt x="214993" y="313101"/>
                  <a:pt x="229281" y="298813"/>
                  <a:pt x="229281" y="282621"/>
                </a:cubicBezTo>
                <a:cubicBezTo>
                  <a:pt x="228328" y="265476"/>
                  <a:pt x="214993" y="252141"/>
                  <a:pt x="198801" y="252141"/>
                </a:cubicBezTo>
                <a:lnTo>
                  <a:pt x="198801" y="252141"/>
                </a:lnTo>
                <a:close/>
                <a:moveTo>
                  <a:pt x="279763" y="149271"/>
                </a:moveTo>
                <a:cubicBezTo>
                  <a:pt x="262618" y="149271"/>
                  <a:pt x="249283" y="163558"/>
                  <a:pt x="249283" y="179751"/>
                </a:cubicBezTo>
                <a:cubicBezTo>
                  <a:pt x="249283" y="196896"/>
                  <a:pt x="262618" y="211183"/>
                  <a:pt x="279763" y="211183"/>
                </a:cubicBezTo>
                <a:cubicBezTo>
                  <a:pt x="295956" y="211183"/>
                  <a:pt x="310243" y="196896"/>
                  <a:pt x="310243" y="179751"/>
                </a:cubicBezTo>
                <a:cubicBezTo>
                  <a:pt x="309291" y="163558"/>
                  <a:pt x="295956" y="149271"/>
                  <a:pt x="279763" y="149271"/>
                </a:cubicBezTo>
                <a:lnTo>
                  <a:pt x="279763" y="149271"/>
                </a:lnTo>
                <a:close/>
                <a:moveTo>
                  <a:pt x="221661" y="62593"/>
                </a:moveTo>
                <a:cubicBezTo>
                  <a:pt x="186418" y="116886"/>
                  <a:pt x="186418" y="116886"/>
                  <a:pt x="186418" y="116886"/>
                </a:cubicBezTo>
                <a:moveTo>
                  <a:pt x="126411" y="119743"/>
                </a:moveTo>
                <a:cubicBezTo>
                  <a:pt x="95931" y="81643"/>
                  <a:pt x="95931" y="81643"/>
                  <a:pt x="95931" y="81643"/>
                </a:cubicBezTo>
                <a:moveTo>
                  <a:pt x="64498" y="207373"/>
                </a:moveTo>
                <a:cubicBezTo>
                  <a:pt x="113076" y="182608"/>
                  <a:pt x="113076" y="182608"/>
                  <a:pt x="113076" y="182608"/>
                </a:cubicBezTo>
                <a:moveTo>
                  <a:pt x="189276" y="253093"/>
                </a:moveTo>
                <a:cubicBezTo>
                  <a:pt x="174988" y="208326"/>
                  <a:pt x="174988" y="208326"/>
                  <a:pt x="174988" y="208326"/>
                </a:cubicBezTo>
                <a:moveTo>
                  <a:pt x="208326" y="168321"/>
                </a:moveTo>
                <a:cubicBezTo>
                  <a:pt x="249283" y="174988"/>
                  <a:pt x="249283" y="174988"/>
                  <a:pt x="249283" y="174988"/>
                </a:cubicBezTo>
              </a:path>
            </a:pathLst>
          </a:custGeom>
          <a:noFill/>
          <a:ln w="1270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5" name="Rectangle 14">
            <a:extLst>
              <a:ext uri="{FF2B5EF4-FFF2-40B4-BE49-F238E27FC236}">
                <a16:creationId xmlns:a16="http://schemas.microsoft.com/office/drawing/2014/main" id="{7A8DD16F-8D71-4A02-B285-4615561454D7}"/>
              </a:ext>
            </a:extLst>
          </p:cNvPr>
          <p:cNvSpPr/>
          <p:nvPr/>
        </p:nvSpPr>
        <p:spPr>
          <a:xfrm>
            <a:off x="434103" y="2049458"/>
            <a:ext cx="3836968" cy="1716007"/>
          </a:xfrm>
          <a:prstGeom prst="rect">
            <a:avLst/>
          </a:prstGeom>
          <a:ln w="6350">
            <a:solidFill>
              <a:schemeClr val="bg1">
                <a:lumMod val="85000"/>
              </a:schemeClr>
            </a:solidFill>
          </a:ln>
        </p:spPr>
        <p:txBody>
          <a:bodyPr wrap="square" lIns="134464" tIns="89642" rIns="134464" bIns="89642">
            <a:noAutofit/>
          </a:bodyPr>
          <a:lstStyle/>
          <a:p>
            <a:pPr marL="0" marR="0" lvl="0" indent="0" algn="l" defTabSz="914102" rtl="0" eaLnBrk="1" fontAlgn="base" latinLnBrk="0" hangingPunct="1">
              <a:lnSpc>
                <a:spcPct val="100000"/>
              </a:lnSpc>
              <a:spcBef>
                <a:spcPts val="1176"/>
              </a:spcBef>
              <a:spcAft>
                <a:spcPts val="784"/>
              </a:spcAft>
              <a:buClrTx/>
              <a:buSzTx/>
              <a:buFontTx/>
              <a:buNone/>
              <a:tabLst/>
              <a:defRPr/>
            </a:pPr>
            <a:r>
              <a:rPr kumimoji="0" lang="en-US" sz="2353" b="0" i="0" u="none" strike="noStrike" kern="1200" cap="none" spc="0" normalizeH="0" baseline="0" noProof="0">
                <a:ln>
                  <a:noFill/>
                </a:ln>
                <a:solidFill>
                  <a:srgbClr val="282828"/>
                </a:solidFill>
                <a:effectLst/>
                <a:uLnTx/>
                <a:uFillTx/>
                <a:latin typeface="Segoe UI"/>
                <a:ea typeface="+mn-ea"/>
                <a:cs typeface="Segoe UI" pitchFamily="34" charset="0"/>
              </a:rPr>
              <a:t>Use one host pool as a pilot group before updating all host pools</a:t>
            </a:r>
          </a:p>
        </p:txBody>
      </p:sp>
      <p:cxnSp>
        <p:nvCxnSpPr>
          <p:cNvPr id="16" name="Straight Connector 15">
            <a:extLst>
              <a:ext uri="{FF2B5EF4-FFF2-40B4-BE49-F238E27FC236}">
                <a16:creationId xmlns:a16="http://schemas.microsoft.com/office/drawing/2014/main" id="{728B6FB9-37C0-4AA9-A5B8-DAF2933FFFE8}"/>
              </a:ext>
              <a:ext uri="{C183D7F6-B498-43B3-948B-1728B52AA6E4}">
                <adec:decorative xmlns:adec="http://schemas.microsoft.com/office/drawing/2017/decorative" val="1"/>
              </a:ext>
            </a:extLst>
          </p:cNvPr>
          <p:cNvCxnSpPr/>
          <p:nvPr/>
        </p:nvCxnSpPr>
        <p:spPr>
          <a:xfrm>
            <a:off x="457388" y="2049458"/>
            <a:ext cx="686871" cy="0"/>
          </a:xfrm>
          <a:prstGeom prst="line">
            <a:avLst/>
          </a:prstGeom>
          <a:ln w="41275"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arrow_12">
            <a:extLst>
              <a:ext uri="{FF2B5EF4-FFF2-40B4-BE49-F238E27FC236}">
                <a16:creationId xmlns:a16="http://schemas.microsoft.com/office/drawing/2014/main" id="{98D5A0E1-12F5-46AB-A421-60C6B153FA58}"/>
              </a:ext>
              <a:ext uri="{C183D7F6-B498-43B3-948B-1728B52AA6E4}">
                <adec:decorative xmlns:adec="http://schemas.microsoft.com/office/drawing/2017/decorative" val="1"/>
              </a:ext>
            </a:extLst>
          </p:cNvPr>
          <p:cNvSpPr>
            <a:spLocks noChangeAspect="1" noEditPoints="1"/>
          </p:cNvSpPr>
          <p:nvPr/>
        </p:nvSpPr>
        <p:spPr bwMode="auto">
          <a:xfrm>
            <a:off x="4560458" y="1470624"/>
            <a:ext cx="471474" cy="463550"/>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12700"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0" name="Rectangle 19">
            <a:extLst>
              <a:ext uri="{FF2B5EF4-FFF2-40B4-BE49-F238E27FC236}">
                <a16:creationId xmlns:a16="http://schemas.microsoft.com/office/drawing/2014/main" id="{67B4C37A-B7D8-4544-A93C-A0283D5A0508}"/>
              </a:ext>
            </a:extLst>
          </p:cNvPr>
          <p:cNvSpPr/>
          <p:nvPr/>
        </p:nvSpPr>
        <p:spPr>
          <a:xfrm>
            <a:off x="4537173" y="2049458"/>
            <a:ext cx="3836968" cy="1716007"/>
          </a:xfrm>
          <a:prstGeom prst="rect">
            <a:avLst/>
          </a:prstGeom>
          <a:ln w="6350">
            <a:solidFill>
              <a:schemeClr val="bg1">
                <a:lumMod val="85000"/>
              </a:schemeClr>
            </a:solidFill>
          </a:ln>
        </p:spPr>
        <p:txBody>
          <a:bodyPr wrap="square" lIns="134464" tIns="89642" rIns="134464" bIns="89642">
            <a:noAutofit/>
          </a:bodyPr>
          <a:lstStyle/>
          <a:p>
            <a:pPr marL="0" marR="0" lvl="0" indent="0" algn="l" defTabSz="914102" rtl="0" eaLnBrk="1" fontAlgn="base" latinLnBrk="0" hangingPunct="1">
              <a:lnSpc>
                <a:spcPct val="100000"/>
              </a:lnSpc>
              <a:spcBef>
                <a:spcPts val="1176"/>
              </a:spcBef>
              <a:spcAft>
                <a:spcPts val="784"/>
              </a:spcAft>
              <a:buClrTx/>
              <a:buSzTx/>
              <a:buFontTx/>
              <a:buNone/>
              <a:tabLst/>
              <a:defRPr/>
            </a:pPr>
            <a:r>
              <a:rPr kumimoji="0" lang="en-US" sz="2353" b="0" i="0" u="none" strike="noStrike" kern="1200" cap="none" spc="0" normalizeH="0" baseline="0" noProof="0">
                <a:ln>
                  <a:noFill/>
                </a:ln>
                <a:solidFill>
                  <a:srgbClr val="282828"/>
                </a:solidFill>
                <a:effectLst/>
                <a:uLnTx/>
                <a:uFillTx/>
                <a:latin typeface="Segoe UI"/>
                <a:ea typeface="+mn-ea"/>
                <a:cs typeface="Segoe UI" pitchFamily="34" charset="0"/>
              </a:rPr>
              <a:t>Update VMs with existing Azure management solutions and all VMs in</a:t>
            </a:r>
            <a:br>
              <a:rPr kumimoji="0" lang="en-US" sz="2353" b="0" i="0" u="none" strike="noStrike" kern="1200" cap="none" spc="0" normalizeH="0" baseline="0" noProof="0">
                <a:ln>
                  <a:noFill/>
                </a:ln>
                <a:solidFill>
                  <a:srgbClr val="282828"/>
                </a:solidFill>
                <a:effectLst/>
                <a:uLnTx/>
                <a:uFillTx/>
                <a:latin typeface="Segoe UI"/>
                <a:ea typeface="+mn-ea"/>
                <a:cs typeface="Segoe UI" pitchFamily="34" charset="0"/>
              </a:rPr>
            </a:br>
            <a:r>
              <a:rPr kumimoji="0" lang="en-US" sz="2353" b="0" i="0" u="none" strike="noStrike" kern="1200" cap="none" spc="0" normalizeH="0" baseline="0" noProof="0">
                <a:ln>
                  <a:noFill/>
                </a:ln>
                <a:solidFill>
                  <a:srgbClr val="282828"/>
                </a:solidFill>
                <a:effectLst/>
                <a:uLnTx/>
                <a:uFillTx/>
                <a:latin typeface="Segoe UI"/>
                <a:ea typeface="+mn-ea"/>
                <a:cs typeface="Segoe UI" pitchFamily="34" charset="0"/>
              </a:rPr>
              <a:t>a host pool</a:t>
            </a:r>
          </a:p>
        </p:txBody>
      </p:sp>
      <p:cxnSp>
        <p:nvCxnSpPr>
          <p:cNvPr id="21" name="Straight Connector 20">
            <a:extLst>
              <a:ext uri="{FF2B5EF4-FFF2-40B4-BE49-F238E27FC236}">
                <a16:creationId xmlns:a16="http://schemas.microsoft.com/office/drawing/2014/main" id="{B1806764-F617-4932-88E7-3DBA99162277}"/>
              </a:ext>
              <a:ext uri="{C183D7F6-B498-43B3-948B-1728B52AA6E4}">
                <adec:decorative xmlns:adec="http://schemas.microsoft.com/office/drawing/2017/decorative" val="1"/>
              </a:ext>
            </a:extLst>
          </p:cNvPr>
          <p:cNvCxnSpPr/>
          <p:nvPr/>
        </p:nvCxnSpPr>
        <p:spPr>
          <a:xfrm>
            <a:off x="4560458" y="2049458"/>
            <a:ext cx="686871" cy="0"/>
          </a:xfrm>
          <a:prstGeom prst="line">
            <a:avLst/>
          </a:prstGeom>
          <a:ln w="41275"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BarChartVertical_E9EC">
            <a:extLst>
              <a:ext uri="{FF2B5EF4-FFF2-40B4-BE49-F238E27FC236}">
                <a16:creationId xmlns:a16="http://schemas.microsoft.com/office/drawing/2014/main" id="{8EFB81D0-A415-4EDF-9987-9F1B8770D16F}"/>
              </a:ext>
              <a:ext uri="{C183D7F6-B498-43B3-948B-1728B52AA6E4}">
                <adec:decorative xmlns:adec="http://schemas.microsoft.com/office/drawing/2017/decorative" val="1"/>
              </a:ext>
            </a:extLst>
          </p:cNvPr>
          <p:cNvSpPr>
            <a:spLocks noChangeAspect="1" noEditPoints="1"/>
          </p:cNvSpPr>
          <p:nvPr/>
        </p:nvSpPr>
        <p:spPr bwMode="auto">
          <a:xfrm>
            <a:off x="442337" y="4210278"/>
            <a:ext cx="370421" cy="370509"/>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270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4" name="Rectangle 33">
            <a:extLst>
              <a:ext uri="{FF2B5EF4-FFF2-40B4-BE49-F238E27FC236}">
                <a16:creationId xmlns:a16="http://schemas.microsoft.com/office/drawing/2014/main" id="{1A018D68-74F8-4587-89E5-8A497559DE0B}"/>
              </a:ext>
            </a:extLst>
          </p:cNvPr>
          <p:cNvSpPr/>
          <p:nvPr/>
        </p:nvSpPr>
        <p:spPr>
          <a:xfrm>
            <a:off x="434103" y="4678971"/>
            <a:ext cx="3836968" cy="1716007"/>
          </a:xfrm>
          <a:prstGeom prst="rect">
            <a:avLst/>
          </a:prstGeom>
          <a:ln w="6350">
            <a:solidFill>
              <a:schemeClr val="bg1">
                <a:lumMod val="85000"/>
              </a:schemeClr>
            </a:solidFill>
          </a:ln>
        </p:spPr>
        <p:txBody>
          <a:bodyPr wrap="square" lIns="134464" tIns="89642" rIns="134464" bIns="89642">
            <a:noAutofit/>
          </a:bodyPr>
          <a:lstStyle/>
          <a:p>
            <a:pPr marL="0" marR="0" lvl="0" indent="0" algn="l" defTabSz="914102" rtl="0" eaLnBrk="1" fontAlgn="base" latinLnBrk="0" hangingPunct="1">
              <a:lnSpc>
                <a:spcPct val="100000"/>
              </a:lnSpc>
              <a:spcBef>
                <a:spcPts val="1176"/>
              </a:spcBef>
              <a:spcAft>
                <a:spcPts val="784"/>
              </a:spcAft>
              <a:buClrTx/>
              <a:buSzTx/>
              <a:buFontTx/>
              <a:buNone/>
              <a:tabLst/>
              <a:defRPr/>
            </a:pPr>
            <a:r>
              <a:rPr kumimoji="0" lang="en-US" sz="2353" b="0" i="0" u="none" strike="noStrike" kern="1200" cap="none" spc="0" normalizeH="0" baseline="0" noProof="0">
                <a:ln>
                  <a:noFill/>
                </a:ln>
                <a:solidFill>
                  <a:srgbClr val="282828"/>
                </a:solidFill>
                <a:effectLst/>
                <a:uLnTx/>
                <a:uFillTx/>
                <a:latin typeface="Segoe UI"/>
                <a:ea typeface="+mn-ea"/>
                <a:cs typeface="Segoe UI" pitchFamily="34" charset="0"/>
              </a:rPr>
              <a:t>All VMs must be at the same update level after maintenance window is completed</a:t>
            </a:r>
          </a:p>
        </p:txBody>
      </p:sp>
      <p:cxnSp>
        <p:nvCxnSpPr>
          <p:cNvPr id="35" name="Straight Connector 34">
            <a:extLst>
              <a:ext uri="{FF2B5EF4-FFF2-40B4-BE49-F238E27FC236}">
                <a16:creationId xmlns:a16="http://schemas.microsoft.com/office/drawing/2014/main" id="{C02BF8DD-79F1-4BAC-983E-3474559C0BD5}"/>
              </a:ext>
              <a:ext uri="{C183D7F6-B498-43B3-948B-1728B52AA6E4}">
                <adec:decorative xmlns:adec="http://schemas.microsoft.com/office/drawing/2017/decorative" val="1"/>
              </a:ext>
            </a:extLst>
          </p:cNvPr>
          <p:cNvCxnSpPr/>
          <p:nvPr/>
        </p:nvCxnSpPr>
        <p:spPr>
          <a:xfrm>
            <a:off x="457388" y="4678970"/>
            <a:ext cx="686871" cy="0"/>
          </a:xfrm>
          <a:prstGeom prst="line">
            <a:avLst/>
          </a:prstGeom>
          <a:ln w="41275"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2" name="PhotoCollection_E7AA">
            <a:extLst>
              <a:ext uri="{FF2B5EF4-FFF2-40B4-BE49-F238E27FC236}">
                <a16:creationId xmlns:a16="http://schemas.microsoft.com/office/drawing/2014/main" id="{03D1B0FC-428E-4A9B-B387-B02435C837E5}"/>
              </a:ext>
              <a:ext uri="{C183D7F6-B498-43B3-948B-1728B52AA6E4}">
                <adec:decorative xmlns:adec="http://schemas.microsoft.com/office/drawing/2017/decorative" val="1"/>
              </a:ext>
            </a:extLst>
          </p:cNvPr>
          <p:cNvSpPr>
            <a:spLocks noChangeAspect="1" noEditPoints="1"/>
          </p:cNvSpPr>
          <p:nvPr/>
        </p:nvSpPr>
        <p:spPr bwMode="auto">
          <a:xfrm>
            <a:off x="4548150" y="4210663"/>
            <a:ext cx="494240" cy="377637"/>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270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0" name="Rectangle 39">
            <a:extLst>
              <a:ext uri="{FF2B5EF4-FFF2-40B4-BE49-F238E27FC236}">
                <a16:creationId xmlns:a16="http://schemas.microsoft.com/office/drawing/2014/main" id="{B6E48AC9-3321-4CF4-878B-BB5BD3B5F99F}"/>
              </a:ext>
            </a:extLst>
          </p:cNvPr>
          <p:cNvSpPr/>
          <p:nvPr/>
        </p:nvSpPr>
        <p:spPr>
          <a:xfrm>
            <a:off x="4537173" y="4678971"/>
            <a:ext cx="3836968" cy="1716007"/>
          </a:xfrm>
          <a:prstGeom prst="rect">
            <a:avLst/>
          </a:prstGeom>
          <a:ln w="6350">
            <a:solidFill>
              <a:schemeClr val="bg1">
                <a:lumMod val="85000"/>
              </a:schemeClr>
            </a:solidFill>
          </a:ln>
        </p:spPr>
        <p:txBody>
          <a:bodyPr wrap="square" lIns="134464" tIns="89642" rIns="134464" bIns="89642">
            <a:noAutofit/>
          </a:bodyPr>
          <a:lstStyle/>
          <a:p>
            <a:pPr marL="0" marR="0" lvl="0" indent="0" algn="l" defTabSz="914102" rtl="0" eaLnBrk="1" fontAlgn="base" latinLnBrk="0" hangingPunct="1">
              <a:lnSpc>
                <a:spcPct val="100000"/>
              </a:lnSpc>
              <a:spcBef>
                <a:spcPts val="1176"/>
              </a:spcBef>
              <a:spcAft>
                <a:spcPts val="784"/>
              </a:spcAft>
              <a:buClrTx/>
              <a:buSzTx/>
              <a:buFontTx/>
              <a:buNone/>
              <a:tabLst/>
              <a:defRPr/>
            </a:pPr>
            <a:r>
              <a:rPr kumimoji="0" lang="en-US" sz="2353" b="0" i="0" u="none" strike="noStrike" kern="1200" cap="none" spc="0" normalizeH="0" baseline="0" noProof="0">
                <a:ln>
                  <a:noFill/>
                </a:ln>
                <a:solidFill>
                  <a:srgbClr val="282828"/>
                </a:solidFill>
                <a:effectLst/>
                <a:uLnTx/>
                <a:uFillTx/>
                <a:latin typeface="Segoe UI"/>
                <a:ea typeface="+mn-ea"/>
                <a:cs typeface="Segoe UI" pitchFamily="34" charset="0"/>
              </a:rPr>
              <a:t>Use SCCM to manage</a:t>
            </a:r>
            <a:br>
              <a:rPr kumimoji="0" lang="en-US" sz="2353" b="0" i="0" u="none" strike="noStrike" kern="1200" cap="none" spc="0" normalizeH="0" baseline="0" noProof="0">
                <a:ln>
                  <a:noFill/>
                </a:ln>
                <a:solidFill>
                  <a:srgbClr val="282828"/>
                </a:solidFill>
                <a:effectLst/>
                <a:uLnTx/>
                <a:uFillTx/>
                <a:latin typeface="Segoe UI"/>
                <a:ea typeface="+mn-ea"/>
                <a:cs typeface="Segoe UI" pitchFamily="34" charset="0"/>
              </a:rPr>
            </a:br>
            <a:r>
              <a:rPr kumimoji="0" lang="en-US" sz="2353" b="0" i="0" u="none" strike="noStrike" kern="1200" cap="none" spc="0" normalizeH="0" baseline="0" noProof="0">
                <a:ln>
                  <a:noFill/>
                </a:ln>
                <a:solidFill>
                  <a:srgbClr val="282828"/>
                </a:solidFill>
                <a:effectLst/>
                <a:uLnTx/>
                <a:uFillTx/>
                <a:latin typeface="Segoe UI"/>
                <a:ea typeface="+mn-ea"/>
                <a:cs typeface="Segoe UI" pitchFamily="34" charset="0"/>
              </a:rPr>
              <a:t>your images</a:t>
            </a:r>
          </a:p>
        </p:txBody>
      </p:sp>
      <p:cxnSp>
        <p:nvCxnSpPr>
          <p:cNvPr id="41" name="Straight Connector 40">
            <a:extLst>
              <a:ext uri="{FF2B5EF4-FFF2-40B4-BE49-F238E27FC236}">
                <a16:creationId xmlns:a16="http://schemas.microsoft.com/office/drawing/2014/main" id="{7B1B82D3-5325-486F-8295-D614AFD2F7DB}"/>
              </a:ext>
              <a:ext uri="{C183D7F6-B498-43B3-948B-1728B52AA6E4}">
                <adec:decorative xmlns:adec="http://schemas.microsoft.com/office/drawing/2017/decorative" val="1"/>
              </a:ext>
            </a:extLst>
          </p:cNvPr>
          <p:cNvCxnSpPr/>
          <p:nvPr/>
        </p:nvCxnSpPr>
        <p:spPr>
          <a:xfrm>
            <a:off x="4560458" y="4678970"/>
            <a:ext cx="686871" cy="0"/>
          </a:xfrm>
          <a:prstGeom prst="line">
            <a:avLst/>
          </a:prstGeom>
          <a:ln w="41275"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2AEB553D-5F8B-4637-B5E5-5E6D8213C6B5}"/>
              </a:ext>
              <a:ext uri="{C183D7F6-B498-43B3-948B-1728B52AA6E4}">
                <adec:decorative xmlns:adec="http://schemas.microsoft.com/office/drawing/2017/decorative" val="1"/>
              </a:ext>
            </a:extLst>
          </p:cNvPr>
          <p:cNvGrpSpPr/>
          <p:nvPr/>
        </p:nvGrpSpPr>
        <p:grpSpPr>
          <a:xfrm>
            <a:off x="8647136" y="1438502"/>
            <a:ext cx="523911" cy="495672"/>
            <a:chOff x="620178" y="5880668"/>
            <a:chExt cx="421044" cy="398350"/>
          </a:xfrm>
        </p:grpSpPr>
        <p:sp>
          <p:nvSpPr>
            <p:cNvPr id="60" name="Freeform: Shape 59">
              <a:extLst>
                <a:ext uri="{FF2B5EF4-FFF2-40B4-BE49-F238E27FC236}">
                  <a16:creationId xmlns:a16="http://schemas.microsoft.com/office/drawing/2014/main" id="{24EEAAF7-3699-4EF8-B637-6FB500F357AF}"/>
                </a:ext>
              </a:extLst>
            </p:cNvPr>
            <p:cNvSpPr/>
            <p:nvPr/>
          </p:nvSpPr>
          <p:spPr>
            <a:xfrm>
              <a:off x="620178" y="5901242"/>
              <a:ext cx="373454" cy="373454"/>
            </a:xfrm>
            <a:custGeom>
              <a:avLst/>
              <a:gdLst>
                <a:gd name="connsiteX0" fmla="*/ 13777 w 238125"/>
                <a:gd name="connsiteY0" fmla="*/ 202611 h 238125"/>
                <a:gd name="connsiteX1" fmla="*/ 13777 w 238125"/>
                <a:gd name="connsiteY1" fmla="*/ 233091 h 238125"/>
                <a:gd name="connsiteX2" fmla="*/ 44258 w 238125"/>
                <a:gd name="connsiteY2" fmla="*/ 233091 h 238125"/>
                <a:gd name="connsiteX3" fmla="*/ 121410 w 238125"/>
                <a:gd name="connsiteY3" fmla="*/ 155938 h 238125"/>
                <a:gd name="connsiteX4" fmla="*/ 90930 w 238125"/>
                <a:gd name="connsiteY4" fmla="*/ 125458 h 238125"/>
                <a:gd name="connsiteX5" fmla="*/ 13777 w 238125"/>
                <a:gd name="connsiteY5" fmla="*/ 202611 h 238125"/>
                <a:gd name="connsiteX6" fmla="*/ 239520 w 238125"/>
                <a:gd name="connsiteY6" fmla="*/ 37828 h 238125"/>
                <a:gd name="connsiteX7" fmla="*/ 209040 w 238125"/>
                <a:gd name="connsiteY7" fmla="*/ 7348 h 238125"/>
                <a:gd name="connsiteX8" fmla="*/ 185227 w 238125"/>
                <a:gd name="connsiteY8" fmla="*/ 32113 h 238125"/>
                <a:gd name="connsiteX9" fmla="*/ 185227 w 238125"/>
                <a:gd name="connsiteY9" fmla="*/ 62593 h 238125"/>
                <a:gd name="connsiteX10" fmla="*/ 215708 w 238125"/>
                <a:gd name="connsiteY10" fmla="*/ 62593 h 238125"/>
                <a:gd name="connsiteX11" fmla="*/ 239520 w 238125"/>
                <a:gd name="connsiteY11" fmla="*/ 37828 h 238125"/>
                <a:gd name="connsiteX12" fmla="*/ 239520 w 238125"/>
                <a:gd name="connsiteY12" fmla="*/ 37828 h 238125"/>
                <a:gd name="connsiteX13" fmla="*/ 184275 w 238125"/>
                <a:gd name="connsiteY13" fmla="*/ 62593 h 238125"/>
                <a:gd name="connsiteX14" fmla="*/ 142365 w 238125"/>
                <a:gd name="connsiteY14" fmla="*/ 104503 h 238125"/>
                <a:gd name="connsiteX15" fmla="*/ 184275 w 238125"/>
                <a:gd name="connsiteY15" fmla="*/ 62593 h 238125"/>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55742 w 232172"/>
                <a:gd name="connsiteY14" fmla="*/ 74949 h 232172"/>
                <a:gd name="connsiteX15" fmla="*/ 176927 w 232172"/>
                <a:gd name="connsiteY15" fmla="*/ 55245 h 232172"/>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64624 w 232172"/>
                <a:gd name="connsiteY14" fmla="*/ 71988 h 232172"/>
                <a:gd name="connsiteX15" fmla="*/ 176927 w 232172"/>
                <a:gd name="connsiteY15" fmla="*/ 55245 h 232172"/>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52781 w 232172"/>
                <a:gd name="connsiteY14" fmla="*/ 71988 h 232172"/>
                <a:gd name="connsiteX15" fmla="*/ 176927 w 232172"/>
                <a:gd name="connsiteY15" fmla="*/ 55245 h 232172"/>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58703 w 232172"/>
                <a:gd name="connsiteY14" fmla="*/ 71988 h 232172"/>
                <a:gd name="connsiteX15" fmla="*/ 176927 w 232172"/>
                <a:gd name="connsiteY15" fmla="*/ 55245 h 232172"/>
                <a:gd name="connsiteX0" fmla="*/ 6429 w 232172"/>
                <a:gd name="connsiteY0" fmla="*/ 195263 h 232172"/>
                <a:gd name="connsiteX1" fmla="*/ 6429 w 232172"/>
                <a:gd name="connsiteY1" fmla="*/ 225743 h 232172"/>
                <a:gd name="connsiteX2" fmla="*/ 36910 w 232172"/>
                <a:gd name="connsiteY2" fmla="*/ 225743 h 232172"/>
                <a:gd name="connsiteX3" fmla="*/ 114062 w 232172"/>
                <a:gd name="connsiteY3" fmla="*/ 148590 h 232172"/>
                <a:gd name="connsiteX4" fmla="*/ 83582 w 232172"/>
                <a:gd name="connsiteY4" fmla="*/ 118110 h 232172"/>
                <a:gd name="connsiteX5" fmla="*/ 6429 w 232172"/>
                <a:gd name="connsiteY5" fmla="*/ 195263 h 232172"/>
                <a:gd name="connsiteX6" fmla="*/ 232172 w 232172"/>
                <a:gd name="connsiteY6" fmla="*/ 30480 h 232172"/>
                <a:gd name="connsiteX7" fmla="*/ 201692 w 232172"/>
                <a:gd name="connsiteY7" fmla="*/ 0 h 232172"/>
                <a:gd name="connsiteX8" fmla="*/ 177879 w 232172"/>
                <a:gd name="connsiteY8" fmla="*/ 24765 h 232172"/>
                <a:gd name="connsiteX9" fmla="*/ 177879 w 232172"/>
                <a:gd name="connsiteY9" fmla="*/ 55245 h 232172"/>
                <a:gd name="connsiteX10" fmla="*/ 208360 w 232172"/>
                <a:gd name="connsiteY10" fmla="*/ 55245 h 232172"/>
                <a:gd name="connsiteX11" fmla="*/ 232172 w 232172"/>
                <a:gd name="connsiteY11" fmla="*/ 30480 h 232172"/>
                <a:gd name="connsiteX12" fmla="*/ 232172 w 232172"/>
                <a:gd name="connsiteY12" fmla="*/ 30480 h 232172"/>
                <a:gd name="connsiteX13" fmla="*/ 176927 w 232172"/>
                <a:gd name="connsiteY13" fmla="*/ 55245 h 232172"/>
                <a:gd name="connsiteX14" fmla="*/ 161663 w 232172"/>
                <a:gd name="connsiteY14" fmla="*/ 69027 h 232172"/>
                <a:gd name="connsiteX15" fmla="*/ 176927 w 232172"/>
                <a:gd name="connsiteY15" fmla="*/ 55245 h 23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2172" h="232172">
                  <a:moveTo>
                    <a:pt x="6429" y="195263"/>
                  </a:moveTo>
                  <a:cubicBezTo>
                    <a:pt x="-2143" y="203835"/>
                    <a:pt x="-2143" y="217170"/>
                    <a:pt x="6429" y="225743"/>
                  </a:cubicBezTo>
                  <a:cubicBezTo>
                    <a:pt x="15002" y="234315"/>
                    <a:pt x="29290" y="234315"/>
                    <a:pt x="36910" y="225743"/>
                  </a:cubicBezTo>
                  <a:lnTo>
                    <a:pt x="114062" y="148590"/>
                  </a:lnTo>
                  <a:lnTo>
                    <a:pt x="83582" y="118110"/>
                  </a:lnTo>
                  <a:lnTo>
                    <a:pt x="6429" y="195263"/>
                  </a:lnTo>
                  <a:close/>
                  <a:moveTo>
                    <a:pt x="232172" y="30480"/>
                  </a:moveTo>
                  <a:lnTo>
                    <a:pt x="201692" y="0"/>
                  </a:lnTo>
                  <a:lnTo>
                    <a:pt x="177879" y="24765"/>
                  </a:lnTo>
                  <a:lnTo>
                    <a:pt x="177879" y="55245"/>
                  </a:lnTo>
                  <a:lnTo>
                    <a:pt x="208360" y="55245"/>
                  </a:lnTo>
                  <a:lnTo>
                    <a:pt x="232172" y="30480"/>
                  </a:lnTo>
                  <a:lnTo>
                    <a:pt x="232172" y="30480"/>
                  </a:lnTo>
                  <a:close/>
                  <a:moveTo>
                    <a:pt x="176927" y="55245"/>
                  </a:moveTo>
                  <a:lnTo>
                    <a:pt x="161663" y="69027"/>
                  </a:lnTo>
                  <a:cubicBezTo>
                    <a:pt x="175633" y="55057"/>
                    <a:pt x="162957" y="69215"/>
                    <a:pt x="176927" y="55245"/>
                  </a:cubicBezTo>
                  <a:close/>
                </a:path>
              </a:pathLst>
            </a:custGeom>
            <a:noFill/>
            <a:ln w="1270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D4D74BC2-6018-4D9F-9818-7375BDB61C7B}"/>
                </a:ext>
              </a:extLst>
            </p:cNvPr>
            <p:cNvSpPr/>
            <p:nvPr/>
          </p:nvSpPr>
          <p:spPr>
            <a:xfrm>
              <a:off x="642872" y="5880668"/>
              <a:ext cx="398350" cy="398350"/>
            </a:xfrm>
            <a:custGeom>
              <a:avLst/>
              <a:gdLst>
                <a:gd name="connsiteX0" fmla="*/ 95658 w 247650"/>
                <a:gd name="connsiteY0" fmla="*/ 22315 h 247650"/>
                <a:gd name="connsiteX1" fmla="*/ 35650 w 247650"/>
                <a:gd name="connsiteY1" fmla="*/ 12790 h 247650"/>
                <a:gd name="connsiteX2" fmla="*/ 75655 w 247650"/>
                <a:gd name="connsiteY2" fmla="*/ 52795 h 247650"/>
                <a:gd name="connsiteX3" fmla="*/ 52795 w 247650"/>
                <a:gd name="connsiteY3" fmla="*/ 75655 h 247650"/>
                <a:gd name="connsiteX4" fmla="*/ 12790 w 247650"/>
                <a:gd name="connsiteY4" fmla="*/ 35650 h 247650"/>
                <a:gd name="connsiteX5" fmla="*/ 22315 w 247650"/>
                <a:gd name="connsiteY5" fmla="*/ 95658 h 247650"/>
                <a:gd name="connsiteX6" fmla="*/ 73750 w 247650"/>
                <a:gd name="connsiteY6" fmla="*/ 108993 h 247650"/>
                <a:gd name="connsiteX7" fmla="*/ 202338 w 247650"/>
                <a:gd name="connsiteY7" fmla="*/ 237580 h 247650"/>
                <a:gd name="connsiteX8" fmla="*/ 237580 w 247650"/>
                <a:gd name="connsiteY8" fmla="*/ 237580 h 247650"/>
                <a:gd name="connsiteX9" fmla="*/ 237580 w 247650"/>
                <a:gd name="connsiteY9" fmla="*/ 202338 h 247650"/>
                <a:gd name="connsiteX10" fmla="*/ 108040 w 247650"/>
                <a:gd name="connsiteY10" fmla="*/ 72798 h 247650"/>
                <a:gd name="connsiteX11" fmla="*/ 95658 w 247650"/>
                <a:gd name="connsiteY11" fmla="*/ 22315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47650">
                  <a:moveTo>
                    <a:pt x="95658" y="22315"/>
                  </a:moveTo>
                  <a:cubicBezTo>
                    <a:pt x="79465" y="6123"/>
                    <a:pt x="55653" y="3265"/>
                    <a:pt x="35650" y="12790"/>
                  </a:cubicBezTo>
                  <a:lnTo>
                    <a:pt x="75655" y="52795"/>
                  </a:lnTo>
                  <a:lnTo>
                    <a:pt x="52795" y="75655"/>
                  </a:lnTo>
                  <a:lnTo>
                    <a:pt x="12790" y="35650"/>
                  </a:lnTo>
                  <a:cubicBezTo>
                    <a:pt x="3265" y="54700"/>
                    <a:pt x="6123" y="79465"/>
                    <a:pt x="22315" y="95658"/>
                  </a:cubicBezTo>
                  <a:cubicBezTo>
                    <a:pt x="36603" y="109945"/>
                    <a:pt x="55653" y="113755"/>
                    <a:pt x="73750" y="108993"/>
                  </a:cubicBezTo>
                  <a:lnTo>
                    <a:pt x="202338" y="237580"/>
                  </a:lnTo>
                  <a:cubicBezTo>
                    <a:pt x="211863" y="247105"/>
                    <a:pt x="228055" y="247105"/>
                    <a:pt x="237580" y="237580"/>
                  </a:cubicBezTo>
                  <a:cubicBezTo>
                    <a:pt x="247105" y="228055"/>
                    <a:pt x="247105" y="211863"/>
                    <a:pt x="237580" y="202338"/>
                  </a:cubicBezTo>
                  <a:lnTo>
                    <a:pt x="108040" y="72798"/>
                  </a:lnTo>
                  <a:cubicBezTo>
                    <a:pt x="113755" y="55653"/>
                    <a:pt x="108993" y="35650"/>
                    <a:pt x="95658" y="22315"/>
                  </a:cubicBezTo>
                  <a:close/>
                </a:path>
              </a:pathLst>
            </a:custGeom>
            <a:noFill/>
            <a:ln w="1270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5" name="Rectangle 24">
            <a:extLst>
              <a:ext uri="{FF2B5EF4-FFF2-40B4-BE49-F238E27FC236}">
                <a16:creationId xmlns:a16="http://schemas.microsoft.com/office/drawing/2014/main" id="{494211AB-0245-4185-87A7-3C313851562E}"/>
              </a:ext>
            </a:extLst>
          </p:cNvPr>
          <p:cNvSpPr/>
          <p:nvPr/>
        </p:nvSpPr>
        <p:spPr>
          <a:xfrm>
            <a:off x="8640243" y="2049458"/>
            <a:ext cx="3133116" cy="4345518"/>
          </a:xfrm>
          <a:prstGeom prst="rect">
            <a:avLst/>
          </a:prstGeom>
          <a:ln w="6350">
            <a:solidFill>
              <a:schemeClr val="bg1">
                <a:lumMod val="85000"/>
              </a:schemeClr>
            </a:solidFill>
          </a:ln>
        </p:spPr>
        <p:txBody>
          <a:bodyPr wrap="square" lIns="134464" tIns="89642" rIns="134464" bIns="89642">
            <a:noAutofit/>
          </a:bodyPr>
          <a:lstStyle/>
          <a:p>
            <a:pPr marL="0" marR="0" lvl="0" indent="0" algn="l" defTabSz="914102" rtl="0" eaLnBrk="1" fontAlgn="base" latinLnBrk="0" hangingPunct="1">
              <a:lnSpc>
                <a:spcPct val="100000"/>
              </a:lnSpc>
              <a:spcBef>
                <a:spcPts val="1176"/>
              </a:spcBef>
              <a:spcAft>
                <a:spcPts val="784"/>
              </a:spcAft>
              <a:buClrTx/>
              <a:buSzTx/>
              <a:buFontTx/>
              <a:buNone/>
              <a:tabLst/>
              <a:defRPr/>
            </a:pPr>
            <a:r>
              <a:rPr kumimoji="0" lang="en-US" sz="2353" b="0" i="0" u="none" strike="noStrike" kern="1200" cap="none" spc="0" normalizeH="0" baseline="0" noProof="0">
                <a:ln>
                  <a:noFill/>
                </a:ln>
                <a:solidFill>
                  <a:srgbClr val="282828"/>
                </a:solidFill>
                <a:effectLst/>
                <a:uLnTx/>
                <a:uFillTx/>
                <a:latin typeface="Segoe UI"/>
                <a:ea typeface="+mn-ea"/>
                <a:cs typeface="Segoe UI" pitchFamily="34" charset="0"/>
              </a:rPr>
              <a:t>Updates can be staged in a maintenance window to keep systems available after logon</a:t>
            </a:r>
          </a:p>
        </p:txBody>
      </p:sp>
      <p:cxnSp>
        <p:nvCxnSpPr>
          <p:cNvPr id="26" name="Straight Connector 25">
            <a:extLst>
              <a:ext uri="{FF2B5EF4-FFF2-40B4-BE49-F238E27FC236}">
                <a16:creationId xmlns:a16="http://schemas.microsoft.com/office/drawing/2014/main" id="{0E1D8CF3-44DE-4EF5-B706-361C33978091}"/>
              </a:ext>
              <a:ext uri="{C183D7F6-B498-43B3-948B-1728B52AA6E4}">
                <adec:decorative xmlns:adec="http://schemas.microsoft.com/office/drawing/2017/decorative" val="1"/>
              </a:ext>
            </a:extLst>
          </p:cNvPr>
          <p:cNvCxnSpPr/>
          <p:nvPr/>
        </p:nvCxnSpPr>
        <p:spPr>
          <a:xfrm>
            <a:off x="8658918" y="2049458"/>
            <a:ext cx="686871" cy="0"/>
          </a:xfrm>
          <a:prstGeom prst="line">
            <a:avLst/>
          </a:prstGeom>
          <a:ln w="41275"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96754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F2B0F-AA05-E2C9-8FE4-7DB74FD4C3AC}"/>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46E10F7D-6B17-6578-DA47-01A6D1CE8DB2}"/>
              </a:ext>
            </a:extLst>
          </p:cNvPr>
          <p:cNvPicPr>
            <a:picLocks noChangeAspect="1"/>
          </p:cNvPicPr>
          <p:nvPr/>
        </p:nvPicPr>
        <p:blipFill>
          <a:blip r:embed="rId2"/>
          <a:stretch>
            <a:fillRect/>
          </a:stretch>
        </p:blipFill>
        <p:spPr>
          <a:xfrm>
            <a:off x="0" y="-919843"/>
            <a:ext cx="12179905" cy="9134930"/>
          </a:xfrm>
          <a:prstGeom prst="rect">
            <a:avLst/>
          </a:prstGeom>
        </p:spPr>
      </p:pic>
    </p:spTree>
    <p:extLst>
      <p:ext uri="{BB962C8B-B14F-4D97-AF65-F5344CB8AC3E}">
        <p14:creationId xmlns:p14="http://schemas.microsoft.com/office/powerpoint/2010/main" val="85574441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a:xfrm>
            <a:off x="426425" y="440919"/>
            <a:ext cx="11336039" cy="757914"/>
          </a:xfrm>
        </p:spPr>
        <p:txBody>
          <a:bodyPr/>
          <a:lstStyle/>
          <a:p>
            <a:r>
              <a:rPr lang="en-US" sz="3088">
                <a:cs typeface="Segoe UI"/>
              </a:rPr>
              <a:t>Master image management</a:t>
            </a:r>
          </a:p>
        </p:txBody>
      </p:sp>
      <p:grpSp>
        <p:nvGrpSpPr>
          <p:cNvPr id="47" name="Group 13" descr="Business suitcase and gear">
            <a:extLst>
              <a:ext uri="{FF2B5EF4-FFF2-40B4-BE49-F238E27FC236}">
                <a16:creationId xmlns:a16="http://schemas.microsoft.com/office/drawing/2014/main" id="{9433ABFC-0336-40FB-9FB9-A6DF7A5AEB5B}"/>
              </a:ext>
            </a:extLst>
          </p:cNvPr>
          <p:cNvGrpSpPr>
            <a:grpSpLocks noChangeAspect="1"/>
          </p:cNvGrpSpPr>
          <p:nvPr/>
        </p:nvGrpSpPr>
        <p:grpSpPr bwMode="auto">
          <a:xfrm>
            <a:off x="445747" y="1464938"/>
            <a:ext cx="703840" cy="494861"/>
            <a:chOff x="5281" y="1273"/>
            <a:chExt cx="421" cy="296"/>
          </a:xfrm>
        </p:grpSpPr>
        <p:sp>
          <p:nvSpPr>
            <p:cNvPr id="48" name="Freeform 15">
              <a:extLst>
                <a:ext uri="{FF2B5EF4-FFF2-40B4-BE49-F238E27FC236}">
                  <a16:creationId xmlns:a16="http://schemas.microsoft.com/office/drawing/2014/main" id="{48F52C06-14E6-4DE3-B5A6-DFA3C128D231}"/>
                </a:ext>
              </a:extLst>
            </p:cNvPr>
            <p:cNvSpPr>
              <a:spLocks noEditPoints="1"/>
            </p:cNvSpPr>
            <p:nvPr/>
          </p:nvSpPr>
          <p:spPr bwMode="auto">
            <a:xfrm>
              <a:off x="5281" y="1273"/>
              <a:ext cx="350" cy="263"/>
            </a:xfrm>
            <a:custGeom>
              <a:avLst/>
              <a:gdLst>
                <a:gd name="T0" fmla="*/ 96 w 146"/>
                <a:gd name="T1" fmla="*/ 20 h 109"/>
                <a:gd name="T2" fmla="*/ 96 w 146"/>
                <a:gd name="T3" fmla="*/ 0 h 109"/>
                <a:gd name="T4" fmla="*/ 50 w 146"/>
                <a:gd name="T5" fmla="*/ 0 h 109"/>
                <a:gd name="T6" fmla="*/ 50 w 146"/>
                <a:gd name="T7" fmla="*/ 20 h 109"/>
                <a:gd name="T8" fmla="*/ 117 w 146"/>
                <a:gd name="T9" fmla="*/ 109 h 109"/>
                <a:gd name="T10" fmla="*/ 0 w 146"/>
                <a:gd name="T11" fmla="*/ 109 h 109"/>
                <a:gd name="T12" fmla="*/ 0 w 146"/>
                <a:gd name="T13" fmla="*/ 20 h 109"/>
                <a:gd name="T14" fmla="*/ 146 w 146"/>
                <a:gd name="T15" fmla="*/ 20 h 109"/>
                <a:gd name="T16" fmla="*/ 146 w 146"/>
                <a:gd name="T17" fmla="*/ 59 h 109"/>
                <a:gd name="T18" fmla="*/ 87 w 146"/>
                <a:gd name="T19" fmla="*/ 59 h 109"/>
                <a:gd name="T20" fmla="*/ 58 w 146"/>
                <a:gd name="T21" fmla="*/ 59 h 109"/>
                <a:gd name="T22" fmla="*/ 58 w 146"/>
                <a:gd name="T23" fmla="*/ 79 h 109"/>
                <a:gd name="T24" fmla="*/ 87 w 146"/>
                <a:gd name="T25" fmla="*/ 79 h 109"/>
                <a:gd name="T26" fmla="*/ 87 w 146"/>
                <a:gd name="T27" fmla="*/ 59 h 109"/>
                <a:gd name="T28" fmla="*/ 87 w 146"/>
                <a:gd name="T29" fmla="*/ 59 h 109"/>
                <a:gd name="T30" fmla="*/ 87 w 146"/>
                <a:gd name="T31" fmla="*/ 59 h 109"/>
                <a:gd name="T32" fmla="*/ 87 w 146"/>
                <a:gd name="T33" fmla="*/ 59 h 109"/>
                <a:gd name="T34" fmla="*/ 87 w 146"/>
                <a:gd name="T35" fmla="*/ 59 h 109"/>
                <a:gd name="T36" fmla="*/ 87 w 146"/>
                <a:gd name="T37" fmla="*/ 59 h 109"/>
                <a:gd name="T38" fmla="*/ 57 w 146"/>
                <a:gd name="T39" fmla="*/ 69 h 109"/>
                <a:gd name="T40" fmla="*/ 1 w 146"/>
                <a:gd name="T41" fmla="*/ 45 h 109"/>
                <a:gd name="T42" fmla="*/ 145 w 146"/>
                <a:gd name="T43" fmla="*/ 46 h 109"/>
                <a:gd name="T44" fmla="*/ 89 w 146"/>
                <a:gd name="T45" fmla="*/ 6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6" h="109">
                  <a:moveTo>
                    <a:pt x="96" y="20"/>
                  </a:moveTo>
                  <a:cubicBezTo>
                    <a:pt x="96" y="0"/>
                    <a:pt x="96" y="0"/>
                    <a:pt x="96" y="0"/>
                  </a:cubicBezTo>
                  <a:cubicBezTo>
                    <a:pt x="50" y="0"/>
                    <a:pt x="50" y="0"/>
                    <a:pt x="50" y="0"/>
                  </a:cubicBezTo>
                  <a:cubicBezTo>
                    <a:pt x="50" y="20"/>
                    <a:pt x="50" y="20"/>
                    <a:pt x="50" y="20"/>
                  </a:cubicBezTo>
                  <a:moveTo>
                    <a:pt x="117" y="109"/>
                  </a:moveTo>
                  <a:cubicBezTo>
                    <a:pt x="4" y="109"/>
                    <a:pt x="0" y="109"/>
                    <a:pt x="0" y="109"/>
                  </a:cubicBezTo>
                  <a:cubicBezTo>
                    <a:pt x="0" y="20"/>
                    <a:pt x="0" y="20"/>
                    <a:pt x="0" y="20"/>
                  </a:cubicBezTo>
                  <a:cubicBezTo>
                    <a:pt x="34" y="20"/>
                    <a:pt x="146" y="20"/>
                    <a:pt x="146" y="20"/>
                  </a:cubicBezTo>
                  <a:cubicBezTo>
                    <a:pt x="146" y="59"/>
                    <a:pt x="146" y="59"/>
                    <a:pt x="146" y="59"/>
                  </a:cubicBezTo>
                  <a:moveTo>
                    <a:pt x="87" y="59"/>
                  </a:moveTo>
                  <a:cubicBezTo>
                    <a:pt x="58" y="59"/>
                    <a:pt x="58" y="59"/>
                    <a:pt x="58" y="59"/>
                  </a:cubicBezTo>
                  <a:cubicBezTo>
                    <a:pt x="58" y="79"/>
                    <a:pt x="58" y="79"/>
                    <a:pt x="58" y="79"/>
                  </a:cubicBezTo>
                  <a:cubicBezTo>
                    <a:pt x="87" y="79"/>
                    <a:pt x="87" y="79"/>
                    <a:pt x="87" y="79"/>
                  </a:cubicBezTo>
                  <a:cubicBezTo>
                    <a:pt x="87" y="59"/>
                    <a:pt x="87" y="59"/>
                    <a:pt x="87" y="59"/>
                  </a:cubicBezTo>
                  <a:cubicBezTo>
                    <a:pt x="87" y="59"/>
                    <a:pt x="87" y="59"/>
                    <a:pt x="87" y="59"/>
                  </a:cubicBezTo>
                  <a:cubicBezTo>
                    <a:pt x="87" y="59"/>
                    <a:pt x="87" y="59"/>
                    <a:pt x="87" y="59"/>
                  </a:cubicBezTo>
                  <a:cubicBezTo>
                    <a:pt x="87" y="59"/>
                    <a:pt x="87" y="59"/>
                    <a:pt x="87" y="59"/>
                  </a:cubicBezTo>
                  <a:cubicBezTo>
                    <a:pt x="87" y="59"/>
                    <a:pt x="87" y="59"/>
                    <a:pt x="87" y="59"/>
                  </a:cubicBezTo>
                  <a:cubicBezTo>
                    <a:pt x="87" y="59"/>
                    <a:pt x="87" y="59"/>
                    <a:pt x="87" y="59"/>
                  </a:cubicBezTo>
                  <a:close/>
                  <a:moveTo>
                    <a:pt x="57" y="69"/>
                  </a:moveTo>
                  <a:cubicBezTo>
                    <a:pt x="1" y="45"/>
                    <a:pt x="1" y="45"/>
                    <a:pt x="1" y="45"/>
                  </a:cubicBezTo>
                  <a:moveTo>
                    <a:pt x="145" y="46"/>
                  </a:moveTo>
                  <a:cubicBezTo>
                    <a:pt x="89" y="69"/>
                    <a:pt x="89" y="69"/>
                    <a:pt x="89" y="69"/>
                  </a:cubicBezTo>
                </a:path>
              </a:pathLst>
            </a:custGeom>
            <a:noFill/>
            <a:ln w="1270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49" name="Freeform 16">
              <a:extLst>
                <a:ext uri="{FF2B5EF4-FFF2-40B4-BE49-F238E27FC236}">
                  <a16:creationId xmlns:a16="http://schemas.microsoft.com/office/drawing/2014/main" id="{FB530785-4564-4264-AE4C-C4D7162A88A2}"/>
                </a:ext>
              </a:extLst>
            </p:cNvPr>
            <p:cNvSpPr>
              <a:spLocks noEditPoints="1"/>
            </p:cNvSpPr>
            <p:nvPr/>
          </p:nvSpPr>
          <p:spPr bwMode="auto">
            <a:xfrm>
              <a:off x="5559" y="1418"/>
              <a:ext cx="143" cy="151"/>
            </a:xfrm>
            <a:custGeom>
              <a:avLst/>
              <a:gdLst>
                <a:gd name="T0" fmla="*/ 56 w 60"/>
                <a:gd name="T1" fmla="*/ 31 h 63"/>
                <a:gd name="T2" fmla="*/ 55 w 60"/>
                <a:gd name="T3" fmla="*/ 24 h 63"/>
                <a:gd name="T4" fmla="*/ 60 w 60"/>
                <a:gd name="T5" fmla="*/ 21 h 63"/>
                <a:gd name="T6" fmla="*/ 54 w 60"/>
                <a:gd name="T7" fmla="*/ 11 h 63"/>
                <a:gd name="T8" fmla="*/ 49 w 60"/>
                <a:gd name="T9" fmla="*/ 14 h 63"/>
                <a:gd name="T10" fmla="*/ 36 w 60"/>
                <a:gd name="T11" fmla="*/ 6 h 63"/>
                <a:gd name="T12" fmla="*/ 36 w 60"/>
                <a:gd name="T13" fmla="*/ 0 h 63"/>
                <a:gd name="T14" fmla="*/ 25 w 60"/>
                <a:gd name="T15" fmla="*/ 0 h 63"/>
                <a:gd name="T16" fmla="*/ 25 w 60"/>
                <a:gd name="T17" fmla="*/ 6 h 63"/>
                <a:gd name="T18" fmla="*/ 11 w 60"/>
                <a:gd name="T19" fmla="*/ 14 h 63"/>
                <a:gd name="T20" fmla="*/ 6 w 60"/>
                <a:gd name="T21" fmla="*/ 11 h 63"/>
                <a:gd name="T22" fmla="*/ 0 w 60"/>
                <a:gd name="T23" fmla="*/ 21 h 63"/>
                <a:gd name="T24" fmla="*/ 6 w 60"/>
                <a:gd name="T25" fmla="*/ 24 h 63"/>
                <a:gd name="T26" fmla="*/ 5 w 60"/>
                <a:gd name="T27" fmla="*/ 31 h 63"/>
                <a:gd name="T28" fmla="*/ 6 w 60"/>
                <a:gd name="T29" fmla="*/ 39 h 63"/>
                <a:gd name="T30" fmla="*/ 0 w 60"/>
                <a:gd name="T31" fmla="*/ 42 h 63"/>
                <a:gd name="T32" fmla="*/ 6 w 60"/>
                <a:gd name="T33" fmla="*/ 52 h 63"/>
                <a:gd name="T34" fmla="*/ 12 w 60"/>
                <a:gd name="T35" fmla="*/ 48 h 63"/>
                <a:gd name="T36" fmla="*/ 24 w 60"/>
                <a:gd name="T37" fmla="*/ 56 h 63"/>
                <a:gd name="T38" fmla="*/ 24 w 60"/>
                <a:gd name="T39" fmla="*/ 63 h 63"/>
                <a:gd name="T40" fmla="*/ 35 w 60"/>
                <a:gd name="T41" fmla="*/ 63 h 63"/>
                <a:gd name="T42" fmla="*/ 35 w 60"/>
                <a:gd name="T43" fmla="*/ 56 h 63"/>
                <a:gd name="T44" fmla="*/ 48 w 60"/>
                <a:gd name="T45" fmla="*/ 49 h 63"/>
                <a:gd name="T46" fmla="*/ 54 w 60"/>
                <a:gd name="T47" fmla="*/ 52 h 63"/>
                <a:gd name="T48" fmla="*/ 60 w 60"/>
                <a:gd name="T49" fmla="*/ 43 h 63"/>
                <a:gd name="T50" fmla="*/ 54 w 60"/>
                <a:gd name="T51" fmla="*/ 39 h 63"/>
                <a:gd name="T52" fmla="*/ 56 w 60"/>
                <a:gd name="T53" fmla="*/ 31 h 63"/>
                <a:gd name="T54" fmla="*/ 30 w 60"/>
                <a:gd name="T55" fmla="*/ 45 h 63"/>
                <a:gd name="T56" fmla="*/ 16 w 60"/>
                <a:gd name="T57" fmla="*/ 31 h 63"/>
                <a:gd name="T58" fmla="*/ 30 w 60"/>
                <a:gd name="T59" fmla="*/ 17 h 63"/>
                <a:gd name="T60" fmla="*/ 44 w 60"/>
                <a:gd name="T61" fmla="*/ 31 h 63"/>
                <a:gd name="T62" fmla="*/ 30 w 60"/>
                <a:gd name="T6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 h="63">
                  <a:moveTo>
                    <a:pt x="56" y="31"/>
                  </a:moveTo>
                  <a:cubicBezTo>
                    <a:pt x="56" y="29"/>
                    <a:pt x="55" y="26"/>
                    <a:pt x="55" y="24"/>
                  </a:cubicBezTo>
                  <a:cubicBezTo>
                    <a:pt x="60" y="21"/>
                    <a:pt x="60" y="21"/>
                    <a:pt x="60" y="21"/>
                  </a:cubicBezTo>
                  <a:cubicBezTo>
                    <a:pt x="54" y="11"/>
                    <a:pt x="54" y="11"/>
                    <a:pt x="54" y="11"/>
                  </a:cubicBezTo>
                  <a:cubicBezTo>
                    <a:pt x="49" y="14"/>
                    <a:pt x="49" y="14"/>
                    <a:pt x="49" y="14"/>
                  </a:cubicBezTo>
                  <a:cubicBezTo>
                    <a:pt x="46" y="10"/>
                    <a:pt x="41" y="8"/>
                    <a:pt x="36" y="6"/>
                  </a:cubicBezTo>
                  <a:cubicBezTo>
                    <a:pt x="36" y="0"/>
                    <a:pt x="36" y="0"/>
                    <a:pt x="36" y="0"/>
                  </a:cubicBezTo>
                  <a:cubicBezTo>
                    <a:pt x="25" y="0"/>
                    <a:pt x="25" y="0"/>
                    <a:pt x="25" y="0"/>
                  </a:cubicBezTo>
                  <a:cubicBezTo>
                    <a:pt x="25" y="6"/>
                    <a:pt x="25" y="6"/>
                    <a:pt x="25" y="6"/>
                  </a:cubicBezTo>
                  <a:cubicBezTo>
                    <a:pt x="19" y="8"/>
                    <a:pt x="15" y="10"/>
                    <a:pt x="11" y="14"/>
                  </a:cubicBezTo>
                  <a:cubicBezTo>
                    <a:pt x="6" y="11"/>
                    <a:pt x="6" y="11"/>
                    <a:pt x="6" y="11"/>
                  </a:cubicBezTo>
                  <a:cubicBezTo>
                    <a:pt x="0" y="21"/>
                    <a:pt x="0" y="21"/>
                    <a:pt x="0" y="21"/>
                  </a:cubicBezTo>
                  <a:cubicBezTo>
                    <a:pt x="6" y="24"/>
                    <a:pt x="6" y="24"/>
                    <a:pt x="6" y="24"/>
                  </a:cubicBezTo>
                  <a:cubicBezTo>
                    <a:pt x="5" y="26"/>
                    <a:pt x="5" y="29"/>
                    <a:pt x="5" y="31"/>
                  </a:cubicBezTo>
                  <a:cubicBezTo>
                    <a:pt x="5" y="34"/>
                    <a:pt x="5" y="36"/>
                    <a:pt x="6" y="39"/>
                  </a:cubicBezTo>
                  <a:cubicBezTo>
                    <a:pt x="0" y="42"/>
                    <a:pt x="0" y="42"/>
                    <a:pt x="0" y="42"/>
                  </a:cubicBezTo>
                  <a:cubicBezTo>
                    <a:pt x="6" y="52"/>
                    <a:pt x="6" y="52"/>
                    <a:pt x="6" y="52"/>
                  </a:cubicBezTo>
                  <a:cubicBezTo>
                    <a:pt x="12" y="48"/>
                    <a:pt x="12" y="48"/>
                    <a:pt x="12" y="48"/>
                  </a:cubicBezTo>
                  <a:cubicBezTo>
                    <a:pt x="15" y="52"/>
                    <a:pt x="19" y="55"/>
                    <a:pt x="24" y="56"/>
                  </a:cubicBezTo>
                  <a:cubicBezTo>
                    <a:pt x="24" y="63"/>
                    <a:pt x="24" y="63"/>
                    <a:pt x="24" y="63"/>
                  </a:cubicBezTo>
                  <a:cubicBezTo>
                    <a:pt x="35" y="63"/>
                    <a:pt x="35" y="63"/>
                    <a:pt x="35" y="63"/>
                  </a:cubicBezTo>
                  <a:cubicBezTo>
                    <a:pt x="35" y="56"/>
                    <a:pt x="35" y="56"/>
                    <a:pt x="35" y="56"/>
                  </a:cubicBezTo>
                  <a:cubicBezTo>
                    <a:pt x="40" y="55"/>
                    <a:pt x="45" y="53"/>
                    <a:pt x="48" y="49"/>
                  </a:cubicBezTo>
                  <a:cubicBezTo>
                    <a:pt x="54" y="52"/>
                    <a:pt x="54" y="52"/>
                    <a:pt x="54" y="52"/>
                  </a:cubicBezTo>
                  <a:cubicBezTo>
                    <a:pt x="60" y="43"/>
                    <a:pt x="60" y="43"/>
                    <a:pt x="60" y="43"/>
                  </a:cubicBezTo>
                  <a:cubicBezTo>
                    <a:pt x="54" y="39"/>
                    <a:pt x="54" y="39"/>
                    <a:pt x="54" y="39"/>
                  </a:cubicBezTo>
                  <a:cubicBezTo>
                    <a:pt x="55" y="37"/>
                    <a:pt x="56" y="34"/>
                    <a:pt x="56" y="31"/>
                  </a:cubicBezTo>
                  <a:close/>
                  <a:moveTo>
                    <a:pt x="30" y="45"/>
                  </a:moveTo>
                  <a:cubicBezTo>
                    <a:pt x="22" y="45"/>
                    <a:pt x="16" y="39"/>
                    <a:pt x="16" y="31"/>
                  </a:cubicBezTo>
                  <a:cubicBezTo>
                    <a:pt x="16" y="23"/>
                    <a:pt x="22" y="17"/>
                    <a:pt x="30" y="17"/>
                  </a:cubicBezTo>
                  <a:cubicBezTo>
                    <a:pt x="38" y="17"/>
                    <a:pt x="44" y="23"/>
                    <a:pt x="44" y="31"/>
                  </a:cubicBezTo>
                  <a:cubicBezTo>
                    <a:pt x="44" y="39"/>
                    <a:pt x="38" y="45"/>
                    <a:pt x="30" y="45"/>
                  </a:cubicBezTo>
                  <a:close/>
                </a:path>
              </a:pathLst>
            </a:custGeom>
            <a:noFill/>
            <a:ln w="1270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grpSp>
      <p:sp>
        <p:nvSpPr>
          <p:cNvPr id="7" name="Rectangle 6">
            <a:extLst>
              <a:ext uri="{FF2B5EF4-FFF2-40B4-BE49-F238E27FC236}">
                <a16:creationId xmlns:a16="http://schemas.microsoft.com/office/drawing/2014/main" id="{F8FB072B-EFA6-486C-8BCB-450AD6BD7FEF}"/>
              </a:ext>
            </a:extLst>
          </p:cNvPr>
          <p:cNvSpPr/>
          <p:nvPr/>
        </p:nvSpPr>
        <p:spPr>
          <a:xfrm>
            <a:off x="434104" y="2049457"/>
            <a:ext cx="4458566" cy="3969882"/>
          </a:xfrm>
          <a:prstGeom prst="rect">
            <a:avLst/>
          </a:prstGeom>
          <a:ln w="6350">
            <a:solidFill>
              <a:schemeClr val="bg1">
                <a:lumMod val="85000"/>
              </a:schemeClr>
            </a:solidFill>
          </a:ln>
        </p:spPr>
        <p:txBody>
          <a:bodyPr wrap="square" lIns="134464" tIns="89642" rIns="134464" bIns="89642">
            <a:noAutofit/>
          </a:bodyPr>
          <a:lstStyle/>
          <a:p>
            <a:pPr defTabSz="914102" fontAlgn="base">
              <a:spcBef>
                <a:spcPts val="588"/>
              </a:spcBef>
              <a:spcAft>
                <a:spcPts val="588"/>
              </a:spcAft>
            </a:pPr>
            <a:r>
              <a:rPr lang="en-US" sz="2353">
                <a:solidFill>
                  <a:schemeClr val="tx1">
                    <a:lumMod val="90000"/>
                    <a:lumOff val="10000"/>
                  </a:schemeClr>
                </a:solidFill>
                <a:cs typeface="Segoe UI" pitchFamily="34" charset="0"/>
              </a:rPr>
              <a:t>The master image can be managed by already existing processes and technologies, including: </a:t>
            </a:r>
          </a:p>
          <a:p>
            <a:pPr marL="410844" indent="-261446" defTabSz="914102" fontAlgn="base">
              <a:spcBef>
                <a:spcPts val="588"/>
              </a:spcBef>
              <a:spcAft>
                <a:spcPts val="588"/>
              </a:spcAft>
              <a:buFont typeface="Arial" panose="020B0604020202020204" pitchFamily="34" charset="0"/>
              <a:buChar char="•"/>
            </a:pPr>
            <a:r>
              <a:rPr lang="en-US" sz="1961">
                <a:solidFill>
                  <a:schemeClr val="accent4"/>
                </a:solidFill>
                <a:ea typeface="Segoe UI" pitchFamily="34" charset="0"/>
                <a:cs typeface="Segoe UI" pitchFamily="34" charset="0"/>
              </a:rPr>
              <a:t>Azure Update Management </a:t>
            </a:r>
          </a:p>
          <a:p>
            <a:pPr marL="410844" indent="-261446" defTabSz="914102" fontAlgn="base">
              <a:spcBef>
                <a:spcPts val="588"/>
              </a:spcBef>
              <a:spcAft>
                <a:spcPts val="588"/>
              </a:spcAft>
              <a:buFont typeface="Arial" panose="020B0604020202020204" pitchFamily="34" charset="0"/>
              <a:buChar char="•"/>
            </a:pPr>
            <a:r>
              <a:rPr lang="en-US" sz="1961">
                <a:solidFill>
                  <a:schemeClr val="accent4"/>
                </a:solidFill>
                <a:ea typeface="Segoe UI" pitchFamily="34" charset="0"/>
                <a:cs typeface="Segoe UI" pitchFamily="34" charset="0"/>
              </a:rPr>
              <a:t>System Center Configuration Manager</a:t>
            </a:r>
          </a:p>
          <a:p>
            <a:pPr marL="410844" indent="-261446" defTabSz="914102" fontAlgn="base">
              <a:spcBef>
                <a:spcPts val="588"/>
              </a:spcBef>
              <a:spcAft>
                <a:spcPts val="588"/>
              </a:spcAft>
              <a:buFont typeface="Arial" panose="020B0604020202020204" pitchFamily="34" charset="0"/>
              <a:buChar char="•"/>
            </a:pPr>
            <a:r>
              <a:rPr lang="en-US" sz="1961">
                <a:solidFill>
                  <a:schemeClr val="accent4"/>
                </a:solidFill>
                <a:ea typeface="Segoe UI" pitchFamily="34" charset="0"/>
                <a:cs typeface="Segoe UI" pitchFamily="34" charset="0"/>
              </a:rPr>
              <a:t>Third-party</a:t>
            </a:r>
            <a:endParaRPr lang="en-US" sz="2353">
              <a:solidFill>
                <a:schemeClr val="accent4"/>
              </a:solidFill>
              <a:cs typeface="Segoe UI" pitchFamily="34" charset="0"/>
            </a:endParaRPr>
          </a:p>
        </p:txBody>
      </p:sp>
      <p:sp>
        <p:nvSpPr>
          <p:cNvPr id="40" name="Trackers_EADF" title="Icon of a clipboard with a checklist on it">
            <a:extLst>
              <a:ext uri="{FF2B5EF4-FFF2-40B4-BE49-F238E27FC236}">
                <a16:creationId xmlns:a16="http://schemas.microsoft.com/office/drawing/2014/main" id="{30B3D904-C445-41CB-BE43-669722B40AD7}"/>
              </a:ext>
            </a:extLst>
          </p:cNvPr>
          <p:cNvSpPr>
            <a:spLocks noChangeAspect="1" noEditPoints="1"/>
          </p:cNvSpPr>
          <p:nvPr/>
        </p:nvSpPr>
        <p:spPr bwMode="auto">
          <a:xfrm>
            <a:off x="5152120" y="1452422"/>
            <a:ext cx="366132" cy="499238"/>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p>
        </p:txBody>
      </p:sp>
      <p:sp>
        <p:nvSpPr>
          <p:cNvPr id="33" name="Rectangle 32">
            <a:extLst>
              <a:ext uri="{FF2B5EF4-FFF2-40B4-BE49-F238E27FC236}">
                <a16:creationId xmlns:a16="http://schemas.microsoft.com/office/drawing/2014/main" id="{3B877B13-5F48-4D31-8871-937B80511EE3}"/>
              </a:ext>
            </a:extLst>
          </p:cNvPr>
          <p:cNvSpPr/>
          <p:nvPr/>
        </p:nvSpPr>
        <p:spPr>
          <a:xfrm>
            <a:off x="5140478" y="2049457"/>
            <a:ext cx="3192910" cy="3969882"/>
          </a:xfrm>
          <a:prstGeom prst="rect">
            <a:avLst/>
          </a:prstGeom>
          <a:ln w="6350">
            <a:solidFill>
              <a:schemeClr val="bg1">
                <a:lumMod val="85000"/>
              </a:schemeClr>
            </a:solidFill>
          </a:ln>
        </p:spPr>
        <p:txBody>
          <a:bodyPr wrap="square" lIns="134464" tIns="89642" rIns="134464" bIns="89642" anchor="t">
            <a:noAutofit/>
          </a:bodyPr>
          <a:lstStyle/>
          <a:p>
            <a:pPr>
              <a:spcBef>
                <a:spcPts val="2941"/>
              </a:spcBef>
              <a:spcAft>
                <a:spcPts val="588"/>
              </a:spcAft>
            </a:pPr>
            <a:r>
              <a:rPr lang="en-US" sz="2353">
                <a:solidFill>
                  <a:schemeClr val="tx1">
                    <a:lumMod val="90000"/>
                    <a:lumOff val="10000"/>
                  </a:schemeClr>
                </a:solidFill>
                <a:cs typeface="Segoe UI"/>
              </a:rPr>
              <a:t>A “best practices” document helps to configure a golden image for Azure Virtual Desktop</a:t>
            </a:r>
          </a:p>
        </p:txBody>
      </p:sp>
      <p:grpSp>
        <p:nvGrpSpPr>
          <p:cNvPr id="41" name="Group 40" descr="Icon for app masking">
            <a:extLst>
              <a:ext uri="{FF2B5EF4-FFF2-40B4-BE49-F238E27FC236}">
                <a16:creationId xmlns:a16="http://schemas.microsoft.com/office/drawing/2014/main" id="{715E94C3-DABD-4639-A6C4-E3CFB6B5A2FF}"/>
              </a:ext>
            </a:extLst>
          </p:cNvPr>
          <p:cNvGrpSpPr/>
          <p:nvPr/>
        </p:nvGrpSpPr>
        <p:grpSpPr>
          <a:xfrm>
            <a:off x="8585963" y="1447840"/>
            <a:ext cx="457242" cy="503820"/>
            <a:chOff x="8189222" y="3331798"/>
            <a:chExt cx="287665" cy="316971"/>
          </a:xfrm>
        </p:grpSpPr>
        <p:sp>
          <p:nvSpPr>
            <p:cNvPr id="42" name="Freeform: Shape 41">
              <a:extLst>
                <a:ext uri="{FF2B5EF4-FFF2-40B4-BE49-F238E27FC236}">
                  <a16:creationId xmlns:a16="http://schemas.microsoft.com/office/drawing/2014/main" id="{3CBE98BA-D42C-469A-9F33-DF985F6CC2C4}"/>
                </a:ext>
              </a:extLst>
            </p:cNvPr>
            <p:cNvSpPr/>
            <p:nvPr/>
          </p:nvSpPr>
          <p:spPr>
            <a:xfrm>
              <a:off x="8189222" y="3543994"/>
              <a:ext cx="38100" cy="104775"/>
            </a:xfrm>
            <a:custGeom>
              <a:avLst/>
              <a:gdLst>
                <a:gd name="connsiteX0" fmla="*/ 36875 w 38100"/>
                <a:gd name="connsiteY0" fmla="*/ 100693 h 104775"/>
                <a:gd name="connsiteX1" fmla="*/ 7348 w 38100"/>
                <a:gd name="connsiteY1" fmla="*/ 100693 h 104775"/>
                <a:gd name="connsiteX2" fmla="*/ 7348 w 38100"/>
                <a:gd name="connsiteY2" fmla="*/ 7348 h 104775"/>
                <a:gd name="connsiteX3" fmla="*/ 36875 w 38100"/>
                <a:gd name="connsiteY3" fmla="*/ 7348 h 104775"/>
              </a:gdLst>
              <a:ahLst/>
              <a:cxnLst>
                <a:cxn ang="0">
                  <a:pos x="connsiteX0" y="connsiteY0"/>
                </a:cxn>
                <a:cxn ang="0">
                  <a:pos x="connsiteX1" y="connsiteY1"/>
                </a:cxn>
                <a:cxn ang="0">
                  <a:pos x="connsiteX2" y="connsiteY2"/>
                </a:cxn>
                <a:cxn ang="0">
                  <a:pos x="connsiteX3" y="connsiteY3"/>
                </a:cxn>
              </a:cxnLst>
              <a:rect l="l" t="t" r="r" b="b"/>
              <a:pathLst>
                <a:path w="38100" h="104775">
                  <a:moveTo>
                    <a:pt x="36875" y="100693"/>
                  </a:moveTo>
                  <a:lnTo>
                    <a:pt x="7348" y="100693"/>
                  </a:lnTo>
                  <a:lnTo>
                    <a:pt x="7348" y="7348"/>
                  </a:lnTo>
                  <a:lnTo>
                    <a:pt x="36875" y="7348"/>
                  </a:lnTo>
                  <a:close/>
                </a:path>
              </a:pathLst>
            </a:custGeom>
            <a:noFill/>
            <a:ln w="1270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endParaRPr lang="en-US" sz="882">
                <a:gradFill>
                  <a:gsLst>
                    <a:gs pos="0">
                      <a:srgbClr val="505050"/>
                    </a:gs>
                    <a:gs pos="100000">
                      <a:srgbClr val="505050"/>
                    </a:gs>
                  </a:gsLst>
                  <a:lin ang="5400000" scaled="1"/>
                </a:gradFill>
              </a:endParaRPr>
            </a:p>
          </p:txBody>
        </p:sp>
        <p:sp>
          <p:nvSpPr>
            <p:cNvPr id="43" name="Freeform: Shape 42">
              <a:extLst>
                <a:ext uri="{FF2B5EF4-FFF2-40B4-BE49-F238E27FC236}">
                  <a16:creationId xmlns:a16="http://schemas.microsoft.com/office/drawing/2014/main" id="{4A34F8B3-11D1-419A-AB2C-55925AE6928F}"/>
                </a:ext>
              </a:extLst>
            </p:cNvPr>
            <p:cNvSpPr/>
            <p:nvPr/>
          </p:nvSpPr>
          <p:spPr>
            <a:xfrm>
              <a:off x="8219712" y="3512972"/>
              <a:ext cx="257175" cy="123825"/>
            </a:xfrm>
            <a:custGeom>
              <a:avLst/>
              <a:gdLst>
                <a:gd name="connsiteX0" fmla="*/ 7348 w 257175"/>
                <a:gd name="connsiteY0" fmla="*/ 50965 h 123825"/>
                <a:gd name="connsiteX1" fmla="*/ 33065 w 257175"/>
                <a:gd name="connsiteY1" fmla="*/ 24295 h 123825"/>
                <a:gd name="connsiteX2" fmla="*/ 67355 w 257175"/>
                <a:gd name="connsiteY2" fmla="*/ 9055 h 123825"/>
                <a:gd name="connsiteX3" fmla="*/ 154986 w 257175"/>
                <a:gd name="connsiteY3" fmla="*/ 8102 h 123825"/>
                <a:gd name="connsiteX4" fmla="*/ 171178 w 257175"/>
                <a:gd name="connsiteY4" fmla="*/ 20485 h 123825"/>
                <a:gd name="connsiteX5" fmla="*/ 152128 w 257175"/>
                <a:gd name="connsiteY5" fmla="*/ 43345 h 123825"/>
                <a:gd name="connsiteX6" fmla="*/ 98788 w 257175"/>
                <a:gd name="connsiteY6" fmla="*/ 43345 h 123825"/>
                <a:gd name="connsiteX7" fmla="*/ 87358 w 257175"/>
                <a:gd name="connsiteY7" fmla="*/ 53822 h 123825"/>
                <a:gd name="connsiteX8" fmla="*/ 96883 w 257175"/>
                <a:gd name="connsiteY8" fmla="*/ 65252 h 123825"/>
                <a:gd name="connsiteX9" fmla="*/ 156890 w 257175"/>
                <a:gd name="connsiteY9" fmla="*/ 65252 h 123825"/>
                <a:gd name="connsiteX10" fmla="*/ 158795 w 257175"/>
                <a:gd name="connsiteY10" fmla="*/ 65252 h 123825"/>
                <a:gd name="connsiteX11" fmla="*/ 182608 w 257175"/>
                <a:gd name="connsiteY11" fmla="*/ 52870 h 123825"/>
                <a:gd name="connsiteX12" fmla="*/ 216898 w 257175"/>
                <a:gd name="connsiteY12" fmla="*/ 21437 h 123825"/>
                <a:gd name="connsiteX13" fmla="*/ 232138 w 257175"/>
                <a:gd name="connsiteY13" fmla="*/ 9055 h 123825"/>
                <a:gd name="connsiteX14" fmla="*/ 251188 w 257175"/>
                <a:gd name="connsiteY14" fmla="*/ 14770 h 123825"/>
                <a:gd name="connsiteX15" fmla="*/ 248330 w 257175"/>
                <a:gd name="connsiteY15" fmla="*/ 32867 h 123825"/>
                <a:gd name="connsiteX16" fmla="*/ 214040 w 257175"/>
                <a:gd name="connsiteY16" fmla="*/ 67157 h 123825"/>
                <a:gd name="connsiteX17" fmla="*/ 214040 w 257175"/>
                <a:gd name="connsiteY17" fmla="*/ 67157 h 123825"/>
                <a:gd name="connsiteX18" fmla="*/ 183561 w 257175"/>
                <a:gd name="connsiteY18" fmla="*/ 97637 h 123825"/>
                <a:gd name="connsiteX19" fmla="*/ 155938 w 257175"/>
                <a:gd name="connsiteY19" fmla="*/ 111925 h 123825"/>
                <a:gd name="connsiteX20" fmla="*/ 7348 w 257175"/>
                <a:gd name="connsiteY20" fmla="*/ 12526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175" h="123825">
                  <a:moveTo>
                    <a:pt x="7348" y="50965"/>
                  </a:moveTo>
                  <a:cubicBezTo>
                    <a:pt x="7348" y="50965"/>
                    <a:pt x="22588" y="35725"/>
                    <a:pt x="33065" y="24295"/>
                  </a:cubicBezTo>
                  <a:cubicBezTo>
                    <a:pt x="42590" y="13817"/>
                    <a:pt x="54973" y="9055"/>
                    <a:pt x="67355" y="9055"/>
                  </a:cubicBezTo>
                  <a:cubicBezTo>
                    <a:pt x="96883" y="8102"/>
                    <a:pt x="125458" y="8102"/>
                    <a:pt x="154986" y="8102"/>
                  </a:cubicBezTo>
                  <a:cubicBezTo>
                    <a:pt x="161653" y="8102"/>
                    <a:pt x="169273" y="13817"/>
                    <a:pt x="171178" y="20485"/>
                  </a:cubicBezTo>
                  <a:cubicBezTo>
                    <a:pt x="174036" y="32867"/>
                    <a:pt x="163558" y="43345"/>
                    <a:pt x="152128" y="43345"/>
                  </a:cubicBezTo>
                  <a:cubicBezTo>
                    <a:pt x="134983" y="43345"/>
                    <a:pt x="116886" y="43345"/>
                    <a:pt x="98788" y="43345"/>
                  </a:cubicBezTo>
                  <a:cubicBezTo>
                    <a:pt x="91168" y="43345"/>
                    <a:pt x="87358" y="47155"/>
                    <a:pt x="87358" y="53822"/>
                  </a:cubicBezTo>
                  <a:cubicBezTo>
                    <a:pt x="86405" y="58585"/>
                    <a:pt x="92120" y="65252"/>
                    <a:pt x="96883" y="65252"/>
                  </a:cubicBezTo>
                  <a:cubicBezTo>
                    <a:pt x="116886" y="65252"/>
                    <a:pt x="136888" y="65252"/>
                    <a:pt x="156890" y="65252"/>
                  </a:cubicBezTo>
                  <a:cubicBezTo>
                    <a:pt x="157843" y="65252"/>
                    <a:pt x="157843" y="65252"/>
                    <a:pt x="158795" y="65252"/>
                  </a:cubicBezTo>
                  <a:cubicBezTo>
                    <a:pt x="167368" y="63347"/>
                    <a:pt x="174988" y="59537"/>
                    <a:pt x="182608" y="52870"/>
                  </a:cubicBezTo>
                  <a:cubicBezTo>
                    <a:pt x="194038" y="42392"/>
                    <a:pt x="205468" y="31915"/>
                    <a:pt x="216898" y="21437"/>
                  </a:cubicBezTo>
                  <a:cubicBezTo>
                    <a:pt x="221661" y="16675"/>
                    <a:pt x="226423" y="11912"/>
                    <a:pt x="232138" y="9055"/>
                  </a:cubicBezTo>
                  <a:cubicBezTo>
                    <a:pt x="238805" y="5245"/>
                    <a:pt x="246425" y="8102"/>
                    <a:pt x="251188" y="14770"/>
                  </a:cubicBezTo>
                  <a:cubicBezTo>
                    <a:pt x="254998" y="19532"/>
                    <a:pt x="253093" y="27152"/>
                    <a:pt x="248330" y="32867"/>
                  </a:cubicBezTo>
                  <a:cubicBezTo>
                    <a:pt x="236900" y="44297"/>
                    <a:pt x="225470" y="55727"/>
                    <a:pt x="214040" y="67157"/>
                  </a:cubicBezTo>
                  <a:lnTo>
                    <a:pt x="214040" y="67157"/>
                  </a:lnTo>
                  <a:cubicBezTo>
                    <a:pt x="203563" y="77635"/>
                    <a:pt x="194038" y="87160"/>
                    <a:pt x="183561" y="97637"/>
                  </a:cubicBezTo>
                  <a:cubicBezTo>
                    <a:pt x="175940" y="105257"/>
                    <a:pt x="167368" y="110972"/>
                    <a:pt x="155938" y="111925"/>
                  </a:cubicBezTo>
                  <a:cubicBezTo>
                    <a:pt x="132125" y="114782"/>
                    <a:pt x="7348" y="125260"/>
                    <a:pt x="7348" y="125260"/>
                  </a:cubicBezTo>
                </a:path>
              </a:pathLst>
            </a:custGeom>
            <a:noFill/>
            <a:ln w="1270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endParaRPr lang="en-US" sz="882">
                <a:gradFill>
                  <a:gsLst>
                    <a:gs pos="0">
                      <a:srgbClr val="505050"/>
                    </a:gs>
                    <a:gs pos="100000">
                      <a:srgbClr val="505050"/>
                    </a:gs>
                  </a:gsLst>
                  <a:lin ang="5400000" scaled="1"/>
                </a:gradFill>
              </a:endParaRPr>
            </a:p>
          </p:txBody>
        </p:sp>
        <p:sp>
          <p:nvSpPr>
            <p:cNvPr id="44" name="Freeform: Shape 43">
              <a:extLst>
                <a:ext uri="{FF2B5EF4-FFF2-40B4-BE49-F238E27FC236}">
                  <a16:creationId xmlns:a16="http://schemas.microsoft.com/office/drawing/2014/main" id="{E23F120D-9D7D-4BF9-8BC3-976594D91CDE}"/>
                </a:ext>
              </a:extLst>
            </p:cNvPr>
            <p:cNvSpPr/>
            <p:nvPr/>
          </p:nvSpPr>
          <p:spPr>
            <a:xfrm>
              <a:off x="8273051" y="3349896"/>
              <a:ext cx="152400" cy="152400"/>
            </a:xfrm>
            <a:custGeom>
              <a:avLst/>
              <a:gdLst>
                <a:gd name="connsiteX0" fmla="*/ 7348 w 152400"/>
                <a:gd name="connsiteY0" fmla="*/ 7348 h 152400"/>
                <a:gd name="connsiteX1" fmla="*/ 146413 w 152400"/>
                <a:gd name="connsiteY1" fmla="*/ 7348 h 152400"/>
                <a:gd name="connsiteX2" fmla="*/ 146413 w 152400"/>
                <a:gd name="connsiteY2" fmla="*/ 152128 h 152400"/>
                <a:gd name="connsiteX3" fmla="*/ 7348 w 152400"/>
                <a:gd name="connsiteY3" fmla="*/ 152128 h 152400"/>
              </a:gdLst>
              <a:ahLst/>
              <a:cxnLst>
                <a:cxn ang="0">
                  <a:pos x="connsiteX0" y="connsiteY0"/>
                </a:cxn>
                <a:cxn ang="0">
                  <a:pos x="connsiteX1" y="connsiteY1"/>
                </a:cxn>
                <a:cxn ang="0">
                  <a:pos x="connsiteX2" y="connsiteY2"/>
                </a:cxn>
                <a:cxn ang="0">
                  <a:pos x="connsiteX3" y="connsiteY3"/>
                </a:cxn>
              </a:cxnLst>
              <a:rect l="l" t="t" r="r" b="b"/>
              <a:pathLst>
                <a:path w="152400" h="152400">
                  <a:moveTo>
                    <a:pt x="7348" y="7348"/>
                  </a:moveTo>
                  <a:lnTo>
                    <a:pt x="146413" y="7348"/>
                  </a:lnTo>
                  <a:lnTo>
                    <a:pt x="146413" y="152128"/>
                  </a:lnTo>
                  <a:lnTo>
                    <a:pt x="7348" y="152128"/>
                  </a:lnTo>
                  <a:close/>
                </a:path>
              </a:pathLst>
            </a:custGeom>
            <a:noFill/>
            <a:ln w="1270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endParaRPr lang="en-US" sz="882">
                <a:gradFill>
                  <a:gsLst>
                    <a:gs pos="0">
                      <a:srgbClr val="505050"/>
                    </a:gs>
                    <a:gs pos="100000">
                      <a:srgbClr val="505050"/>
                    </a:gs>
                  </a:gsLst>
                  <a:lin ang="5400000" scaled="1"/>
                </a:gradFill>
              </a:endParaRPr>
            </a:p>
          </p:txBody>
        </p:sp>
        <p:sp>
          <p:nvSpPr>
            <p:cNvPr id="45" name="Freeform: Shape 44">
              <a:extLst>
                <a:ext uri="{FF2B5EF4-FFF2-40B4-BE49-F238E27FC236}">
                  <a16:creationId xmlns:a16="http://schemas.microsoft.com/office/drawing/2014/main" id="{C125F2F3-C6E3-4429-9593-2DFCA924B7EE}"/>
                </a:ext>
              </a:extLst>
            </p:cNvPr>
            <p:cNvSpPr/>
            <p:nvPr/>
          </p:nvSpPr>
          <p:spPr>
            <a:xfrm>
              <a:off x="8253049" y="3331798"/>
              <a:ext cx="152400" cy="152400"/>
            </a:xfrm>
            <a:custGeom>
              <a:avLst/>
              <a:gdLst>
                <a:gd name="connsiteX0" fmla="*/ 26398 w 152400"/>
                <a:gd name="connsiteY0" fmla="*/ 152128 h 152400"/>
                <a:gd name="connsiteX1" fmla="*/ 7348 w 152400"/>
                <a:gd name="connsiteY1" fmla="*/ 152128 h 152400"/>
                <a:gd name="connsiteX2" fmla="*/ 7348 w 152400"/>
                <a:gd name="connsiteY2" fmla="*/ 7348 h 152400"/>
                <a:gd name="connsiteX3" fmla="*/ 146413 w 152400"/>
                <a:gd name="connsiteY3" fmla="*/ 7348 h 152400"/>
                <a:gd name="connsiteX4" fmla="*/ 146413 w 152400"/>
                <a:gd name="connsiteY4" fmla="*/ 24493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26398" y="152128"/>
                  </a:moveTo>
                  <a:lnTo>
                    <a:pt x="7348" y="152128"/>
                  </a:lnTo>
                  <a:lnTo>
                    <a:pt x="7348" y="7348"/>
                  </a:lnTo>
                  <a:lnTo>
                    <a:pt x="146413" y="7348"/>
                  </a:lnTo>
                  <a:lnTo>
                    <a:pt x="146413" y="24493"/>
                  </a:lnTo>
                </a:path>
              </a:pathLst>
            </a:custGeom>
            <a:noFill/>
            <a:ln w="1270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endParaRPr lang="en-US" sz="882">
                <a:gradFill>
                  <a:gsLst>
                    <a:gs pos="0">
                      <a:srgbClr val="505050"/>
                    </a:gs>
                    <a:gs pos="100000">
                      <a:srgbClr val="505050"/>
                    </a:gs>
                  </a:gsLst>
                  <a:lin ang="5400000" scaled="1"/>
                </a:gradFill>
              </a:endParaRPr>
            </a:p>
          </p:txBody>
        </p:sp>
        <p:sp>
          <p:nvSpPr>
            <p:cNvPr id="46" name="Freeform: Shape 45">
              <a:extLst>
                <a:ext uri="{FF2B5EF4-FFF2-40B4-BE49-F238E27FC236}">
                  <a16:creationId xmlns:a16="http://schemas.microsoft.com/office/drawing/2014/main" id="{DC87C92E-02AC-44DD-A4D0-DFF79F5E5FD5}"/>
                </a:ext>
              </a:extLst>
            </p:cNvPr>
            <p:cNvSpPr/>
            <p:nvPr/>
          </p:nvSpPr>
          <p:spPr>
            <a:xfrm rot="5400000">
              <a:off x="8306381" y="3390853"/>
              <a:ext cx="85726" cy="76199"/>
            </a:xfrm>
            <a:custGeom>
              <a:avLst/>
              <a:gdLst>
                <a:gd name="connsiteX0" fmla="*/ 50211 w 85725"/>
                <a:gd name="connsiteY0" fmla="*/ 7348 h 76200"/>
                <a:gd name="connsiteX1" fmla="*/ 81643 w 85725"/>
                <a:gd name="connsiteY1" fmla="*/ 39733 h 76200"/>
                <a:gd name="connsiteX2" fmla="*/ 50211 w 85725"/>
                <a:gd name="connsiteY2" fmla="*/ 72118 h 76200"/>
                <a:gd name="connsiteX3" fmla="*/ 76880 w 85725"/>
                <a:gd name="connsiteY3" fmla="*/ 38781 h 76200"/>
                <a:gd name="connsiteX4" fmla="*/ 7348 w 85725"/>
                <a:gd name="connsiteY4" fmla="*/ 38781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76200">
                  <a:moveTo>
                    <a:pt x="50211" y="7348"/>
                  </a:moveTo>
                  <a:lnTo>
                    <a:pt x="81643" y="39733"/>
                  </a:lnTo>
                  <a:lnTo>
                    <a:pt x="50211" y="72118"/>
                  </a:lnTo>
                  <a:moveTo>
                    <a:pt x="76880" y="38781"/>
                  </a:moveTo>
                  <a:lnTo>
                    <a:pt x="7348" y="38781"/>
                  </a:lnTo>
                </a:path>
              </a:pathLst>
            </a:custGeom>
            <a:noFill/>
            <a:ln w="12700"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endParaRPr lang="en-US" sz="882">
                <a:gradFill>
                  <a:gsLst>
                    <a:gs pos="0">
                      <a:srgbClr val="505050"/>
                    </a:gs>
                    <a:gs pos="100000">
                      <a:srgbClr val="505050"/>
                    </a:gs>
                  </a:gsLst>
                  <a:lin ang="5400000" scaled="1"/>
                </a:gradFill>
              </a:endParaRPr>
            </a:p>
          </p:txBody>
        </p:sp>
      </p:grpSp>
      <p:sp>
        <p:nvSpPr>
          <p:cNvPr id="34" name="Rectangle 33">
            <a:extLst>
              <a:ext uri="{FF2B5EF4-FFF2-40B4-BE49-F238E27FC236}">
                <a16:creationId xmlns:a16="http://schemas.microsoft.com/office/drawing/2014/main" id="{BA84428B-0A8F-4AD0-8D8B-EA9DE5B5333A}"/>
              </a:ext>
            </a:extLst>
          </p:cNvPr>
          <p:cNvSpPr/>
          <p:nvPr/>
        </p:nvSpPr>
        <p:spPr>
          <a:xfrm>
            <a:off x="8569554" y="2049457"/>
            <a:ext cx="3192910" cy="3969882"/>
          </a:xfrm>
          <a:prstGeom prst="rect">
            <a:avLst/>
          </a:prstGeom>
          <a:ln w="6350">
            <a:solidFill>
              <a:schemeClr val="bg1">
                <a:lumMod val="85000"/>
              </a:schemeClr>
            </a:solidFill>
          </a:ln>
        </p:spPr>
        <p:txBody>
          <a:bodyPr wrap="square" lIns="134464" tIns="89642" rIns="134464" bIns="89642">
            <a:noAutofit/>
          </a:bodyPr>
          <a:lstStyle/>
          <a:p>
            <a:pPr>
              <a:spcBef>
                <a:spcPts val="2941"/>
              </a:spcBef>
              <a:spcAft>
                <a:spcPts val="1765"/>
              </a:spcAft>
            </a:pPr>
            <a:r>
              <a:rPr lang="en-US" sz="2353">
                <a:solidFill>
                  <a:schemeClr val="tx1">
                    <a:lumMod val="90000"/>
                    <a:lumOff val="10000"/>
                  </a:schemeClr>
                </a:solidFill>
                <a:cs typeface="Segoe UI" pitchFamily="34" charset="0"/>
              </a:rPr>
              <a:t>Application-masking technology helps to minimize the number of golden images and simplify app image management</a:t>
            </a:r>
          </a:p>
        </p:txBody>
      </p:sp>
      <p:cxnSp>
        <p:nvCxnSpPr>
          <p:cNvPr id="32" name="Straight Connector 31">
            <a:extLst>
              <a:ext uri="{FF2B5EF4-FFF2-40B4-BE49-F238E27FC236}">
                <a16:creationId xmlns:a16="http://schemas.microsoft.com/office/drawing/2014/main" id="{9D096971-071A-4921-9BAA-318754393187}"/>
              </a:ext>
              <a:ext uri="{C183D7F6-B498-43B3-948B-1728B52AA6E4}">
                <adec:decorative xmlns:adec="http://schemas.microsoft.com/office/drawing/2017/decorative" val="1"/>
              </a:ext>
            </a:extLst>
          </p:cNvPr>
          <p:cNvCxnSpPr/>
          <p:nvPr/>
        </p:nvCxnSpPr>
        <p:spPr>
          <a:xfrm>
            <a:off x="457388" y="2049458"/>
            <a:ext cx="686871" cy="0"/>
          </a:xfrm>
          <a:prstGeom prst="line">
            <a:avLst/>
          </a:prstGeom>
          <a:ln w="41275"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3371979-0C5C-4E91-8097-2F7AD84014C4}"/>
              </a:ext>
              <a:ext uri="{C183D7F6-B498-43B3-948B-1728B52AA6E4}">
                <adec:decorative xmlns:adec="http://schemas.microsoft.com/office/drawing/2017/decorative" val="1"/>
              </a:ext>
            </a:extLst>
          </p:cNvPr>
          <p:cNvCxnSpPr/>
          <p:nvPr/>
        </p:nvCxnSpPr>
        <p:spPr>
          <a:xfrm>
            <a:off x="5152120" y="2049458"/>
            <a:ext cx="686871" cy="0"/>
          </a:xfrm>
          <a:prstGeom prst="line">
            <a:avLst/>
          </a:prstGeom>
          <a:ln w="41275"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E070313-4158-4354-9ACA-D43F50A64B19}"/>
              </a:ext>
              <a:ext uri="{C183D7F6-B498-43B3-948B-1728B52AA6E4}">
                <adec:decorative xmlns:adec="http://schemas.microsoft.com/office/drawing/2017/decorative" val="1"/>
              </a:ext>
            </a:extLst>
          </p:cNvPr>
          <p:cNvCxnSpPr/>
          <p:nvPr/>
        </p:nvCxnSpPr>
        <p:spPr>
          <a:xfrm>
            <a:off x="8581196" y="2049458"/>
            <a:ext cx="686871" cy="0"/>
          </a:xfrm>
          <a:prstGeom prst="line">
            <a:avLst/>
          </a:prstGeom>
          <a:ln w="41275"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B58CF55-3ADC-429C-8EC3-D789106C6193}"/>
              </a:ext>
            </a:extLst>
          </p:cNvPr>
          <p:cNvSpPr/>
          <p:nvPr/>
        </p:nvSpPr>
        <p:spPr>
          <a:xfrm>
            <a:off x="9043205" y="5566750"/>
            <a:ext cx="2184059" cy="303481"/>
          </a:xfrm>
          <a:prstGeom prst="rect">
            <a:avLst/>
          </a:prstGeom>
        </p:spPr>
        <p:txBody>
          <a:bodyPr wrap="none">
            <a:spAutoFit/>
          </a:bodyPr>
          <a:lstStyle/>
          <a:p>
            <a:r>
              <a:rPr lang="en-US" sz="1372" u="sng">
                <a:solidFill>
                  <a:schemeClr val="accent4"/>
                </a:solidFill>
                <a:ea typeface="Calibri" panose="020F0502020204030204" pitchFamily="34" charset="0"/>
                <a:hlinkClick r:id="rId3">
                  <a:extLst>
                    <a:ext uri="{A12FA001-AC4F-418D-AE19-62706E023703}">
                      <ahyp:hlinkClr xmlns:ahyp="http://schemas.microsoft.com/office/drawing/2018/hyperlinkcolor" val="tx"/>
                    </a:ext>
                  </a:extLst>
                </a:hlinkClick>
              </a:rPr>
              <a:t>Preparing a Master Image</a:t>
            </a:r>
            <a:endParaRPr lang="en-US" sz="1372" u="sng">
              <a:solidFill>
                <a:schemeClr val="accent4"/>
              </a:solidFill>
              <a:ea typeface="Calibri" panose="020F0502020204030204" pitchFamily="34" charset="0"/>
            </a:endParaRPr>
          </a:p>
        </p:txBody>
      </p:sp>
    </p:spTree>
    <p:extLst>
      <p:ext uri="{BB962C8B-B14F-4D97-AF65-F5344CB8AC3E}">
        <p14:creationId xmlns:p14="http://schemas.microsoft.com/office/powerpoint/2010/main" val="354794208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a:xfrm>
            <a:off x="426425" y="440919"/>
            <a:ext cx="11336039" cy="757914"/>
          </a:xfrm>
        </p:spPr>
        <p:txBody>
          <a:bodyPr/>
          <a:lstStyle/>
          <a:p>
            <a:r>
              <a:rPr lang="en-US"/>
              <a:t>Profile Management</a:t>
            </a:r>
          </a:p>
        </p:txBody>
      </p:sp>
      <p:grpSp>
        <p:nvGrpSpPr>
          <p:cNvPr id="19" name="Group 18">
            <a:extLst>
              <a:ext uri="{FF2B5EF4-FFF2-40B4-BE49-F238E27FC236}">
                <a16:creationId xmlns:a16="http://schemas.microsoft.com/office/drawing/2014/main" id="{EA0D0EAE-B66D-451D-85EC-B96613E0FED2}"/>
              </a:ext>
              <a:ext uri="{C183D7F6-B498-43B3-948B-1728B52AA6E4}">
                <adec:decorative xmlns:adec="http://schemas.microsoft.com/office/drawing/2017/decorative" val="1"/>
              </a:ext>
            </a:extLst>
          </p:cNvPr>
          <p:cNvGrpSpPr/>
          <p:nvPr/>
        </p:nvGrpSpPr>
        <p:grpSpPr>
          <a:xfrm>
            <a:off x="567559" y="1447839"/>
            <a:ext cx="466528" cy="492957"/>
            <a:chOff x="12831763" y="3690938"/>
            <a:chExt cx="1933576" cy="2043113"/>
          </a:xfrm>
        </p:grpSpPr>
        <p:sp>
          <p:nvSpPr>
            <p:cNvPr id="20" name="Freeform 55">
              <a:extLst>
                <a:ext uri="{FF2B5EF4-FFF2-40B4-BE49-F238E27FC236}">
                  <a16:creationId xmlns:a16="http://schemas.microsoft.com/office/drawing/2014/main" id="{8A0BB0B8-FD60-4623-AD28-BBB6D4AA3B84}"/>
                </a:ext>
              </a:extLst>
            </p:cNvPr>
            <p:cNvSpPr>
              <a:spLocks/>
            </p:cNvSpPr>
            <p:nvPr/>
          </p:nvSpPr>
          <p:spPr bwMode="auto">
            <a:xfrm>
              <a:off x="12831763" y="3690938"/>
              <a:ext cx="885825" cy="882650"/>
            </a:xfrm>
            <a:custGeom>
              <a:avLst/>
              <a:gdLst>
                <a:gd name="T0" fmla="*/ 400 w 458"/>
                <a:gd name="T1" fmla="*/ 458 h 458"/>
                <a:gd name="T2" fmla="*/ 58 w 458"/>
                <a:gd name="T3" fmla="*/ 458 h 458"/>
                <a:gd name="T4" fmla="*/ 0 w 458"/>
                <a:gd name="T5" fmla="*/ 400 h 458"/>
                <a:gd name="T6" fmla="*/ 0 w 458"/>
                <a:gd name="T7" fmla="*/ 58 h 458"/>
                <a:gd name="T8" fmla="*/ 58 w 458"/>
                <a:gd name="T9" fmla="*/ 0 h 458"/>
                <a:gd name="T10" fmla="*/ 400 w 458"/>
                <a:gd name="T11" fmla="*/ 0 h 458"/>
                <a:gd name="T12" fmla="*/ 458 w 458"/>
                <a:gd name="T13" fmla="*/ 58 h 458"/>
                <a:gd name="T14" fmla="*/ 458 w 458"/>
                <a:gd name="T15" fmla="*/ 400 h 458"/>
                <a:gd name="T16" fmla="*/ 400 w 458"/>
                <a:gd name="T17" fmla="*/ 458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 h="458">
                  <a:moveTo>
                    <a:pt x="400" y="458"/>
                  </a:moveTo>
                  <a:cubicBezTo>
                    <a:pt x="58" y="458"/>
                    <a:pt x="58" y="458"/>
                    <a:pt x="58" y="458"/>
                  </a:cubicBezTo>
                  <a:cubicBezTo>
                    <a:pt x="26" y="458"/>
                    <a:pt x="0" y="432"/>
                    <a:pt x="0" y="400"/>
                  </a:cubicBezTo>
                  <a:cubicBezTo>
                    <a:pt x="0" y="58"/>
                    <a:pt x="0" y="58"/>
                    <a:pt x="0" y="58"/>
                  </a:cubicBezTo>
                  <a:cubicBezTo>
                    <a:pt x="0" y="26"/>
                    <a:pt x="26" y="0"/>
                    <a:pt x="58" y="0"/>
                  </a:cubicBezTo>
                  <a:cubicBezTo>
                    <a:pt x="400" y="0"/>
                    <a:pt x="400" y="0"/>
                    <a:pt x="400" y="0"/>
                  </a:cubicBezTo>
                  <a:cubicBezTo>
                    <a:pt x="432" y="0"/>
                    <a:pt x="458" y="26"/>
                    <a:pt x="458" y="58"/>
                  </a:cubicBezTo>
                  <a:cubicBezTo>
                    <a:pt x="458" y="400"/>
                    <a:pt x="458" y="400"/>
                    <a:pt x="458" y="400"/>
                  </a:cubicBezTo>
                  <a:cubicBezTo>
                    <a:pt x="458" y="432"/>
                    <a:pt x="432" y="458"/>
                    <a:pt x="400" y="458"/>
                  </a:cubicBezTo>
                  <a:close/>
                </a:path>
              </a:pathLst>
            </a:cu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1" name="Freeform 56">
              <a:extLst>
                <a:ext uri="{FF2B5EF4-FFF2-40B4-BE49-F238E27FC236}">
                  <a16:creationId xmlns:a16="http://schemas.microsoft.com/office/drawing/2014/main" id="{E87DD413-99F0-47D6-A76F-59F362E7320C}"/>
                </a:ext>
              </a:extLst>
            </p:cNvPr>
            <p:cNvSpPr>
              <a:spLocks/>
            </p:cNvSpPr>
            <p:nvPr/>
          </p:nvSpPr>
          <p:spPr bwMode="auto">
            <a:xfrm>
              <a:off x="13879513" y="4851400"/>
              <a:ext cx="885825" cy="882650"/>
            </a:xfrm>
            <a:custGeom>
              <a:avLst/>
              <a:gdLst>
                <a:gd name="T0" fmla="*/ 400 w 458"/>
                <a:gd name="T1" fmla="*/ 458 h 458"/>
                <a:gd name="T2" fmla="*/ 58 w 458"/>
                <a:gd name="T3" fmla="*/ 458 h 458"/>
                <a:gd name="T4" fmla="*/ 0 w 458"/>
                <a:gd name="T5" fmla="*/ 400 h 458"/>
                <a:gd name="T6" fmla="*/ 0 w 458"/>
                <a:gd name="T7" fmla="*/ 58 h 458"/>
                <a:gd name="T8" fmla="*/ 58 w 458"/>
                <a:gd name="T9" fmla="*/ 0 h 458"/>
                <a:gd name="T10" fmla="*/ 400 w 458"/>
                <a:gd name="T11" fmla="*/ 0 h 458"/>
                <a:gd name="T12" fmla="*/ 458 w 458"/>
                <a:gd name="T13" fmla="*/ 58 h 458"/>
                <a:gd name="T14" fmla="*/ 458 w 458"/>
                <a:gd name="T15" fmla="*/ 400 h 458"/>
                <a:gd name="T16" fmla="*/ 400 w 458"/>
                <a:gd name="T17" fmla="*/ 458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 h="458">
                  <a:moveTo>
                    <a:pt x="400" y="458"/>
                  </a:moveTo>
                  <a:cubicBezTo>
                    <a:pt x="58" y="458"/>
                    <a:pt x="58" y="458"/>
                    <a:pt x="58" y="458"/>
                  </a:cubicBezTo>
                  <a:cubicBezTo>
                    <a:pt x="26" y="458"/>
                    <a:pt x="0" y="432"/>
                    <a:pt x="0" y="400"/>
                  </a:cubicBezTo>
                  <a:cubicBezTo>
                    <a:pt x="0" y="58"/>
                    <a:pt x="0" y="58"/>
                    <a:pt x="0" y="58"/>
                  </a:cubicBezTo>
                  <a:cubicBezTo>
                    <a:pt x="0" y="26"/>
                    <a:pt x="26" y="0"/>
                    <a:pt x="58" y="0"/>
                  </a:cubicBezTo>
                  <a:cubicBezTo>
                    <a:pt x="400" y="0"/>
                    <a:pt x="400" y="0"/>
                    <a:pt x="400" y="0"/>
                  </a:cubicBezTo>
                  <a:cubicBezTo>
                    <a:pt x="432" y="0"/>
                    <a:pt x="458" y="26"/>
                    <a:pt x="458" y="58"/>
                  </a:cubicBezTo>
                  <a:cubicBezTo>
                    <a:pt x="458" y="400"/>
                    <a:pt x="458" y="400"/>
                    <a:pt x="458" y="400"/>
                  </a:cubicBezTo>
                  <a:cubicBezTo>
                    <a:pt x="458" y="432"/>
                    <a:pt x="432" y="458"/>
                    <a:pt x="400" y="458"/>
                  </a:cubicBezTo>
                  <a:close/>
                </a:path>
              </a:pathLst>
            </a:cu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2" name="Freeform 57">
              <a:extLst>
                <a:ext uri="{FF2B5EF4-FFF2-40B4-BE49-F238E27FC236}">
                  <a16:creationId xmlns:a16="http://schemas.microsoft.com/office/drawing/2014/main" id="{52913F49-C5AF-4673-A8AD-100F6A6F8A0B}"/>
                </a:ext>
              </a:extLst>
            </p:cNvPr>
            <p:cNvSpPr>
              <a:spLocks/>
            </p:cNvSpPr>
            <p:nvPr/>
          </p:nvSpPr>
          <p:spPr bwMode="auto">
            <a:xfrm>
              <a:off x="14087476" y="3868738"/>
              <a:ext cx="677863" cy="604838"/>
            </a:xfrm>
            <a:custGeom>
              <a:avLst/>
              <a:gdLst>
                <a:gd name="T0" fmla="*/ 0 w 350"/>
                <a:gd name="T1" fmla="*/ 0 h 314"/>
                <a:gd name="T2" fmla="*/ 206 w 350"/>
                <a:gd name="T3" fmla="*/ 0 h 314"/>
                <a:gd name="T4" fmla="*/ 350 w 350"/>
                <a:gd name="T5" fmla="*/ 144 h 314"/>
                <a:gd name="T6" fmla="*/ 350 w 350"/>
                <a:gd name="T7" fmla="*/ 314 h 314"/>
              </a:gdLst>
              <a:ahLst/>
              <a:cxnLst>
                <a:cxn ang="0">
                  <a:pos x="T0" y="T1"/>
                </a:cxn>
                <a:cxn ang="0">
                  <a:pos x="T2" y="T3"/>
                </a:cxn>
                <a:cxn ang="0">
                  <a:pos x="T4" y="T5"/>
                </a:cxn>
                <a:cxn ang="0">
                  <a:pos x="T6" y="T7"/>
                </a:cxn>
              </a:cxnLst>
              <a:rect l="0" t="0" r="r" b="b"/>
              <a:pathLst>
                <a:path w="350" h="314">
                  <a:moveTo>
                    <a:pt x="0" y="0"/>
                  </a:moveTo>
                  <a:cubicBezTo>
                    <a:pt x="206" y="0"/>
                    <a:pt x="206" y="0"/>
                    <a:pt x="206" y="0"/>
                  </a:cubicBezTo>
                  <a:cubicBezTo>
                    <a:pt x="286" y="0"/>
                    <a:pt x="350" y="64"/>
                    <a:pt x="350" y="144"/>
                  </a:cubicBezTo>
                  <a:cubicBezTo>
                    <a:pt x="350" y="314"/>
                    <a:pt x="350" y="314"/>
                    <a:pt x="350" y="314"/>
                  </a:cubicBezTo>
                </a:path>
              </a:pathLst>
            </a:custGeom>
            <a:noFill/>
            <a:ln w="12700" cap="rnd">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3" name="Freeform 58">
              <a:extLst>
                <a:ext uri="{FF2B5EF4-FFF2-40B4-BE49-F238E27FC236}">
                  <a16:creationId xmlns:a16="http://schemas.microsoft.com/office/drawing/2014/main" id="{624DF238-1D6C-4CFF-8FE8-C323F81CD4DE}"/>
                </a:ext>
              </a:extLst>
            </p:cNvPr>
            <p:cNvSpPr>
              <a:spLocks/>
            </p:cNvSpPr>
            <p:nvPr/>
          </p:nvSpPr>
          <p:spPr bwMode="auto">
            <a:xfrm>
              <a:off x="14060488" y="3690938"/>
              <a:ext cx="192088" cy="355600"/>
            </a:xfrm>
            <a:custGeom>
              <a:avLst/>
              <a:gdLst>
                <a:gd name="T0" fmla="*/ 121 w 121"/>
                <a:gd name="T1" fmla="*/ 0 h 224"/>
                <a:gd name="T2" fmla="*/ 0 w 121"/>
                <a:gd name="T3" fmla="*/ 112 h 224"/>
                <a:gd name="T4" fmla="*/ 121 w 121"/>
                <a:gd name="T5" fmla="*/ 224 h 224"/>
              </a:gdLst>
              <a:ahLst/>
              <a:cxnLst>
                <a:cxn ang="0">
                  <a:pos x="T0" y="T1"/>
                </a:cxn>
                <a:cxn ang="0">
                  <a:pos x="T2" y="T3"/>
                </a:cxn>
                <a:cxn ang="0">
                  <a:pos x="T4" y="T5"/>
                </a:cxn>
              </a:cxnLst>
              <a:rect l="0" t="0" r="r" b="b"/>
              <a:pathLst>
                <a:path w="121" h="224">
                  <a:moveTo>
                    <a:pt x="121" y="0"/>
                  </a:moveTo>
                  <a:lnTo>
                    <a:pt x="0" y="112"/>
                  </a:lnTo>
                  <a:lnTo>
                    <a:pt x="121" y="224"/>
                  </a:lnTo>
                </a:path>
              </a:pathLst>
            </a:custGeom>
            <a:noFill/>
            <a:ln w="12700" cap="rnd">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4" name="Freeform 59">
              <a:extLst>
                <a:ext uri="{FF2B5EF4-FFF2-40B4-BE49-F238E27FC236}">
                  <a16:creationId xmlns:a16="http://schemas.microsoft.com/office/drawing/2014/main" id="{56C28F80-89BD-4BAF-90A4-E98253A87570}"/>
                </a:ext>
              </a:extLst>
            </p:cNvPr>
            <p:cNvSpPr>
              <a:spLocks/>
            </p:cNvSpPr>
            <p:nvPr/>
          </p:nvSpPr>
          <p:spPr bwMode="auto">
            <a:xfrm>
              <a:off x="12831763" y="4951413"/>
              <a:ext cx="677863" cy="604838"/>
            </a:xfrm>
            <a:custGeom>
              <a:avLst/>
              <a:gdLst>
                <a:gd name="T0" fmla="*/ 350 w 350"/>
                <a:gd name="T1" fmla="*/ 314 h 314"/>
                <a:gd name="T2" fmla="*/ 144 w 350"/>
                <a:gd name="T3" fmla="*/ 314 h 314"/>
                <a:gd name="T4" fmla="*/ 0 w 350"/>
                <a:gd name="T5" fmla="*/ 170 h 314"/>
                <a:gd name="T6" fmla="*/ 0 w 350"/>
                <a:gd name="T7" fmla="*/ 0 h 314"/>
              </a:gdLst>
              <a:ahLst/>
              <a:cxnLst>
                <a:cxn ang="0">
                  <a:pos x="T0" y="T1"/>
                </a:cxn>
                <a:cxn ang="0">
                  <a:pos x="T2" y="T3"/>
                </a:cxn>
                <a:cxn ang="0">
                  <a:pos x="T4" y="T5"/>
                </a:cxn>
                <a:cxn ang="0">
                  <a:pos x="T6" y="T7"/>
                </a:cxn>
              </a:cxnLst>
              <a:rect l="0" t="0" r="r" b="b"/>
              <a:pathLst>
                <a:path w="350" h="314">
                  <a:moveTo>
                    <a:pt x="350" y="314"/>
                  </a:moveTo>
                  <a:cubicBezTo>
                    <a:pt x="144" y="314"/>
                    <a:pt x="144" y="314"/>
                    <a:pt x="144" y="314"/>
                  </a:cubicBezTo>
                  <a:cubicBezTo>
                    <a:pt x="64" y="314"/>
                    <a:pt x="0" y="250"/>
                    <a:pt x="0" y="170"/>
                  </a:cubicBezTo>
                  <a:cubicBezTo>
                    <a:pt x="0" y="0"/>
                    <a:pt x="0" y="0"/>
                    <a:pt x="0" y="0"/>
                  </a:cubicBezTo>
                </a:path>
              </a:pathLst>
            </a:custGeom>
            <a:noFill/>
            <a:ln w="12700" cap="rnd">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5" name="Freeform 60">
              <a:extLst>
                <a:ext uri="{FF2B5EF4-FFF2-40B4-BE49-F238E27FC236}">
                  <a16:creationId xmlns:a16="http://schemas.microsoft.com/office/drawing/2014/main" id="{B7B7685D-2659-4634-A35F-631EEB6B5B24}"/>
                </a:ext>
              </a:extLst>
            </p:cNvPr>
            <p:cNvSpPr>
              <a:spLocks/>
            </p:cNvSpPr>
            <p:nvPr/>
          </p:nvSpPr>
          <p:spPr bwMode="auto">
            <a:xfrm>
              <a:off x="13344526" y="5380038"/>
              <a:ext cx="192088" cy="354013"/>
            </a:xfrm>
            <a:custGeom>
              <a:avLst/>
              <a:gdLst>
                <a:gd name="T0" fmla="*/ 0 w 121"/>
                <a:gd name="T1" fmla="*/ 223 h 223"/>
                <a:gd name="T2" fmla="*/ 121 w 121"/>
                <a:gd name="T3" fmla="*/ 111 h 223"/>
                <a:gd name="T4" fmla="*/ 0 w 121"/>
                <a:gd name="T5" fmla="*/ 0 h 223"/>
              </a:gdLst>
              <a:ahLst/>
              <a:cxnLst>
                <a:cxn ang="0">
                  <a:pos x="T0" y="T1"/>
                </a:cxn>
                <a:cxn ang="0">
                  <a:pos x="T2" y="T3"/>
                </a:cxn>
                <a:cxn ang="0">
                  <a:pos x="T4" y="T5"/>
                </a:cxn>
              </a:cxnLst>
              <a:rect l="0" t="0" r="r" b="b"/>
              <a:pathLst>
                <a:path w="121" h="223">
                  <a:moveTo>
                    <a:pt x="0" y="223"/>
                  </a:moveTo>
                  <a:lnTo>
                    <a:pt x="121" y="111"/>
                  </a:lnTo>
                  <a:lnTo>
                    <a:pt x="0" y="0"/>
                  </a:lnTo>
                </a:path>
              </a:pathLst>
            </a:custGeom>
            <a:noFill/>
            <a:ln w="12700" cap="rnd">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sp>
        <p:nvSpPr>
          <p:cNvPr id="7" name="Rectangle 6">
            <a:extLst>
              <a:ext uri="{FF2B5EF4-FFF2-40B4-BE49-F238E27FC236}">
                <a16:creationId xmlns:a16="http://schemas.microsoft.com/office/drawing/2014/main" id="{F8FB072B-EFA6-486C-8BCB-450AD6BD7FEF}"/>
              </a:ext>
            </a:extLst>
          </p:cNvPr>
          <p:cNvSpPr/>
          <p:nvPr/>
        </p:nvSpPr>
        <p:spPr>
          <a:xfrm>
            <a:off x="434104" y="2049457"/>
            <a:ext cx="5653721" cy="4298438"/>
          </a:xfrm>
          <a:prstGeom prst="rect">
            <a:avLst/>
          </a:prstGeom>
          <a:ln w="6350">
            <a:solidFill>
              <a:schemeClr val="bg1">
                <a:lumMod val="85000"/>
              </a:schemeClr>
            </a:solidFill>
          </a:ln>
        </p:spPr>
        <p:txBody>
          <a:bodyPr wrap="square" lIns="134464" tIns="89642" rIns="134464" bIns="89642" numCol="2" spcCol="274320">
            <a:noAutofit/>
          </a:bodyPr>
          <a:lstStyle/>
          <a:p>
            <a:pPr marL="0" marR="0" lvl="0" indent="0" algn="l" defTabSz="914102" rtl="0" eaLnBrk="1" fontAlgn="base" latinLnBrk="0" hangingPunct="1">
              <a:lnSpc>
                <a:spcPct val="100000"/>
              </a:lnSpc>
              <a:spcBef>
                <a:spcPts val="1176"/>
              </a:spcBef>
              <a:spcAft>
                <a:spcPts val="784"/>
              </a:spcAft>
              <a:buClrTx/>
              <a:buSzTx/>
              <a:buFontTx/>
              <a:buNone/>
              <a:tabLst/>
              <a:defRPr/>
            </a:pPr>
            <a:r>
              <a:rPr kumimoji="0" lang="en-US" sz="1961" b="0" i="0" u="none" strike="noStrike" kern="1200" cap="none" spc="0" normalizeH="0" baseline="0" noProof="0">
                <a:ln>
                  <a:noFill/>
                </a:ln>
                <a:solidFill>
                  <a:schemeClr val="accent4"/>
                </a:solidFill>
                <a:effectLst/>
                <a:uLnTx/>
                <a:uFillTx/>
                <a:latin typeface="Segoe UI"/>
                <a:ea typeface="+mn-ea"/>
                <a:cs typeface="Segoe UI" pitchFamily="34" charset="0"/>
              </a:rPr>
              <a:t>Profile Container</a:t>
            </a:r>
          </a:p>
          <a:p>
            <a:pPr marL="410844" marR="0" lvl="0" indent="-261446" algn="l" defTabSz="914102" rtl="0" eaLnBrk="1" fontAlgn="base" latinLnBrk="0" hangingPunct="1">
              <a:lnSpc>
                <a:spcPct val="100000"/>
              </a:lnSpc>
              <a:spcBef>
                <a:spcPts val="588"/>
              </a:spcBef>
              <a:spcAft>
                <a:spcPts val="588"/>
              </a:spcAft>
              <a:buClrTx/>
              <a:buSzTx/>
              <a:buFont typeface="Arial" panose="020B0604020202020204" pitchFamily="34" charset="0"/>
              <a:buChar char="•"/>
              <a:tabLst/>
              <a:defRPr/>
            </a:pPr>
            <a:r>
              <a:rPr kumimoji="0" lang="en-US" sz="1568" b="0" i="0" u="none" strike="noStrike" kern="1200" cap="none" spc="0" normalizeH="0" baseline="0" noProof="0">
                <a:ln>
                  <a:noFill/>
                </a:ln>
                <a:solidFill>
                  <a:srgbClr val="282828"/>
                </a:solidFill>
                <a:effectLst/>
                <a:uLnTx/>
                <a:uFillTx/>
                <a:latin typeface="Segoe UI"/>
                <a:ea typeface="+mn-ea"/>
                <a:cs typeface="Segoe UI" pitchFamily="34" charset="0"/>
              </a:rPr>
              <a:t>The user profile is placed into a VHD container that is stored in a central location on the network or in the cloud</a:t>
            </a:r>
          </a:p>
          <a:p>
            <a:pPr marL="410844" marR="0" lvl="0" indent="-261446" algn="l" defTabSz="914102" rtl="0" eaLnBrk="1" fontAlgn="base" latinLnBrk="0" hangingPunct="1">
              <a:lnSpc>
                <a:spcPct val="100000"/>
              </a:lnSpc>
              <a:spcBef>
                <a:spcPts val="588"/>
              </a:spcBef>
              <a:spcAft>
                <a:spcPts val="588"/>
              </a:spcAft>
              <a:buClrTx/>
              <a:buSzTx/>
              <a:buFont typeface="Arial" panose="020B0604020202020204" pitchFamily="34" charset="0"/>
              <a:buChar char="•"/>
              <a:tabLst/>
              <a:defRPr/>
            </a:pPr>
            <a:r>
              <a:rPr kumimoji="0" lang="en-US" sz="1568" b="0" i="0" u="none" strike="noStrike" kern="1200" cap="none" spc="0" normalizeH="0" baseline="0" noProof="0">
                <a:ln>
                  <a:noFill/>
                </a:ln>
                <a:solidFill>
                  <a:srgbClr val="282828"/>
                </a:solidFill>
                <a:effectLst/>
                <a:uLnTx/>
                <a:uFillTx/>
                <a:latin typeface="Segoe UI"/>
                <a:ea typeface="+mn-ea"/>
                <a:cs typeface="Segoe UI" pitchFamily="34" charset="0"/>
              </a:rPr>
              <a:t>This VHD is dynamically attached at user login</a:t>
            </a:r>
          </a:p>
          <a:p>
            <a:pPr marL="410844" marR="0" lvl="0" indent="-261446" algn="l" defTabSz="914102" rtl="0" eaLnBrk="1" fontAlgn="base" latinLnBrk="0" hangingPunct="1">
              <a:lnSpc>
                <a:spcPct val="100000"/>
              </a:lnSpc>
              <a:spcBef>
                <a:spcPts val="588"/>
              </a:spcBef>
              <a:spcAft>
                <a:spcPts val="588"/>
              </a:spcAft>
              <a:buClrTx/>
              <a:buSzTx/>
              <a:buFont typeface="Arial" panose="020B0604020202020204" pitchFamily="34" charset="0"/>
              <a:buChar char="•"/>
              <a:tabLst/>
              <a:defRPr/>
            </a:pPr>
            <a:r>
              <a:rPr kumimoji="0" lang="en-US" sz="1568" b="0" i="0" u="none" strike="noStrike" kern="1200" cap="none" spc="0" normalizeH="0" baseline="0" noProof="0">
                <a:ln>
                  <a:noFill/>
                </a:ln>
                <a:solidFill>
                  <a:srgbClr val="282828"/>
                </a:solidFill>
                <a:effectLst/>
                <a:uLnTx/>
                <a:uFillTx/>
                <a:latin typeface="Segoe UI"/>
                <a:ea typeface="+mn-ea"/>
                <a:cs typeface="Segoe UI" pitchFamily="34" charset="0"/>
              </a:rPr>
              <a:t>Content appears to be in its native location</a:t>
            </a:r>
            <a:br>
              <a:rPr kumimoji="0" lang="en-US" sz="1372" b="0" i="0" u="none" strike="noStrike" kern="1200" cap="none" spc="0" normalizeH="0" baseline="0" noProof="0">
                <a:ln>
                  <a:noFill/>
                </a:ln>
                <a:solidFill>
                  <a:srgbClr val="282828"/>
                </a:solidFill>
                <a:effectLst/>
                <a:uLnTx/>
                <a:uFillTx/>
                <a:latin typeface="Segoe UI"/>
                <a:ea typeface="+mn-ea"/>
                <a:cs typeface="Segoe UI" pitchFamily="34" charset="0"/>
              </a:rPr>
            </a:br>
            <a:br>
              <a:rPr kumimoji="0" lang="en-US" sz="1176" b="0" i="0" u="none" strike="noStrike" kern="1200" cap="none" spc="0" normalizeH="0" baseline="0" noProof="0">
                <a:ln>
                  <a:noFill/>
                </a:ln>
                <a:solidFill>
                  <a:srgbClr val="282828"/>
                </a:solidFill>
                <a:effectLst/>
                <a:uLnTx/>
                <a:uFillTx/>
                <a:latin typeface="Segoe UI"/>
                <a:ea typeface="+mn-ea"/>
                <a:cs typeface="Segoe UI" pitchFamily="34" charset="0"/>
              </a:rPr>
            </a:br>
            <a:endParaRPr kumimoji="0" lang="en-US" sz="1176" b="0" i="0" u="none" strike="noStrike" kern="1200" cap="none" spc="0" normalizeH="0" baseline="0" noProof="0">
              <a:ln>
                <a:noFill/>
              </a:ln>
              <a:solidFill>
                <a:srgbClr val="282828"/>
              </a:solidFill>
              <a:effectLst/>
              <a:uLnTx/>
              <a:uFillTx/>
              <a:latin typeface="Segoe UI"/>
              <a:ea typeface="+mn-ea"/>
              <a:cs typeface="Segoe UI" pitchFamily="34" charset="0"/>
            </a:endParaRPr>
          </a:p>
          <a:p>
            <a:pPr marL="0" marR="0" lvl="0" indent="0" algn="l" defTabSz="914367" rtl="0" eaLnBrk="1" fontAlgn="auto" latinLnBrk="0" hangingPunct="1">
              <a:lnSpc>
                <a:spcPct val="100000"/>
              </a:lnSpc>
              <a:spcBef>
                <a:spcPts val="588"/>
              </a:spcBef>
              <a:spcAft>
                <a:spcPts val="0"/>
              </a:spcAft>
              <a:buClrTx/>
              <a:buSzTx/>
              <a:buFontTx/>
              <a:buNone/>
              <a:tabLst/>
              <a:defRPr/>
            </a:pPr>
            <a:endParaRPr kumimoji="0" lang="en-US" sz="1176" b="0" i="0" u="none" strike="noStrike" kern="1200" cap="none" spc="0" normalizeH="0" baseline="0" noProof="0">
              <a:ln>
                <a:noFill/>
              </a:ln>
              <a:solidFill>
                <a:srgbClr val="282828"/>
              </a:solidFill>
              <a:effectLst/>
              <a:uLnTx/>
              <a:uFillTx/>
              <a:latin typeface="Segoe UI"/>
              <a:ea typeface="+mn-ea"/>
              <a:cs typeface="Segoe UI" pitchFamily="34" charset="0"/>
            </a:endParaRPr>
          </a:p>
          <a:p>
            <a:pPr marL="0" marR="0" lvl="0" indent="0" algn="ctr" defTabSz="914367" rtl="0" eaLnBrk="1" fontAlgn="auto" latinLnBrk="0" hangingPunct="1">
              <a:lnSpc>
                <a:spcPct val="100000"/>
              </a:lnSpc>
              <a:spcBef>
                <a:spcPts val="1176"/>
              </a:spcBef>
              <a:spcAft>
                <a:spcPts val="0"/>
              </a:spcAft>
              <a:buClrTx/>
              <a:buSzTx/>
              <a:buFontTx/>
              <a:buNone/>
              <a:tabLst/>
              <a:defRPr/>
            </a:pPr>
            <a:endParaRPr kumimoji="0" lang="en-US" sz="1372" b="1" i="0" u="none" strike="noStrike" kern="1200" cap="none" spc="0" normalizeH="0" baseline="0" noProof="0">
              <a:ln>
                <a:noFill/>
              </a:ln>
              <a:solidFill>
                <a:srgbClr val="282828"/>
              </a:solidFill>
              <a:effectLst/>
              <a:uLnTx/>
              <a:uFillTx/>
              <a:latin typeface="Segoe UI"/>
              <a:ea typeface="+mn-ea"/>
              <a:cs typeface="Segoe UI" panose="020B0502040204020203" pitchFamily="34" charset="0"/>
            </a:endParaRPr>
          </a:p>
        </p:txBody>
      </p:sp>
      <p:cxnSp>
        <p:nvCxnSpPr>
          <p:cNvPr id="32" name="Straight Connector 31">
            <a:extLst>
              <a:ext uri="{FF2B5EF4-FFF2-40B4-BE49-F238E27FC236}">
                <a16:creationId xmlns:a16="http://schemas.microsoft.com/office/drawing/2014/main" id="{9D096971-071A-4921-9BAA-318754393187}"/>
              </a:ext>
              <a:ext uri="{C183D7F6-B498-43B3-948B-1728B52AA6E4}">
                <adec:decorative xmlns:adec="http://schemas.microsoft.com/office/drawing/2017/decorative" val="1"/>
              </a:ext>
            </a:extLst>
          </p:cNvPr>
          <p:cNvCxnSpPr/>
          <p:nvPr/>
        </p:nvCxnSpPr>
        <p:spPr>
          <a:xfrm>
            <a:off x="457388" y="2049458"/>
            <a:ext cx="686871" cy="0"/>
          </a:xfrm>
          <a:prstGeom prst="line">
            <a:avLst/>
          </a:prstGeom>
          <a:ln w="41275"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C0458DD-267A-4D20-AB2C-58D9D7431D6C}"/>
              </a:ext>
            </a:extLst>
          </p:cNvPr>
          <p:cNvSpPr/>
          <p:nvPr/>
        </p:nvSpPr>
        <p:spPr bwMode="auto">
          <a:xfrm rot="16200000">
            <a:off x="1269725" y="4072259"/>
            <a:ext cx="4298431" cy="245983"/>
          </a:xfrm>
          <a:prstGeom prst="rect">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a:ln>
                  <a:noFill/>
                </a:ln>
                <a:solidFill>
                  <a:srgbClr val="282828"/>
                </a:solidFill>
                <a:effectLst/>
                <a:uLnTx/>
                <a:uFillTx/>
                <a:latin typeface="Segoe UI"/>
                <a:ea typeface="Segoe UI" pitchFamily="34" charset="0"/>
                <a:cs typeface="Segoe UI" pitchFamily="34" charset="0"/>
              </a:rPr>
              <a:t>Benefits </a:t>
            </a:r>
          </a:p>
        </p:txBody>
      </p:sp>
      <p:sp>
        <p:nvSpPr>
          <p:cNvPr id="6" name="Rectangle 5">
            <a:extLst>
              <a:ext uri="{FF2B5EF4-FFF2-40B4-BE49-F238E27FC236}">
                <a16:creationId xmlns:a16="http://schemas.microsoft.com/office/drawing/2014/main" id="{61D44388-A570-4063-967B-7A9D0E4E3F39}"/>
              </a:ext>
            </a:extLst>
          </p:cNvPr>
          <p:cNvSpPr/>
          <p:nvPr/>
        </p:nvSpPr>
        <p:spPr>
          <a:xfrm>
            <a:off x="3553684" y="2553265"/>
            <a:ext cx="2213080" cy="3349162"/>
          </a:xfrm>
          <a:prstGeom prst="rect">
            <a:avLst/>
          </a:prstGeom>
        </p:spPr>
        <p:txBody>
          <a:bodyPr wrap="square">
            <a:spAutoFit/>
          </a:bodyPr>
          <a:lstStyle/>
          <a:p>
            <a:pPr marL="410844" marR="0" lvl="0" indent="-261446" algn="l" defTabSz="914102" rtl="0" eaLnBrk="1" fontAlgn="base" latinLnBrk="0" hangingPunct="1">
              <a:lnSpc>
                <a:spcPct val="100000"/>
              </a:lnSpc>
              <a:spcBef>
                <a:spcPts val="588"/>
              </a:spcBef>
              <a:spcAft>
                <a:spcPts val="588"/>
              </a:spcAft>
              <a:buClrTx/>
              <a:buSzTx/>
              <a:buFont typeface="Arial" panose="020B0604020202020204" pitchFamily="34" charset="0"/>
              <a:buChar char="•"/>
              <a:tabLst/>
              <a:defRPr/>
            </a:pPr>
            <a:r>
              <a:rPr kumimoji="0" lang="en-US" sz="1568" b="0" i="0" u="none" strike="noStrike" kern="1200" cap="none" spc="0" normalizeH="0" baseline="0" noProof="0">
                <a:ln>
                  <a:noFill/>
                </a:ln>
                <a:solidFill>
                  <a:srgbClr val="282828"/>
                </a:solidFill>
                <a:effectLst/>
                <a:uLnTx/>
                <a:uFillTx/>
                <a:latin typeface="Segoe UI"/>
                <a:ea typeface="+mn-ea"/>
                <a:cs typeface="Segoe UI" pitchFamily="34" charset="0"/>
              </a:rPr>
              <a:t>Extremely fast login times</a:t>
            </a:r>
          </a:p>
          <a:p>
            <a:pPr marL="410844" marR="0" lvl="0" indent="-261446" algn="l" defTabSz="914102" rtl="0" eaLnBrk="1" fontAlgn="base" latinLnBrk="0" hangingPunct="1">
              <a:lnSpc>
                <a:spcPct val="100000"/>
              </a:lnSpc>
              <a:spcBef>
                <a:spcPts val="588"/>
              </a:spcBef>
              <a:spcAft>
                <a:spcPts val="588"/>
              </a:spcAft>
              <a:buClrTx/>
              <a:buSzTx/>
              <a:buFont typeface="Arial" panose="020B0604020202020204" pitchFamily="34" charset="0"/>
              <a:buChar char="•"/>
              <a:tabLst/>
              <a:defRPr/>
            </a:pPr>
            <a:r>
              <a:rPr kumimoji="0" lang="en-US" sz="1568" b="0" i="0" u="none" strike="noStrike" kern="1200" cap="none" spc="0" normalizeH="0" baseline="0" noProof="0">
                <a:ln>
                  <a:noFill/>
                </a:ln>
                <a:solidFill>
                  <a:srgbClr val="282828"/>
                </a:solidFill>
                <a:effectLst/>
                <a:uLnTx/>
                <a:uFillTx/>
                <a:latin typeface="Segoe UI"/>
                <a:ea typeface="+mn-ea"/>
                <a:cs typeface="Segoe UI" pitchFamily="34" charset="0"/>
              </a:rPr>
              <a:t>Helps to eliminate profile corruption</a:t>
            </a:r>
          </a:p>
          <a:p>
            <a:pPr marL="410844" marR="0" lvl="0" indent="-261446" algn="l" defTabSz="914102" rtl="0" eaLnBrk="1" fontAlgn="base" latinLnBrk="0" hangingPunct="1">
              <a:lnSpc>
                <a:spcPct val="100000"/>
              </a:lnSpc>
              <a:spcBef>
                <a:spcPts val="588"/>
              </a:spcBef>
              <a:spcAft>
                <a:spcPts val="588"/>
              </a:spcAft>
              <a:buClrTx/>
              <a:buSzTx/>
              <a:buFont typeface="Arial" panose="020B0604020202020204" pitchFamily="34" charset="0"/>
              <a:buChar char="•"/>
              <a:tabLst/>
              <a:defRPr/>
            </a:pPr>
            <a:r>
              <a:rPr kumimoji="0" lang="en-US" sz="1568" b="0" i="0" u="none" strike="noStrike" kern="1200" cap="none" spc="0" normalizeH="0" baseline="0" noProof="0">
                <a:ln>
                  <a:noFill/>
                </a:ln>
                <a:solidFill>
                  <a:srgbClr val="282828"/>
                </a:solidFill>
                <a:effectLst/>
                <a:uLnTx/>
                <a:uFillTx/>
                <a:latin typeface="Segoe UI"/>
                <a:ea typeface="+mn-ea"/>
                <a:cs typeface="Segoe UI" pitchFamily="34" charset="0"/>
              </a:rPr>
              <a:t>Uses native Windows VHD capabilities</a:t>
            </a:r>
          </a:p>
          <a:p>
            <a:pPr marL="410844" marR="0" lvl="0" indent="-261446" algn="l" defTabSz="914102" rtl="0" eaLnBrk="1" fontAlgn="base" latinLnBrk="0" hangingPunct="1">
              <a:lnSpc>
                <a:spcPct val="100000"/>
              </a:lnSpc>
              <a:spcBef>
                <a:spcPts val="588"/>
              </a:spcBef>
              <a:spcAft>
                <a:spcPts val="588"/>
              </a:spcAft>
              <a:buClrTx/>
              <a:buSzTx/>
              <a:buFont typeface="Arial" panose="020B0604020202020204" pitchFamily="34" charset="0"/>
              <a:buChar char="•"/>
              <a:tabLst/>
              <a:defRPr/>
            </a:pPr>
            <a:r>
              <a:rPr kumimoji="0" lang="en-US" sz="1568" b="0" i="0" u="none" strike="noStrike" kern="1200" cap="none" spc="0" normalizeH="0" baseline="0" noProof="0">
                <a:ln>
                  <a:noFill/>
                </a:ln>
                <a:solidFill>
                  <a:srgbClr val="282828"/>
                </a:solidFill>
                <a:effectLst/>
                <a:uLnTx/>
                <a:uFillTx/>
                <a:latin typeface="Segoe UI"/>
                <a:ea typeface="+mn-ea"/>
                <a:cs typeface="Segoe UI" pitchFamily="34" charset="0"/>
              </a:rPr>
              <a:t>Easy to deploy and manage</a:t>
            </a:r>
          </a:p>
          <a:p>
            <a:pPr marL="410844" marR="0" lvl="0" indent="-261446" algn="l" defTabSz="914102" rtl="0" eaLnBrk="1" fontAlgn="base" latinLnBrk="0" hangingPunct="1">
              <a:lnSpc>
                <a:spcPct val="100000"/>
              </a:lnSpc>
              <a:spcBef>
                <a:spcPts val="588"/>
              </a:spcBef>
              <a:spcAft>
                <a:spcPts val="588"/>
              </a:spcAft>
              <a:buClrTx/>
              <a:buSzTx/>
              <a:buFont typeface="Arial" panose="020B0604020202020204" pitchFamily="34" charset="0"/>
              <a:buChar char="•"/>
              <a:tabLst/>
              <a:defRPr/>
            </a:pPr>
            <a:r>
              <a:rPr kumimoji="0" lang="en-US" sz="1568" b="0" i="0" u="none" strike="noStrike" kern="1200" cap="none" spc="0" normalizeH="0" baseline="0" noProof="0">
                <a:ln>
                  <a:noFill/>
                </a:ln>
                <a:solidFill>
                  <a:srgbClr val="282828"/>
                </a:solidFill>
                <a:effectLst/>
                <a:uLnTx/>
                <a:uFillTx/>
                <a:latin typeface="Segoe UI"/>
                <a:ea typeface="+mn-ea"/>
                <a:cs typeface="Segoe UI" pitchFamily="34" charset="0"/>
              </a:rPr>
              <a:t>Seamless end-user experience</a:t>
            </a:r>
          </a:p>
        </p:txBody>
      </p:sp>
      <p:pic>
        <p:nvPicPr>
          <p:cNvPr id="4" name="Graphic 3">
            <a:extLst>
              <a:ext uri="{FF2B5EF4-FFF2-40B4-BE49-F238E27FC236}">
                <a16:creationId xmlns:a16="http://schemas.microsoft.com/office/drawing/2014/main" id="{AD8B2836-E30C-4485-8E93-99FB67E2C26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5568" y="1350261"/>
            <a:ext cx="692346" cy="692346"/>
          </a:xfrm>
          <a:prstGeom prst="rect">
            <a:avLst/>
          </a:prstGeom>
        </p:spPr>
      </p:pic>
      <p:sp>
        <p:nvSpPr>
          <p:cNvPr id="34" name="Rectangle 33">
            <a:extLst>
              <a:ext uri="{FF2B5EF4-FFF2-40B4-BE49-F238E27FC236}">
                <a16:creationId xmlns:a16="http://schemas.microsoft.com/office/drawing/2014/main" id="{BA84428B-0A8F-4AD0-8D8B-EA9DE5B5333A}"/>
              </a:ext>
            </a:extLst>
          </p:cNvPr>
          <p:cNvSpPr/>
          <p:nvPr/>
        </p:nvSpPr>
        <p:spPr>
          <a:xfrm>
            <a:off x="6328491" y="2049457"/>
            <a:ext cx="5653721" cy="4294999"/>
          </a:xfrm>
          <a:prstGeom prst="rect">
            <a:avLst/>
          </a:prstGeom>
          <a:ln w="6350">
            <a:solidFill>
              <a:schemeClr val="bg1">
                <a:lumMod val="85000"/>
              </a:schemeClr>
            </a:solidFill>
          </a:ln>
        </p:spPr>
        <p:txBody>
          <a:bodyPr wrap="square" lIns="134464" tIns="89642" rIns="134464" bIns="89642" anchor="t">
            <a:noAutofit/>
          </a:bodyPr>
          <a:lstStyle/>
          <a:p>
            <a:pPr marL="0" marR="0" lvl="0" indent="0" algn="l" defTabSz="914102" rtl="0" eaLnBrk="1" fontAlgn="base" latinLnBrk="0" hangingPunct="1">
              <a:lnSpc>
                <a:spcPct val="100000"/>
              </a:lnSpc>
              <a:spcBef>
                <a:spcPts val="1176"/>
              </a:spcBef>
              <a:spcAft>
                <a:spcPts val="784"/>
              </a:spcAft>
              <a:buClrTx/>
              <a:buSzTx/>
              <a:buFontTx/>
              <a:buNone/>
              <a:tabLst/>
              <a:defRPr/>
            </a:pPr>
            <a:r>
              <a:rPr kumimoji="0" lang="en-US" sz="1961" b="0" i="0" u="none" strike="noStrike" kern="1200" cap="none" spc="0" normalizeH="0" baseline="0" noProof="0">
                <a:ln>
                  <a:noFill/>
                </a:ln>
                <a:solidFill>
                  <a:schemeClr val="accent4"/>
                </a:solidFill>
                <a:effectLst/>
                <a:uLnTx/>
                <a:uFillTx/>
                <a:latin typeface="Segoe UI"/>
                <a:ea typeface="+mn-ea"/>
                <a:cs typeface="Segoe UI"/>
              </a:rPr>
              <a:t>Cloud Cache</a:t>
            </a:r>
          </a:p>
          <a:p>
            <a:pPr marL="410844" marR="0" lvl="0" indent="-261446" algn="l" defTabSz="914102" rtl="0" eaLnBrk="1" fontAlgn="base" latinLnBrk="0" hangingPunct="1">
              <a:lnSpc>
                <a:spcPct val="88000"/>
              </a:lnSpc>
              <a:spcBef>
                <a:spcPts val="588"/>
              </a:spcBef>
              <a:spcAft>
                <a:spcPts val="588"/>
              </a:spcAft>
              <a:buClrTx/>
              <a:buSzTx/>
              <a:buFont typeface="Arial" panose="020B0604020202020204" pitchFamily="34" charset="0"/>
              <a:buChar char="•"/>
              <a:tabLst/>
              <a:defRPr/>
            </a:pPr>
            <a:r>
              <a:rPr kumimoji="0" lang="en-US" sz="1568" b="0" i="0" u="none" strike="noStrike" kern="1200" cap="none" spc="0" normalizeH="0" baseline="0" noProof="0">
                <a:ln>
                  <a:noFill/>
                </a:ln>
                <a:solidFill>
                  <a:srgbClr val="282828"/>
                </a:solidFill>
                <a:effectLst/>
                <a:uLnTx/>
                <a:uFillTx/>
                <a:latin typeface="Segoe UI"/>
                <a:ea typeface="+mn-ea"/>
                <a:cs typeface="Segoe UI"/>
              </a:rPr>
              <a:t>Cloud Cache absorbs reads and optimizes writes into cost-effective payloads</a:t>
            </a:r>
          </a:p>
          <a:p>
            <a:pPr marL="410844" marR="0" lvl="0" indent="-261446" algn="l" defTabSz="914102" rtl="0" eaLnBrk="1" fontAlgn="base" latinLnBrk="0" hangingPunct="1">
              <a:lnSpc>
                <a:spcPct val="88000"/>
              </a:lnSpc>
              <a:spcBef>
                <a:spcPts val="588"/>
              </a:spcBef>
              <a:spcAft>
                <a:spcPts val="588"/>
              </a:spcAft>
              <a:buClrTx/>
              <a:buSzTx/>
              <a:buFont typeface="Arial" panose="020B0604020202020204" pitchFamily="34" charset="0"/>
              <a:buChar char="•"/>
              <a:tabLst/>
              <a:defRPr/>
            </a:pPr>
            <a:r>
              <a:rPr kumimoji="0" lang="en-US" sz="1568" b="0" i="0" u="none" strike="noStrike" kern="1200" cap="none" spc="0" normalizeH="0" baseline="0" noProof="0">
                <a:ln>
                  <a:noFill/>
                </a:ln>
                <a:solidFill>
                  <a:srgbClr val="282828"/>
                </a:solidFill>
                <a:effectLst/>
                <a:uLnTx/>
                <a:uFillTx/>
                <a:latin typeface="Segoe UI"/>
                <a:ea typeface="+mn-ea"/>
                <a:cs typeface="Segoe UI"/>
              </a:rPr>
              <a:t>Adds a local cache component</a:t>
            </a:r>
          </a:p>
          <a:p>
            <a:pPr marL="410844" marR="0" lvl="0" indent="-261446" algn="l" defTabSz="914102" rtl="0" eaLnBrk="1" fontAlgn="base" latinLnBrk="0" hangingPunct="1">
              <a:lnSpc>
                <a:spcPct val="88000"/>
              </a:lnSpc>
              <a:spcBef>
                <a:spcPts val="588"/>
              </a:spcBef>
              <a:spcAft>
                <a:spcPts val="588"/>
              </a:spcAft>
              <a:buClrTx/>
              <a:buSzTx/>
              <a:buFont typeface="Arial" panose="020B0604020202020204" pitchFamily="34" charset="0"/>
              <a:buChar char="•"/>
              <a:tabLst/>
              <a:defRPr/>
            </a:pPr>
            <a:r>
              <a:rPr kumimoji="0" lang="en-US" sz="1568" b="0" i="0" u="none" strike="noStrike" kern="1200" cap="none" spc="0" normalizeH="0" baseline="0" noProof="0">
                <a:ln>
                  <a:noFill/>
                </a:ln>
                <a:solidFill>
                  <a:srgbClr val="282828"/>
                </a:solidFill>
                <a:effectLst/>
                <a:uLnTx/>
                <a:uFillTx/>
                <a:latin typeface="Segoe UI"/>
                <a:ea typeface="+mn-ea"/>
                <a:cs typeface="Segoe UI"/>
              </a:rPr>
              <a:t>Applications communicate with the local cache and the cache connects with the remote container</a:t>
            </a:r>
          </a:p>
          <a:p>
            <a:pPr marL="410844" marR="0" lvl="0" indent="-261446" algn="l" defTabSz="914102" rtl="0" eaLnBrk="1" fontAlgn="base" latinLnBrk="0" hangingPunct="1">
              <a:lnSpc>
                <a:spcPct val="88000"/>
              </a:lnSpc>
              <a:spcBef>
                <a:spcPts val="588"/>
              </a:spcBef>
              <a:spcAft>
                <a:spcPts val="588"/>
              </a:spcAft>
              <a:buClrTx/>
              <a:buSzTx/>
              <a:buFont typeface="Arial" panose="020B0604020202020204" pitchFamily="34" charset="0"/>
              <a:buChar char="•"/>
              <a:tabLst/>
              <a:defRPr/>
            </a:pPr>
            <a:r>
              <a:rPr kumimoji="0" lang="en-US" sz="1568" b="0" i="0" u="none" strike="noStrike" kern="1200" cap="none" spc="0" normalizeH="0" baseline="0" noProof="0">
                <a:ln>
                  <a:noFill/>
                </a:ln>
                <a:solidFill>
                  <a:srgbClr val="282828"/>
                </a:solidFill>
                <a:effectLst/>
                <a:uLnTx/>
                <a:uFillTx/>
                <a:latin typeface="Segoe UI"/>
                <a:ea typeface="+mn-ea"/>
                <a:cs typeface="Segoe UI"/>
              </a:rPr>
              <a:t>If the connection to the remote container is interrupted, the apps still work because they’re connected to the cache</a:t>
            </a:r>
          </a:p>
          <a:p>
            <a:pPr marL="410844" marR="0" lvl="0" indent="-261446" algn="l" defTabSz="914102" rtl="0" eaLnBrk="1" fontAlgn="base" latinLnBrk="0" hangingPunct="1">
              <a:lnSpc>
                <a:spcPct val="88000"/>
              </a:lnSpc>
              <a:spcBef>
                <a:spcPts val="588"/>
              </a:spcBef>
              <a:spcAft>
                <a:spcPts val="588"/>
              </a:spcAft>
              <a:buClrTx/>
              <a:buSzTx/>
              <a:buFont typeface="Arial" panose="020B0604020202020204" pitchFamily="34" charset="0"/>
              <a:buChar char="•"/>
              <a:tabLst/>
              <a:defRPr/>
            </a:pPr>
            <a:r>
              <a:rPr kumimoji="0" lang="en-US" sz="1568" b="0" i="0" u="none" strike="noStrike" kern="1200" cap="none" spc="0" normalizeH="0" baseline="0" noProof="0">
                <a:ln>
                  <a:noFill/>
                </a:ln>
                <a:solidFill>
                  <a:srgbClr val="282828"/>
                </a:solidFill>
                <a:effectLst/>
                <a:uLnTx/>
                <a:uFillTx/>
                <a:latin typeface="Segoe UI"/>
                <a:ea typeface="+mn-ea"/>
                <a:cs typeface="Segoe UI"/>
              </a:rPr>
              <a:t>If the interruption is short, or data that isn’t in the cache is requested during the outage, everything behaves normally</a:t>
            </a:r>
          </a:p>
          <a:p>
            <a:pPr marL="410844" marR="0" lvl="0" indent="-261446" algn="l" defTabSz="914102" rtl="0" eaLnBrk="1" fontAlgn="base" latinLnBrk="0" hangingPunct="1">
              <a:lnSpc>
                <a:spcPct val="88000"/>
              </a:lnSpc>
              <a:spcBef>
                <a:spcPts val="588"/>
              </a:spcBef>
              <a:spcAft>
                <a:spcPts val="588"/>
              </a:spcAft>
              <a:buClrTx/>
              <a:buSzTx/>
              <a:buFont typeface="Arial" panose="020B0604020202020204" pitchFamily="34" charset="0"/>
              <a:buChar char="•"/>
              <a:tabLst/>
              <a:defRPr/>
            </a:pPr>
            <a:r>
              <a:rPr kumimoji="0" lang="en-US" sz="1568" b="0" i="0" u="none" strike="noStrike" kern="1200" cap="none" spc="0" normalizeH="0" baseline="0" noProof="0">
                <a:ln>
                  <a:noFill/>
                </a:ln>
                <a:solidFill>
                  <a:srgbClr val="282828"/>
                </a:solidFill>
                <a:effectLst/>
                <a:uLnTx/>
                <a:uFillTx/>
                <a:latin typeface="Segoe UI"/>
                <a:ea typeface="+mn-ea"/>
                <a:cs typeface="Segoe UI"/>
              </a:rPr>
              <a:t>When the connection comes back online, the system reconnects and re-syncs if necessary</a:t>
            </a:r>
          </a:p>
          <a:p>
            <a:pPr marL="0" marR="0" lvl="0" indent="0" algn="l" defTabSz="914314" rtl="0" eaLnBrk="1" fontAlgn="auto" latinLnBrk="0" hangingPunct="1">
              <a:lnSpc>
                <a:spcPct val="100000"/>
              </a:lnSpc>
              <a:spcBef>
                <a:spcPts val="2941"/>
              </a:spcBef>
              <a:spcAft>
                <a:spcPts val="1765"/>
              </a:spcAft>
              <a:buClrTx/>
              <a:buSzTx/>
              <a:buFontTx/>
              <a:buNone/>
              <a:tabLst/>
              <a:defRPr/>
            </a:pPr>
            <a:endParaRPr kumimoji="0" lang="en-US" sz="1568" b="0" i="0" u="none" strike="noStrike" kern="1200" cap="none" spc="0" normalizeH="0" baseline="0" noProof="0">
              <a:ln>
                <a:noFill/>
              </a:ln>
              <a:solidFill>
                <a:srgbClr val="0078D7"/>
              </a:solidFill>
              <a:effectLst/>
              <a:uLnTx/>
              <a:uFillTx/>
              <a:latin typeface="Segoe UI"/>
              <a:ea typeface="+mn-ea"/>
              <a:cs typeface="Segoe UI" pitchFamily="34" charset="0"/>
            </a:endParaRPr>
          </a:p>
        </p:txBody>
      </p:sp>
      <p:cxnSp>
        <p:nvCxnSpPr>
          <p:cNvPr id="38" name="Straight Connector 37">
            <a:extLst>
              <a:ext uri="{FF2B5EF4-FFF2-40B4-BE49-F238E27FC236}">
                <a16:creationId xmlns:a16="http://schemas.microsoft.com/office/drawing/2014/main" id="{0E070313-4158-4354-9ACA-D43F50A64B19}"/>
              </a:ext>
              <a:ext uri="{C183D7F6-B498-43B3-948B-1728B52AA6E4}">
                <adec:decorative xmlns:adec="http://schemas.microsoft.com/office/drawing/2017/decorative" val="1"/>
              </a:ext>
            </a:extLst>
          </p:cNvPr>
          <p:cNvCxnSpPr/>
          <p:nvPr/>
        </p:nvCxnSpPr>
        <p:spPr>
          <a:xfrm>
            <a:off x="6340134" y="2049458"/>
            <a:ext cx="686871" cy="0"/>
          </a:xfrm>
          <a:prstGeom prst="line">
            <a:avLst/>
          </a:prstGeom>
          <a:ln w="41275"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334520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a:xfrm>
            <a:off x="426425" y="440919"/>
            <a:ext cx="11336039" cy="757914"/>
          </a:xfrm>
        </p:spPr>
        <p:txBody>
          <a:bodyPr/>
          <a:lstStyle/>
          <a:p>
            <a:r>
              <a:rPr lang="en-US" sz="2800"/>
              <a:t>Host management – things to remember</a:t>
            </a:r>
            <a:endParaRPr lang="en-US" sz="3088">
              <a:cs typeface="Segoe UI"/>
            </a:endParaRPr>
          </a:p>
        </p:txBody>
      </p:sp>
      <p:sp>
        <p:nvSpPr>
          <p:cNvPr id="7" name="Rectangle 6">
            <a:extLst>
              <a:ext uri="{FF2B5EF4-FFF2-40B4-BE49-F238E27FC236}">
                <a16:creationId xmlns:a16="http://schemas.microsoft.com/office/drawing/2014/main" id="{F8FB072B-EFA6-486C-8BCB-450AD6BD7FEF}"/>
              </a:ext>
            </a:extLst>
          </p:cNvPr>
          <p:cNvSpPr/>
          <p:nvPr/>
        </p:nvSpPr>
        <p:spPr>
          <a:xfrm>
            <a:off x="345830" y="1953782"/>
            <a:ext cx="10275277" cy="3704063"/>
          </a:xfrm>
          <a:prstGeom prst="rect">
            <a:avLst/>
          </a:prstGeom>
          <a:ln/>
        </p:spPr>
        <p:style>
          <a:lnRef idx="2">
            <a:schemeClr val="accent5"/>
          </a:lnRef>
          <a:fillRef idx="1">
            <a:schemeClr val="lt1"/>
          </a:fillRef>
          <a:effectRef idx="0">
            <a:schemeClr val="accent5"/>
          </a:effectRef>
          <a:fontRef idx="minor">
            <a:schemeClr val="dk1"/>
          </a:fontRef>
        </p:style>
        <p:txBody>
          <a:bodyPr wrap="square" lIns="134464" tIns="89642" rIns="134464" bIns="89642">
            <a:noAutofit/>
          </a:bodyPr>
          <a:lstStyle/>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282828"/>
              </a:solidFill>
              <a:effectLst/>
              <a:uLnTx/>
              <a:uFillTx/>
              <a:latin typeface="Segoe UI"/>
              <a:ea typeface="+mn-ea"/>
              <a:cs typeface="+mn-cs"/>
            </a:endParaRPr>
          </a:p>
          <a:p>
            <a:pPr marL="784338" lvl="1" indent="-336145" defTabSz="914102" fontAlgn="base">
              <a:spcAft>
                <a:spcPts val="588"/>
              </a:spcAft>
              <a:buFont typeface="Segoe UI" panose="020B0502040204020203" pitchFamily="34" charset="0"/>
              <a:buChar char="–"/>
              <a:tabLst>
                <a:tab pos="669177" algn="l"/>
              </a:tabLst>
              <a:defRPr/>
            </a:pPr>
            <a:r>
              <a:rPr kumimoji="0" lang="en-US" sz="2000" b="0" i="0" u="none" strike="noStrike" kern="1200" cap="none" spc="0" normalizeH="0" baseline="0" noProof="0">
                <a:ln>
                  <a:noFill/>
                </a:ln>
                <a:solidFill>
                  <a:srgbClr val="282828"/>
                </a:solidFill>
                <a:effectLst/>
                <a:uLnTx/>
                <a:uFillTx/>
                <a:latin typeface="Segoe UI"/>
                <a:ea typeface="+mn-ea"/>
                <a:cs typeface="+mn-cs"/>
              </a:rPr>
              <a:t>Current host management processes will continue</a:t>
            </a:r>
          </a:p>
          <a:p>
            <a:pPr marL="784338" lvl="1" indent="-336145" defTabSz="914102" fontAlgn="base">
              <a:spcAft>
                <a:spcPts val="588"/>
              </a:spcAft>
              <a:buFont typeface="Segoe UI" panose="020B0502040204020203" pitchFamily="34" charset="0"/>
              <a:buChar char="–"/>
              <a:tabLst>
                <a:tab pos="669177" algn="l"/>
              </a:tabLst>
              <a:defRPr/>
            </a:pPr>
            <a:r>
              <a:rPr kumimoji="0" lang="en-US" sz="2000" b="0" i="0" u="none" strike="noStrike" kern="1200" cap="none" spc="0" normalizeH="0" baseline="0" noProof="0">
                <a:ln>
                  <a:noFill/>
                </a:ln>
                <a:solidFill>
                  <a:srgbClr val="282828"/>
                </a:solidFill>
                <a:effectLst/>
                <a:uLnTx/>
                <a:uFillTx/>
                <a:latin typeface="Segoe UI"/>
                <a:ea typeface="+mn-ea"/>
                <a:cs typeface="+mn-cs"/>
              </a:rPr>
              <a:t>Admins still need to keep the methodology updated in the cloud</a:t>
            </a:r>
          </a:p>
          <a:p>
            <a:pPr marL="784338" lvl="1" indent="-336145" defTabSz="914102" fontAlgn="base">
              <a:spcAft>
                <a:spcPts val="588"/>
              </a:spcAft>
              <a:buFont typeface="Segoe UI" panose="020B0502040204020203" pitchFamily="34" charset="0"/>
              <a:buChar char="–"/>
              <a:tabLst>
                <a:tab pos="669177" algn="l"/>
              </a:tabLst>
              <a:defRPr/>
            </a:pPr>
            <a:r>
              <a:rPr lang="en-US" sz="2000">
                <a:solidFill>
                  <a:srgbClr val="282828"/>
                </a:solidFill>
                <a:latin typeface="Segoe UI"/>
              </a:rPr>
              <a:t>S</a:t>
            </a:r>
            <a:r>
              <a:rPr kumimoji="0" lang="en-US" sz="2000" b="0" i="0" u="none" strike="noStrike" kern="1200" cap="none" spc="0" normalizeH="0" baseline="0" noProof="0">
                <a:ln>
                  <a:noFill/>
                </a:ln>
                <a:solidFill>
                  <a:srgbClr val="282828"/>
                </a:solidFill>
                <a:effectLst/>
                <a:uLnTx/>
                <a:uFillTx/>
                <a:latin typeface="Segoe UI"/>
                <a:ea typeface="+mn-ea"/>
                <a:cs typeface="+mn-cs"/>
              </a:rPr>
              <a:t>till required</a:t>
            </a:r>
          </a:p>
          <a:p>
            <a:pPr marL="1241538" lvl="2" indent="-336145" defTabSz="914102" fontAlgn="base">
              <a:spcAft>
                <a:spcPts val="588"/>
              </a:spcAft>
              <a:buFont typeface="Segoe UI" panose="020B0502040204020203" pitchFamily="34" charset="0"/>
              <a:buChar char="–"/>
              <a:tabLst>
                <a:tab pos="669177" algn="l"/>
              </a:tabLst>
              <a:defRPr/>
            </a:pPr>
            <a:r>
              <a:rPr lang="en-US" sz="2000">
                <a:solidFill>
                  <a:srgbClr val="282828"/>
                </a:solidFill>
              </a:rPr>
              <a:t>Master image management </a:t>
            </a:r>
          </a:p>
          <a:p>
            <a:pPr marL="1241538" lvl="2" indent="-336145" defTabSz="914102" fontAlgn="base">
              <a:spcAft>
                <a:spcPts val="588"/>
              </a:spcAft>
              <a:buFont typeface="Segoe UI" panose="020B0502040204020203" pitchFamily="34" charset="0"/>
              <a:buChar char="–"/>
              <a:tabLst>
                <a:tab pos="669177" algn="l"/>
              </a:tabLst>
              <a:defRPr/>
            </a:pPr>
            <a:r>
              <a:rPr lang="en-US" sz="2000">
                <a:solidFill>
                  <a:srgbClr val="282828"/>
                </a:solidFill>
              </a:rPr>
              <a:t>OS Patching &amp; updates - </a:t>
            </a:r>
            <a:r>
              <a:rPr lang="en-US">
                <a:solidFill>
                  <a:srgbClr val="282828"/>
                </a:solidFill>
              </a:rPr>
              <a:t>Security, Monthly patching, Semi-annual channel OS</a:t>
            </a:r>
          </a:p>
          <a:p>
            <a:pPr marL="1241538" lvl="2" indent="-336145" defTabSz="914102" fontAlgn="base">
              <a:spcAft>
                <a:spcPts val="588"/>
              </a:spcAft>
              <a:buFont typeface="Segoe UI" panose="020B0502040204020203" pitchFamily="34" charset="0"/>
              <a:buChar char="–"/>
              <a:tabLst>
                <a:tab pos="669177" algn="l"/>
              </a:tabLst>
              <a:defRPr/>
            </a:pPr>
            <a:r>
              <a:rPr lang="en-US" sz="2000">
                <a:solidFill>
                  <a:srgbClr val="282828"/>
                </a:solidFill>
              </a:rPr>
              <a:t>Application updates</a:t>
            </a:r>
          </a:p>
        </p:txBody>
      </p:sp>
      <p:pic>
        <p:nvPicPr>
          <p:cNvPr id="4" name="Graphic 3" descr="Hierarchy">
            <a:extLst>
              <a:ext uri="{FF2B5EF4-FFF2-40B4-BE49-F238E27FC236}">
                <a16:creationId xmlns:a16="http://schemas.microsoft.com/office/drawing/2014/main" id="{8B729454-0B69-453A-B962-1611375F033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6425" y="1273221"/>
            <a:ext cx="647296" cy="647296"/>
          </a:xfrm>
          <a:prstGeom prst="rect">
            <a:avLst/>
          </a:prstGeom>
        </p:spPr>
      </p:pic>
      <p:cxnSp>
        <p:nvCxnSpPr>
          <p:cNvPr id="6" name="Straight Connector 5">
            <a:extLst>
              <a:ext uri="{FF2B5EF4-FFF2-40B4-BE49-F238E27FC236}">
                <a16:creationId xmlns:a16="http://schemas.microsoft.com/office/drawing/2014/main" id="{4C1C84F4-1A94-416E-B9B9-6271206BED21}"/>
              </a:ext>
              <a:ext uri="{C183D7F6-B498-43B3-948B-1728B52AA6E4}">
                <adec:decorative xmlns:adec="http://schemas.microsoft.com/office/drawing/2017/decorative" val="1"/>
              </a:ext>
            </a:extLst>
          </p:cNvPr>
          <p:cNvCxnSpPr>
            <a:cxnSpLocks/>
          </p:cNvCxnSpPr>
          <p:nvPr/>
        </p:nvCxnSpPr>
        <p:spPr>
          <a:xfrm>
            <a:off x="426425" y="1937149"/>
            <a:ext cx="647296" cy="0"/>
          </a:xfrm>
          <a:prstGeom prst="line">
            <a:avLst/>
          </a:prstGeom>
          <a:ln w="41275"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671206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2EBD1EC-5402-D743-9B4D-04EE4C8D05B6}"/>
              </a:ext>
            </a:extLst>
          </p:cNvPr>
          <p:cNvSpPr>
            <a:spLocks noGrp="1"/>
          </p:cNvSpPr>
          <p:nvPr>
            <p:ph type="title" idx="4294967295"/>
          </p:nvPr>
        </p:nvSpPr>
        <p:spPr>
          <a:xfrm>
            <a:off x="4891088" y="1768475"/>
            <a:ext cx="5021262" cy="527050"/>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742" rtl="0" eaLnBrk="1" fontAlgn="auto" latinLnBrk="0" hangingPunct="1">
              <a:lnSpc>
                <a:spcPct val="95000"/>
              </a:lnSpc>
              <a:spcBef>
                <a:spcPts val="2400"/>
              </a:spcBef>
              <a:spcAft>
                <a:spcPts val="1200"/>
              </a:spcAft>
              <a:buClrTx/>
              <a:buSzPct val="90000"/>
              <a:buFont typeface="Wingdings" panose="05000000000000000000" pitchFamily="2" charset="2"/>
              <a:buNone/>
              <a:tabLst/>
              <a:defRPr/>
            </a:pPr>
            <a:r>
              <a:rPr kumimoji="0" lang="en-US" sz="3600" b="0" i="0" u="none" strike="noStrike" kern="1200" cap="none" spc="0" normalizeH="0" baseline="0" noProof="0">
                <a:ln>
                  <a:noFill/>
                </a:ln>
                <a:solidFill>
                  <a:schemeClr val="tx1"/>
                </a:solidFill>
                <a:effectLst/>
                <a:uLnTx/>
                <a:uFillTx/>
                <a:latin typeface="+mj-lt"/>
                <a:ea typeface="+mn-ea"/>
                <a:cs typeface="Segoe UI" panose="020B0502040204020203" pitchFamily="34" charset="0"/>
              </a:rPr>
              <a:t>Next Steps</a:t>
            </a:r>
          </a:p>
        </p:txBody>
      </p:sp>
    </p:spTree>
    <p:extLst>
      <p:ext uri="{BB962C8B-B14F-4D97-AF65-F5344CB8AC3E}">
        <p14:creationId xmlns:p14="http://schemas.microsoft.com/office/powerpoint/2010/main" val="235452963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p:nvPr>
        </p:nvSpPr>
        <p:spPr>
          <a:xfrm>
            <a:off x="588263" y="90993"/>
            <a:ext cx="11018520" cy="1107996"/>
          </a:xfrm>
        </p:spPr>
        <p:txBody>
          <a:bodyPr/>
          <a:lstStyle/>
          <a:p>
            <a:r>
              <a:rPr lang="en-US"/>
              <a:t>Review Azure Infrastructure Prerequisites to Deploy Azure Virtual Desktop</a:t>
            </a:r>
          </a:p>
        </p:txBody>
      </p:sp>
      <p:sp>
        <p:nvSpPr>
          <p:cNvPr id="3" name="Rectangle 2">
            <a:extLst>
              <a:ext uri="{FF2B5EF4-FFF2-40B4-BE49-F238E27FC236}">
                <a16:creationId xmlns:a16="http://schemas.microsoft.com/office/drawing/2014/main" id="{1690107D-08B8-415F-8476-A0476FE38558}"/>
              </a:ext>
            </a:extLst>
          </p:cNvPr>
          <p:cNvSpPr/>
          <p:nvPr/>
        </p:nvSpPr>
        <p:spPr bwMode="auto">
          <a:xfrm>
            <a:off x="434207" y="2922278"/>
            <a:ext cx="2038965" cy="6089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ts val="588"/>
              </a:spcBef>
              <a:spcAft>
                <a:spcPts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Azure subscription</a:t>
            </a:r>
          </a:p>
        </p:txBody>
      </p:sp>
      <p:sp>
        <p:nvSpPr>
          <p:cNvPr id="4" name="Rectangle 3">
            <a:extLst>
              <a:ext uri="{FF2B5EF4-FFF2-40B4-BE49-F238E27FC236}">
                <a16:creationId xmlns:a16="http://schemas.microsoft.com/office/drawing/2014/main" id="{7E84E013-A5DB-4349-BB74-8F1D4ACCB4F4}"/>
              </a:ext>
            </a:extLst>
          </p:cNvPr>
          <p:cNvSpPr/>
          <p:nvPr/>
        </p:nvSpPr>
        <p:spPr>
          <a:xfrm>
            <a:off x="93524" y="3690069"/>
            <a:ext cx="2502262" cy="1914370"/>
          </a:xfrm>
          <a:prstGeom prst="rect">
            <a:avLst/>
          </a:prstGeom>
        </p:spPr>
        <p:txBody>
          <a:bodyPr wrap="square">
            <a:spAutoFit/>
          </a:bodyPr>
          <a:lstStyle/>
          <a:p>
            <a:pPr marL="112713" marR="0" lvl="0" indent="-112713" algn="l" defTabSz="914102" rtl="0" eaLnBrk="1" fontAlgn="base" latinLnBrk="0" hangingPunct="1">
              <a:lnSpc>
                <a:spcPct val="90000"/>
              </a:lnSpc>
              <a:spcBef>
                <a:spcPts val="588"/>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Create your </a:t>
            </a:r>
            <a:r>
              <a:rPr kumimoji="0" lang="en-US" sz="1400" b="0" i="0" u="none" strike="noStrike" kern="1200" cap="none" spc="0" normalizeH="0" baseline="0" noProof="0">
                <a:ln>
                  <a:noFill/>
                </a:ln>
                <a:solidFill>
                  <a:srgbClr val="000000"/>
                </a:solidFill>
                <a:effectLst/>
                <a:uLnTx/>
                <a:uFillTx/>
                <a:latin typeface="Segoe UI"/>
                <a:ea typeface="+mn-ea"/>
                <a:cs typeface="+mn-cs"/>
                <a:hlinkClick r:id="rId4"/>
              </a:rPr>
              <a:t>Azure free account </a:t>
            </a:r>
            <a:r>
              <a:rPr kumimoji="0" lang="en-US" sz="1400" b="0" i="0" u="none" strike="noStrike" kern="1200" cap="none" spc="0" normalizeH="0" baseline="0" noProof="0">
                <a:ln>
                  <a:noFill/>
                </a:ln>
                <a:solidFill>
                  <a:srgbClr val="000000"/>
                </a:solidFill>
                <a:effectLst/>
                <a:uLnTx/>
                <a:uFillTx/>
                <a:latin typeface="Segoe UI"/>
                <a:ea typeface="+mn-ea"/>
                <a:cs typeface="+mn-cs"/>
              </a:rPr>
              <a:t>today if you don’t have one</a:t>
            </a:r>
          </a:p>
          <a:p>
            <a:pPr marL="112713" marR="0" lvl="0" indent="-112713" algn="l" defTabSz="914102" rtl="0" eaLnBrk="1" fontAlgn="base" latinLnBrk="0" hangingPunct="1">
              <a:lnSpc>
                <a:spcPct val="90000"/>
              </a:lnSpc>
              <a:spcBef>
                <a:spcPts val="588"/>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For information on Azure administrative roles, see </a:t>
            </a:r>
            <a:r>
              <a:rPr kumimoji="0" lang="en-US" sz="1400" b="0" i="0" u="none" strike="noStrike" kern="1200" cap="none" spc="0" normalizeH="0" baseline="0" noProof="0">
                <a:ln>
                  <a:noFill/>
                </a:ln>
                <a:solidFill>
                  <a:srgbClr val="000000"/>
                </a:solidFill>
                <a:effectLst/>
                <a:uLnTx/>
                <a:uFillTx/>
                <a:latin typeface="Segoe UI"/>
                <a:ea typeface="+mn-ea"/>
                <a:cs typeface="+mn-cs"/>
                <a:hlinkClick r:id="rId5"/>
              </a:rPr>
              <a:t>Classic subscription administrator roles, Azure RBAC roles, and Azure AD administrator roles.</a:t>
            </a: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46" name="Group 45">
            <a:extLst>
              <a:ext uri="{FF2B5EF4-FFF2-40B4-BE49-F238E27FC236}">
                <a16:creationId xmlns:a16="http://schemas.microsoft.com/office/drawing/2014/main" id="{3963F410-41CC-4D11-82D4-36D8F30D9B23}"/>
              </a:ext>
              <a:ext uri="{C183D7F6-B498-43B3-948B-1728B52AA6E4}">
                <adec:decorative xmlns:adec="http://schemas.microsoft.com/office/drawing/2017/decorative" val="1"/>
              </a:ext>
            </a:extLst>
          </p:cNvPr>
          <p:cNvGrpSpPr/>
          <p:nvPr/>
        </p:nvGrpSpPr>
        <p:grpSpPr>
          <a:xfrm>
            <a:off x="2616908" y="2161891"/>
            <a:ext cx="6979305" cy="3031982"/>
            <a:chOff x="2669381" y="2605405"/>
            <a:chExt cx="7119255" cy="4389120"/>
          </a:xfrm>
        </p:grpSpPr>
        <p:cxnSp>
          <p:nvCxnSpPr>
            <p:cNvPr id="41" name="Straight Connector 40">
              <a:extLst>
                <a:ext uri="{FF2B5EF4-FFF2-40B4-BE49-F238E27FC236}">
                  <a16:creationId xmlns:a16="http://schemas.microsoft.com/office/drawing/2014/main" id="{F4006355-38FF-44C9-AA80-39E18662F5E2}"/>
                </a:ext>
              </a:extLst>
            </p:cNvPr>
            <p:cNvCxnSpPr>
              <a:cxnSpLocks/>
            </p:cNvCxnSpPr>
            <p:nvPr/>
          </p:nvCxnSpPr>
          <p:spPr>
            <a:xfrm>
              <a:off x="2669381" y="2605405"/>
              <a:ext cx="0" cy="4389120"/>
            </a:xfrm>
            <a:prstGeom prst="line">
              <a:avLst/>
            </a:prstGeom>
            <a:noFill/>
            <a:ln w="6350" cap="flat" cmpd="sng" algn="ctr">
              <a:solidFill>
                <a:schemeClr val="bg1">
                  <a:lumMod val="85000"/>
                </a:schemeClr>
              </a:solidFill>
              <a:prstDash val="solid"/>
              <a:headEnd type="none" w="med" len="med"/>
              <a:tailEnd type="none" w="med" len="med"/>
            </a:ln>
            <a:effectLst/>
          </p:spPr>
        </p:cxnSp>
        <p:cxnSp>
          <p:nvCxnSpPr>
            <p:cNvPr id="42" name="Straight Connector 41">
              <a:extLst>
                <a:ext uri="{FF2B5EF4-FFF2-40B4-BE49-F238E27FC236}">
                  <a16:creationId xmlns:a16="http://schemas.microsoft.com/office/drawing/2014/main" id="{259587B5-A09A-4CFC-A717-06C625E79EE2}"/>
                </a:ext>
              </a:extLst>
            </p:cNvPr>
            <p:cNvCxnSpPr>
              <a:cxnSpLocks/>
            </p:cNvCxnSpPr>
            <p:nvPr/>
          </p:nvCxnSpPr>
          <p:spPr>
            <a:xfrm>
              <a:off x="5042466" y="2605405"/>
              <a:ext cx="0" cy="4389120"/>
            </a:xfrm>
            <a:prstGeom prst="line">
              <a:avLst/>
            </a:prstGeom>
            <a:noFill/>
            <a:ln w="6350" cap="flat" cmpd="sng" algn="ctr">
              <a:solidFill>
                <a:schemeClr val="bg1">
                  <a:lumMod val="85000"/>
                </a:schemeClr>
              </a:solidFill>
              <a:prstDash val="solid"/>
              <a:headEnd type="none" w="med" len="med"/>
              <a:tailEnd type="none" w="med" len="med"/>
            </a:ln>
            <a:effectLst/>
          </p:spPr>
        </p:cxnSp>
        <p:cxnSp>
          <p:nvCxnSpPr>
            <p:cNvPr id="43" name="Straight Connector 42">
              <a:extLst>
                <a:ext uri="{FF2B5EF4-FFF2-40B4-BE49-F238E27FC236}">
                  <a16:creationId xmlns:a16="http://schemas.microsoft.com/office/drawing/2014/main" id="{047D13C7-DBA7-44D7-9F7B-DA169BCD4192}"/>
                </a:ext>
              </a:extLst>
            </p:cNvPr>
            <p:cNvCxnSpPr>
              <a:cxnSpLocks/>
            </p:cNvCxnSpPr>
            <p:nvPr/>
          </p:nvCxnSpPr>
          <p:spPr>
            <a:xfrm>
              <a:off x="7415551" y="2605405"/>
              <a:ext cx="0" cy="4389120"/>
            </a:xfrm>
            <a:prstGeom prst="line">
              <a:avLst/>
            </a:prstGeom>
            <a:noFill/>
            <a:ln w="6350" cap="flat" cmpd="sng" algn="ctr">
              <a:solidFill>
                <a:schemeClr val="bg1">
                  <a:lumMod val="85000"/>
                </a:schemeClr>
              </a:solidFill>
              <a:prstDash val="solid"/>
              <a:headEnd type="none" w="med" len="med"/>
              <a:tailEnd type="none" w="med" len="med"/>
            </a:ln>
            <a:effectLst/>
          </p:spPr>
        </p:cxnSp>
        <p:cxnSp>
          <p:nvCxnSpPr>
            <p:cNvPr id="44" name="Straight Connector 43">
              <a:extLst>
                <a:ext uri="{FF2B5EF4-FFF2-40B4-BE49-F238E27FC236}">
                  <a16:creationId xmlns:a16="http://schemas.microsoft.com/office/drawing/2014/main" id="{97A36F3C-35D8-44AE-99CF-29107EB835A7}"/>
                </a:ext>
              </a:extLst>
            </p:cNvPr>
            <p:cNvCxnSpPr>
              <a:cxnSpLocks/>
            </p:cNvCxnSpPr>
            <p:nvPr/>
          </p:nvCxnSpPr>
          <p:spPr>
            <a:xfrm>
              <a:off x="9788636" y="2605405"/>
              <a:ext cx="0" cy="4389120"/>
            </a:xfrm>
            <a:prstGeom prst="line">
              <a:avLst/>
            </a:prstGeom>
            <a:noFill/>
            <a:ln w="6350" cap="flat" cmpd="sng" algn="ctr">
              <a:solidFill>
                <a:schemeClr val="bg1">
                  <a:lumMod val="85000"/>
                </a:schemeClr>
              </a:solidFill>
              <a:prstDash val="solid"/>
              <a:headEnd type="none" w="med" len="med"/>
              <a:tailEnd type="none" w="med" len="med"/>
            </a:ln>
            <a:effectLst/>
          </p:spPr>
        </p:cxnSp>
      </p:grpSp>
      <p:sp>
        <p:nvSpPr>
          <p:cNvPr id="32" name="Rectangle 31">
            <a:extLst>
              <a:ext uri="{FF2B5EF4-FFF2-40B4-BE49-F238E27FC236}">
                <a16:creationId xmlns:a16="http://schemas.microsoft.com/office/drawing/2014/main" id="{6CF5421B-7B1D-4B90-B199-9D74E80AB6A4}"/>
              </a:ext>
            </a:extLst>
          </p:cNvPr>
          <p:cNvSpPr/>
          <p:nvPr/>
        </p:nvSpPr>
        <p:spPr bwMode="auto">
          <a:xfrm>
            <a:off x="2760644" y="2922278"/>
            <a:ext cx="2038965" cy="6089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ts val="1961"/>
              </a:spcBef>
              <a:spcAft>
                <a:spcPts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Azure Active Directory</a:t>
            </a:r>
          </a:p>
        </p:txBody>
      </p:sp>
      <p:sp>
        <p:nvSpPr>
          <p:cNvPr id="6" name="Rectangle 5">
            <a:extLst>
              <a:ext uri="{FF2B5EF4-FFF2-40B4-BE49-F238E27FC236}">
                <a16:creationId xmlns:a16="http://schemas.microsoft.com/office/drawing/2014/main" id="{66041443-7D4C-4C0C-B0EC-D8A577583595}"/>
              </a:ext>
            </a:extLst>
          </p:cNvPr>
          <p:cNvSpPr/>
          <p:nvPr/>
        </p:nvSpPr>
        <p:spPr>
          <a:xfrm>
            <a:off x="2584816" y="3690069"/>
            <a:ext cx="2502262" cy="1526572"/>
          </a:xfrm>
          <a:prstGeom prst="rect">
            <a:avLst/>
          </a:prstGeom>
        </p:spPr>
        <p:txBody>
          <a:bodyPr wrap="square">
            <a:spAutoFit/>
          </a:bodyPr>
          <a:lstStyle/>
          <a:p>
            <a:pPr marL="112713" marR="0" lvl="0" indent="-112713" algn="l" defTabSz="914102" rtl="0" eaLnBrk="1" fontAlgn="base" latinLnBrk="0" hangingPunct="1">
              <a:lnSpc>
                <a:spcPct val="90000"/>
              </a:lnSpc>
              <a:spcBef>
                <a:spcPts val="588"/>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Learn how to </a:t>
            </a:r>
            <a:r>
              <a:rPr kumimoji="0" lang="en-US" sz="1400" b="0" i="0" u="none" strike="noStrike" kern="1200" cap="none" spc="0" normalizeH="0" baseline="0" noProof="0">
                <a:ln>
                  <a:noFill/>
                </a:ln>
                <a:solidFill>
                  <a:srgbClr val="000000"/>
                </a:solidFill>
                <a:effectLst/>
                <a:uLnTx/>
                <a:uFillTx/>
                <a:latin typeface="Segoe UI"/>
                <a:ea typeface="+mn-ea"/>
                <a:cs typeface="+mn-cs"/>
                <a:hlinkClick r:id="rId6"/>
              </a:rPr>
              <a:t>create a new tenant in Azure Active Directory</a:t>
            </a:r>
            <a:r>
              <a:rPr kumimoji="0" lang="en-US" sz="1400" b="0" i="0" u="none" strike="noStrike" kern="1200" cap="none" spc="0" normalizeH="0" baseline="0" noProof="0">
                <a:ln>
                  <a:noFill/>
                </a:ln>
                <a:solidFill>
                  <a:srgbClr val="000000"/>
                </a:solidFill>
                <a:effectLst/>
                <a:uLnTx/>
                <a:uFillTx/>
                <a:latin typeface="Segoe UI"/>
                <a:ea typeface="+mn-ea"/>
                <a:cs typeface="+mn-cs"/>
              </a:rPr>
              <a:t>.</a:t>
            </a:r>
          </a:p>
          <a:p>
            <a:pPr marL="112713" marR="0" lvl="0" indent="-112713" algn="l" defTabSz="914102" rtl="0" eaLnBrk="1" fontAlgn="base" latinLnBrk="0" hangingPunct="1">
              <a:lnSpc>
                <a:spcPct val="90000"/>
              </a:lnSpc>
              <a:spcBef>
                <a:spcPts val="588"/>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See how to use </a:t>
            </a:r>
            <a:r>
              <a:rPr kumimoji="0" lang="en-US" sz="1400" b="0" i="0" u="none" strike="noStrike" kern="1200" cap="none" spc="0" normalizeH="0" baseline="0" noProof="0">
                <a:ln>
                  <a:noFill/>
                </a:ln>
                <a:solidFill>
                  <a:srgbClr val="000000"/>
                </a:solidFill>
                <a:effectLst/>
                <a:uLnTx/>
                <a:uFillTx/>
                <a:latin typeface="Segoe UI"/>
                <a:ea typeface="+mn-ea"/>
                <a:cs typeface="+mn-cs"/>
                <a:hlinkClick r:id="rId7"/>
              </a:rPr>
              <a:t>Azure AD Connect</a:t>
            </a:r>
            <a:r>
              <a:rPr kumimoji="0" lang="en-US" sz="1400" b="0" i="0" u="none" strike="noStrike" kern="1200" cap="none" spc="0" normalizeH="0" baseline="0" noProof="0">
                <a:ln>
                  <a:noFill/>
                </a:ln>
                <a:solidFill>
                  <a:srgbClr val="000000"/>
                </a:solidFill>
                <a:effectLst/>
                <a:uLnTx/>
                <a:uFillTx/>
                <a:latin typeface="Segoe UI"/>
                <a:ea typeface="+mn-ea"/>
                <a:cs typeface="+mn-cs"/>
              </a:rPr>
              <a:t> to synchronize your cloud and on-premises identities.</a:t>
            </a: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212B99D5-0354-4054-944F-D76D8518A06F}"/>
              </a:ext>
            </a:extLst>
          </p:cNvPr>
          <p:cNvSpPr/>
          <p:nvPr/>
        </p:nvSpPr>
        <p:spPr bwMode="auto">
          <a:xfrm>
            <a:off x="5087078" y="2922278"/>
            <a:ext cx="2038965" cy="988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ts val="1961"/>
              </a:spcBef>
              <a:spcAft>
                <a:spcPts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Determine your identity strategy </a:t>
            </a:r>
          </a:p>
        </p:txBody>
      </p:sp>
      <p:sp>
        <p:nvSpPr>
          <p:cNvPr id="14" name="Rectangle 13">
            <a:extLst>
              <a:ext uri="{FF2B5EF4-FFF2-40B4-BE49-F238E27FC236}">
                <a16:creationId xmlns:a16="http://schemas.microsoft.com/office/drawing/2014/main" id="{F5552998-C564-4581-8539-C2EC66183AF3}"/>
              </a:ext>
            </a:extLst>
          </p:cNvPr>
          <p:cNvSpPr/>
          <p:nvPr/>
        </p:nvSpPr>
        <p:spPr>
          <a:xfrm>
            <a:off x="5107494" y="3690069"/>
            <a:ext cx="2182692" cy="827919"/>
          </a:xfrm>
          <a:prstGeom prst="rect">
            <a:avLst/>
          </a:prstGeom>
        </p:spPr>
        <p:txBody>
          <a:bodyPr wrap="square">
            <a:spAutoFit/>
          </a:bodyPr>
          <a:lstStyle/>
          <a:p>
            <a:pPr marL="171450" marR="0" lvl="0" indent="-171450" algn="l" defTabSz="914102"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hlinkClick r:id="rId8"/>
              </a:rPr>
              <a:t>AD DS</a:t>
            </a:r>
            <a:r>
              <a:rPr kumimoji="0" lang="en-US" sz="14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 </a:t>
            </a:r>
          </a:p>
          <a:p>
            <a:pPr marL="171450" marR="0" lvl="0" indent="-171450" algn="l" defTabSz="914102"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hlinkClick r:id="rId9"/>
              </a:rPr>
              <a:t>AAD DS</a:t>
            </a:r>
            <a:endParaRPr kumimoji="0" lang="en-US" sz="14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a:p>
            <a:pPr marL="171450" marR="0" lvl="0" indent="-171450" algn="l" defTabSz="914102" rtl="0" eaLnBrk="1" fontAlgn="base" latinLnBrk="0" hangingPunct="1">
              <a:lnSpc>
                <a:spcPct val="90000"/>
              </a:lnSpc>
              <a:spcBef>
                <a:spcPts val="600"/>
              </a:spcBef>
              <a:spcAft>
                <a:spcPts val="0"/>
              </a:spcAft>
              <a:buClrTx/>
              <a:buSzTx/>
              <a:buFont typeface="Arial" panose="020B0604020202020204" pitchFamily="34" charset="0"/>
              <a:buChar char="•"/>
              <a:tabLst/>
              <a:defRPr/>
            </a:pPr>
            <a:r>
              <a:rPr lang="en-US" sz="1400" dirty="0">
                <a:solidFill>
                  <a:srgbClr val="1A1A1A"/>
                </a:solidFill>
                <a:latin typeface="Segoe UI"/>
                <a:ea typeface="Segoe UI" pitchFamily="34" charset="0"/>
                <a:cs typeface="Segoe UI" pitchFamily="34" charset="0"/>
              </a:rPr>
              <a:t>AAD Domain Joined</a:t>
            </a:r>
            <a:endParaRPr kumimoji="0" lang="en-US" sz="14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C205D33E-3A1C-4CEF-91B4-AD1F213E23D3}"/>
              </a:ext>
            </a:extLst>
          </p:cNvPr>
          <p:cNvSpPr/>
          <p:nvPr/>
        </p:nvSpPr>
        <p:spPr bwMode="auto">
          <a:xfrm>
            <a:off x="7290195" y="2922278"/>
            <a:ext cx="2284897" cy="16498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All associated Azure resources in one region</a:t>
            </a:r>
          </a:p>
        </p:txBody>
      </p:sp>
      <p:sp>
        <p:nvSpPr>
          <p:cNvPr id="35" name="Rectangle 34">
            <a:extLst>
              <a:ext uri="{FF2B5EF4-FFF2-40B4-BE49-F238E27FC236}">
                <a16:creationId xmlns:a16="http://schemas.microsoft.com/office/drawing/2014/main" id="{ECD144F6-1E2C-4EB0-AF3E-2136D8BD3C10}"/>
              </a:ext>
            </a:extLst>
          </p:cNvPr>
          <p:cNvSpPr/>
          <p:nvPr/>
        </p:nvSpPr>
        <p:spPr bwMode="auto">
          <a:xfrm>
            <a:off x="9616630" y="2922278"/>
            <a:ext cx="2527391" cy="18807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ts val="600"/>
              </a:spcBef>
              <a:spcAft>
                <a:spcPts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Required credentials</a:t>
            </a:r>
          </a:p>
        </p:txBody>
      </p:sp>
      <p:sp>
        <p:nvSpPr>
          <p:cNvPr id="12" name="TextBox 11">
            <a:extLst>
              <a:ext uri="{FF2B5EF4-FFF2-40B4-BE49-F238E27FC236}">
                <a16:creationId xmlns:a16="http://schemas.microsoft.com/office/drawing/2014/main" id="{C040AD5F-5B38-40C1-9498-9656D173DAB1}"/>
              </a:ext>
            </a:extLst>
          </p:cNvPr>
          <p:cNvSpPr txBox="1"/>
          <p:nvPr/>
        </p:nvSpPr>
        <p:spPr>
          <a:xfrm>
            <a:off x="93524" y="5696665"/>
            <a:ext cx="4758967" cy="861774"/>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hlinkClick r:id="rId10"/>
              </a:rPr>
              <a:t>Get started at aka.ms/</a:t>
            </a:r>
            <a:r>
              <a:rPr kumimoji="0" lang="en-US" sz="14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hlinkClick r:id="rId10"/>
              </a:rPr>
              <a:t>startAVD</a:t>
            </a:r>
            <a:endPar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hlinkClick r:id="" action="ppaction://noaction"/>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hlinkClick r:id="" action="ppaction://noaction"/>
              </a:rPr>
              <a:t>Azure Virtual Desktop documentation on Azure.com</a:t>
            </a:r>
            <a:endPar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hlinkClick r:id="rId11"/>
              </a:rPr>
              <a:t>Microsoft Cloud Adoption Framework for Azure</a:t>
            </a:r>
            <a:endPar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graphicFrame>
        <p:nvGraphicFramePr>
          <p:cNvPr id="5" name="Object 4" hidden="1">
            <a:extLst>
              <a:ext uri="{FF2B5EF4-FFF2-40B4-BE49-F238E27FC236}">
                <a16:creationId xmlns:a16="http://schemas.microsoft.com/office/drawing/2014/main" id="{87A00442-E04E-4403-97D8-D00492B0DB3B}"/>
              </a:ext>
              <a:ext uri="{C183D7F6-B498-43B3-948B-1728B52AA6E4}">
                <adec:decorative xmlns:adec="http://schemas.microsoft.com/office/drawing/2017/decorative" val="1"/>
              </a:ext>
            </a:extLst>
          </p:cNvPr>
          <p:cNvGraphicFramePr>
            <a:graphicFrameLocks noChangeAspect="1"/>
          </p:cNvGraphicFramePr>
          <p:nvPr>
            <p:custDataLst>
              <p:tags r:id="rId1"/>
            </p:custDataLst>
          </p:nvPr>
        </p:nvGraphicFramePr>
        <p:xfrm>
          <a:off x="1557" y="2044"/>
          <a:ext cx="1557" cy="1557"/>
        </p:xfrm>
        <a:graphic>
          <a:graphicData uri="http://schemas.openxmlformats.org/presentationml/2006/ole">
            <mc:AlternateContent xmlns:mc="http://schemas.openxmlformats.org/markup-compatibility/2006">
              <mc:Choice xmlns:v="urn:schemas-microsoft-com:vml" Requires="v">
                <p:oleObj name="think-cell Slide" r:id="rId12" imgW="425" imgH="424" progId="TCLayout.ActiveDocument.1">
                  <p:embed/>
                </p:oleObj>
              </mc:Choice>
              <mc:Fallback>
                <p:oleObj name="think-cell Slide" r:id="rId12" imgW="425" imgH="424" progId="TCLayout.ActiveDocument.1">
                  <p:embed/>
                  <p:pic>
                    <p:nvPicPr>
                      <p:cNvPr id="5" name="Object 4" hidden="1">
                        <a:extLst>
                          <a:ext uri="{FF2B5EF4-FFF2-40B4-BE49-F238E27FC236}">
                            <a16:creationId xmlns:a16="http://schemas.microsoft.com/office/drawing/2014/main" id="{87A00442-E04E-4403-97D8-D00492B0DB3B}"/>
                          </a:ext>
                          <a:ext uri="{C183D7F6-B498-43B3-948B-1728B52AA6E4}">
                            <adec:decorative xmlns:adec="http://schemas.microsoft.com/office/drawing/2017/decorative" val="1"/>
                          </a:ext>
                        </a:extLst>
                      </p:cNvPr>
                      <p:cNvPicPr/>
                      <p:nvPr/>
                    </p:nvPicPr>
                    <p:blipFill>
                      <a:blip r:embed="rId13"/>
                      <a:stretch>
                        <a:fillRect/>
                      </a:stretch>
                    </p:blipFill>
                    <p:spPr>
                      <a:xfrm>
                        <a:off x="1557" y="2044"/>
                        <a:ext cx="1557" cy="1557"/>
                      </a:xfrm>
                      <a:prstGeom prst="rect">
                        <a:avLst/>
                      </a:prstGeom>
                    </p:spPr>
                  </p:pic>
                </p:oleObj>
              </mc:Fallback>
            </mc:AlternateContent>
          </a:graphicData>
        </a:graphic>
      </p:graphicFrame>
      <p:sp>
        <p:nvSpPr>
          <p:cNvPr id="15" name="Rectangle 14">
            <a:extLst>
              <a:ext uri="{FF2B5EF4-FFF2-40B4-BE49-F238E27FC236}">
                <a16:creationId xmlns:a16="http://schemas.microsoft.com/office/drawing/2014/main" id="{C4F44A3B-A851-430C-B086-55C8A5ECB410}"/>
              </a:ext>
            </a:extLst>
          </p:cNvPr>
          <p:cNvSpPr/>
          <p:nvPr/>
        </p:nvSpPr>
        <p:spPr>
          <a:xfrm>
            <a:off x="7260969" y="3690069"/>
            <a:ext cx="2314123" cy="827919"/>
          </a:xfrm>
          <a:prstGeom prst="rect">
            <a:avLst/>
          </a:prstGeom>
        </p:spPr>
        <p:txBody>
          <a:bodyPr wrap="square">
            <a:spAutoFit/>
          </a:bodyPr>
          <a:lstStyle/>
          <a:p>
            <a:pPr marL="171450" marR="0" lvl="0" indent="-171450" algn="l" defTabSz="914102"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hlinkClick r:id="rId14"/>
              </a:rPr>
              <a:t>Image</a:t>
            </a:r>
            <a:endPar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171450" marR="0" lvl="0" indent="-171450" algn="l" defTabSz="914102"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hlinkClick r:id="rId15"/>
              </a:rPr>
              <a:t>Virtual Network</a:t>
            </a:r>
            <a:endPar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171450" marR="0" lvl="0" indent="-171450" algn="l" defTabSz="914102" rtl="0" eaLnBrk="1" fontAlgn="base"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hlinkClick r:id="rId16"/>
              </a:rPr>
              <a:t>Storage</a:t>
            </a:r>
            <a:endPar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55A030F0-C9A3-4B83-A157-4DDAD24FE314}"/>
              </a:ext>
            </a:extLst>
          </p:cNvPr>
          <p:cNvSpPr/>
          <p:nvPr/>
        </p:nvSpPr>
        <p:spPr>
          <a:xfrm>
            <a:off x="9702495" y="3690069"/>
            <a:ext cx="2502262" cy="892552"/>
          </a:xfrm>
          <a:prstGeom prst="rect">
            <a:avLst/>
          </a:prstGeom>
        </p:spPr>
        <p:txBody>
          <a:bodyPr wrap="square">
            <a:spAutoFit/>
          </a:bodyPr>
          <a:lstStyle/>
          <a:p>
            <a:pPr marL="342900" marR="0" lvl="0" indent="-342900" algn="l" defTabSz="914400" rtl="0" eaLnBrk="1" fontAlgn="auto" latinLnBrk="0" hangingPunct="1">
              <a:lnSpc>
                <a:spcPct val="100000"/>
              </a:lnSpc>
              <a:spcBef>
                <a:spcPts val="600"/>
              </a:spcBef>
              <a:spcAft>
                <a:spcPts val="0"/>
              </a:spcAft>
              <a:buClrTx/>
              <a:buSzTx/>
              <a:buFont typeface="Symbol" panose="05050102010706020507" pitchFamily="18" charset="2"/>
              <a:buChar char=""/>
              <a:tabLst/>
              <a:defRPr/>
            </a:pPr>
            <a:r>
              <a:rPr kumimoji="0" lang="en-US" sz="1400" b="0" i="0" u="sng" strike="noStrike" kern="1200" cap="none" spc="0" normalizeH="0" baseline="0" noProof="0">
                <a:ln>
                  <a:noFill/>
                </a:ln>
                <a:solidFill>
                  <a:srgbClr val="0563C1"/>
                </a:solidFill>
                <a:effectLst/>
                <a:uLnTx/>
                <a:uFillTx/>
                <a:latin typeface="Segoe UI"/>
                <a:ea typeface="Times New Roman" panose="02020603050405020304" pitchFamily="18" charset="0"/>
                <a:cs typeface="+mn-cs"/>
                <a:hlinkClick r:id="rId17"/>
              </a:rPr>
              <a:t>Azure AD</a:t>
            </a:r>
            <a:endParaRPr kumimoji="0" lang="en-US" sz="1400" b="0" i="0" u="none" strike="noStrike" kern="1200" cap="none" spc="0" normalizeH="0" baseline="0" noProof="0">
              <a:ln>
                <a:noFill/>
              </a:ln>
              <a:solidFill>
                <a:srgbClr val="000000"/>
              </a:solidFill>
              <a:effectLst/>
              <a:uLnTx/>
              <a:uFillTx/>
              <a:latin typeface="Segoe UI"/>
              <a:ea typeface="Calibri" panose="020F0502020204030204" pitchFamily="34" charset="0"/>
              <a:cs typeface="+mn-cs"/>
            </a:endParaRPr>
          </a:p>
          <a:p>
            <a:pPr marL="342900" marR="0" lvl="0" indent="-342900" algn="l" defTabSz="914400" rtl="0" eaLnBrk="1" fontAlgn="auto" latinLnBrk="0" hangingPunct="1">
              <a:lnSpc>
                <a:spcPct val="100000"/>
              </a:lnSpc>
              <a:spcBef>
                <a:spcPts val="600"/>
              </a:spcBef>
              <a:spcAft>
                <a:spcPts val="0"/>
              </a:spcAft>
              <a:buClrTx/>
              <a:buSzTx/>
              <a:buFont typeface="Symbol" panose="05050102010706020507" pitchFamily="18" charset="2"/>
              <a:buChar char=""/>
              <a:tabLst/>
              <a:defRPr/>
            </a:pPr>
            <a:r>
              <a:rPr kumimoji="0" lang="en-US" sz="1400" b="0" i="0" u="none" strike="noStrike" kern="1200" cap="none" spc="0" normalizeH="0" baseline="0" noProof="0">
                <a:ln>
                  <a:noFill/>
                </a:ln>
                <a:solidFill>
                  <a:srgbClr val="000000"/>
                </a:solidFill>
                <a:effectLst/>
                <a:uLnTx/>
                <a:uFillTx/>
                <a:latin typeface="Segoe UI"/>
                <a:ea typeface="Times New Roman" panose="02020603050405020304" pitchFamily="18" charset="0"/>
                <a:cs typeface="+mn-cs"/>
              </a:rPr>
              <a:t>AD Domain join account </a:t>
            </a:r>
          </a:p>
          <a:p>
            <a:pPr marL="342900" marR="0" lvl="0" indent="-342900" algn="l" defTabSz="914400" rtl="0" eaLnBrk="1" fontAlgn="auto" latinLnBrk="0" hangingPunct="1">
              <a:lnSpc>
                <a:spcPct val="100000"/>
              </a:lnSpc>
              <a:spcBef>
                <a:spcPts val="600"/>
              </a:spcBef>
              <a:spcAft>
                <a:spcPts val="0"/>
              </a:spcAft>
              <a:buClrTx/>
              <a:buSzTx/>
              <a:buFont typeface="Symbol" panose="05050102010706020507" pitchFamily="18" charset="2"/>
              <a:buChar char=""/>
              <a:tabLst/>
              <a:defRPr/>
            </a:pPr>
            <a:r>
              <a:rPr kumimoji="0" lang="en-US" sz="1400" b="0" i="0" u="sng" strike="noStrike" kern="1200" cap="none" spc="0" normalizeH="0" baseline="0" noProof="0">
                <a:ln>
                  <a:noFill/>
                </a:ln>
                <a:solidFill>
                  <a:srgbClr val="0563C1"/>
                </a:solidFill>
                <a:effectLst/>
                <a:uLnTx/>
                <a:uFillTx/>
                <a:latin typeface="Segoe UI"/>
                <a:ea typeface="Times New Roman" panose="02020603050405020304" pitchFamily="18" charset="0"/>
                <a:cs typeface="+mn-cs"/>
                <a:hlinkClick r:id="rId18"/>
              </a:rPr>
              <a:t>Subscription Contributor</a:t>
            </a:r>
            <a:endPar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grpSp>
        <p:nvGrpSpPr>
          <p:cNvPr id="66" name="Group 65">
            <a:extLst>
              <a:ext uri="{FF2B5EF4-FFF2-40B4-BE49-F238E27FC236}">
                <a16:creationId xmlns:a16="http://schemas.microsoft.com/office/drawing/2014/main" id="{18A746EA-BA8B-73C6-A258-5CCE4E044F5E}"/>
              </a:ext>
              <a:ext uri="{C183D7F6-B498-43B3-948B-1728B52AA6E4}">
                <adec:decorative xmlns:adec="http://schemas.microsoft.com/office/drawing/2017/decorative" val="1"/>
              </a:ext>
            </a:extLst>
          </p:cNvPr>
          <p:cNvGrpSpPr/>
          <p:nvPr/>
        </p:nvGrpSpPr>
        <p:grpSpPr>
          <a:xfrm>
            <a:off x="880398" y="1727482"/>
            <a:ext cx="1146583" cy="988432"/>
            <a:chOff x="880398" y="1411597"/>
            <a:chExt cx="1146583" cy="988432"/>
          </a:xfrm>
        </p:grpSpPr>
        <p:sp>
          <p:nvSpPr>
            <p:cNvPr id="67" name="Hexagon 66">
              <a:extLst>
                <a:ext uri="{FF2B5EF4-FFF2-40B4-BE49-F238E27FC236}">
                  <a16:creationId xmlns:a16="http://schemas.microsoft.com/office/drawing/2014/main" id="{35E48588-E6A4-8D6B-C285-E90635E6C1E3}"/>
                </a:ext>
                <a:ext uri="{C183D7F6-B498-43B3-948B-1728B52AA6E4}">
                  <adec:decorative xmlns:adec="http://schemas.microsoft.com/office/drawing/2017/decorative" val="1"/>
                </a:ext>
              </a:extLst>
            </p:cNvPr>
            <p:cNvSpPr/>
            <p:nvPr/>
          </p:nvSpPr>
          <p:spPr bwMode="auto">
            <a:xfrm>
              <a:off x="880398" y="1411597"/>
              <a:ext cx="1146583" cy="988432"/>
            </a:xfrm>
            <a:prstGeom prst="hexagon">
              <a:avLst/>
            </a:prstGeom>
            <a:solidFill>
              <a:schemeClr val="accent4"/>
            </a:solidFill>
            <a:ln w="6350" cap="flat" cmpd="sng" algn="ctr">
              <a:solidFill>
                <a:schemeClr val="bg1">
                  <a:lumMod val="85000"/>
                </a:schemeClr>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C8D6CDE1-B239-58AE-0309-A96F9B5F37AF}"/>
                </a:ext>
                <a:ext uri="{C183D7F6-B498-43B3-948B-1728B52AA6E4}">
                  <adec:decorative xmlns:adec="http://schemas.microsoft.com/office/drawing/2017/decorative" val="1"/>
                </a:ext>
              </a:extLst>
            </p:cNvPr>
            <p:cNvSpPr/>
            <p:nvPr/>
          </p:nvSpPr>
          <p:spPr bwMode="auto">
            <a:xfrm>
              <a:off x="1006477" y="1520286"/>
              <a:ext cx="894425" cy="771053"/>
            </a:xfrm>
            <a:custGeom>
              <a:avLst/>
              <a:gdLst>
                <a:gd name="connsiteX0" fmla="*/ 473649 w 2197738"/>
                <a:gd name="connsiteY0" fmla="*/ 0 h 1894597"/>
                <a:gd name="connsiteX1" fmla="*/ 1724089 w 2197738"/>
                <a:gd name="connsiteY1" fmla="*/ 0 h 1894597"/>
                <a:gd name="connsiteX2" fmla="*/ 2197738 w 2197738"/>
                <a:gd name="connsiteY2" fmla="*/ 947299 h 1894597"/>
                <a:gd name="connsiteX3" fmla="*/ 1724089 w 2197738"/>
                <a:gd name="connsiteY3" fmla="*/ 1894597 h 1894597"/>
                <a:gd name="connsiteX4" fmla="*/ 473649 w 2197738"/>
                <a:gd name="connsiteY4" fmla="*/ 1894597 h 1894597"/>
                <a:gd name="connsiteX5" fmla="*/ 0 w 2197738"/>
                <a:gd name="connsiteY5" fmla="*/ 947299 h 189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7738" h="1894597">
                  <a:moveTo>
                    <a:pt x="473649" y="0"/>
                  </a:moveTo>
                  <a:lnTo>
                    <a:pt x="1724089" y="0"/>
                  </a:lnTo>
                  <a:lnTo>
                    <a:pt x="2197738" y="947299"/>
                  </a:lnTo>
                  <a:lnTo>
                    <a:pt x="1724089" y="1894597"/>
                  </a:lnTo>
                  <a:lnTo>
                    <a:pt x="473649" y="1894597"/>
                  </a:lnTo>
                  <a:lnTo>
                    <a:pt x="0" y="947299"/>
                  </a:lnTo>
                  <a:close/>
                </a:path>
              </a:pathLst>
            </a:custGeom>
            <a:solidFill>
              <a:schemeClr val="bg1"/>
            </a:solidFill>
            <a:ln w="6350" cap="flat" cmpd="sng" algn="ctr">
              <a:noFill/>
              <a:prstDash val="solid"/>
              <a:headEnd type="none" w="med" len="med"/>
              <a:tailEnd type="none" w="med" len="med"/>
            </a:ln>
            <a:effectLst>
              <a:outerShdw blurRad="25400" dist="38100" dir="2700000" sx="98000" sy="98000" algn="tl" rotWithShape="0">
                <a:prstClr val="black">
                  <a:alpha val="40000"/>
                </a:prstClr>
              </a:outerShdw>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Touchscreen" title="Icon of a closed hand with one finger touching a screen">
              <a:extLst>
                <a:ext uri="{FF2B5EF4-FFF2-40B4-BE49-F238E27FC236}">
                  <a16:creationId xmlns:a16="http://schemas.microsoft.com/office/drawing/2014/main" id="{21AF104F-5226-B184-0A92-8F35EA4E5AFB}"/>
                </a:ext>
              </a:extLst>
            </p:cNvPr>
            <p:cNvSpPr>
              <a:spLocks noChangeAspect="1" noEditPoints="1"/>
            </p:cNvSpPr>
            <p:nvPr/>
          </p:nvSpPr>
          <p:spPr bwMode="auto">
            <a:xfrm>
              <a:off x="1201681" y="1669531"/>
              <a:ext cx="504017" cy="472564"/>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70" name="Group 69">
            <a:extLst>
              <a:ext uri="{FF2B5EF4-FFF2-40B4-BE49-F238E27FC236}">
                <a16:creationId xmlns:a16="http://schemas.microsoft.com/office/drawing/2014/main" id="{0D962205-AAA0-6FAD-07C6-B22D260AA26C}"/>
              </a:ext>
              <a:ext uri="{C183D7F6-B498-43B3-948B-1728B52AA6E4}">
                <adec:decorative xmlns:adec="http://schemas.microsoft.com/office/drawing/2017/decorative" val="1"/>
              </a:ext>
            </a:extLst>
          </p:cNvPr>
          <p:cNvGrpSpPr/>
          <p:nvPr/>
        </p:nvGrpSpPr>
        <p:grpSpPr>
          <a:xfrm>
            <a:off x="3206834" y="1727482"/>
            <a:ext cx="1146583" cy="988432"/>
            <a:chOff x="3206834" y="1411597"/>
            <a:chExt cx="1146583" cy="988432"/>
          </a:xfrm>
        </p:grpSpPr>
        <p:sp>
          <p:nvSpPr>
            <p:cNvPr id="71" name="Hexagon 70">
              <a:extLst>
                <a:ext uri="{FF2B5EF4-FFF2-40B4-BE49-F238E27FC236}">
                  <a16:creationId xmlns:a16="http://schemas.microsoft.com/office/drawing/2014/main" id="{66B6C23F-2A93-3C8F-5327-98E2AF3B0607}"/>
                </a:ext>
                <a:ext uri="{C183D7F6-B498-43B3-948B-1728B52AA6E4}">
                  <adec:decorative xmlns:adec="http://schemas.microsoft.com/office/drawing/2017/decorative" val="1"/>
                </a:ext>
              </a:extLst>
            </p:cNvPr>
            <p:cNvSpPr/>
            <p:nvPr/>
          </p:nvSpPr>
          <p:spPr bwMode="auto">
            <a:xfrm>
              <a:off x="3206834" y="1411597"/>
              <a:ext cx="1146583" cy="988432"/>
            </a:xfrm>
            <a:prstGeom prst="hexagon">
              <a:avLst/>
            </a:prstGeom>
            <a:solidFill>
              <a:schemeClr val="accent4"/>
            </a:solidFill>
            <a:ln w="6350" cap="flat" cmpd="sng" algn="ctr">
              <a:solidFill>
                <a:schemeClr val="bg1">
                  <a:lumMod val="85000"/>
                </a:schemeClr>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Freeform: Shape 71">
              <a:extLst>
                <a:ext uri="{FF2B5EF4-FFF2-40B4-BE49-F238E27FC236}">
                  <a16:creationId xmlns:a16="http://schemas.microsoft.com/office/drawing/2014/main" id="{1719F3FF-82B1-9B2A-EFF5-908FED7687BF}"/>
                </a:ext>
                <a:ext uri="{C183D7F6-B498-43B3-948B-1728B52AA6E4}">
                  <adec:decorative xmlns:adec="http://schemas.microsoft.com/office/drawing/2017/decorative" val="1"/>
                </a:ext>
              </a:extLst>
            </p:cNvPr>
            <p:cNvSpPr/>
            <p:nvPr/>
          </p:nvSpPr>
          <p:spPr bwMode="auto">
            <a:xfrm>
              <a:off x="3332913" y="1520286"/>
              <a:ext cx="894425" cy="771053"/>
            </a:xfrm>
            <a:custGeom>
              <a:avLst/>
              <a:gdLst>
                <a:gd name="connsiteX0" fmla="*/ 473649 w 2197738"/>
                <a:gd name="connsiteY0" fmla="*/ 0 h 1894597"/>
                <a:gd name="connsiteX1" fmla="*/ 1724089 w 2197738"/>
                <a:gd name="connsiteY1" fmla="*/ 0 h 1894597"/>
                <a:gd name="connsiteX2" fmla="*/ 2197738 w 2197738"/>
                <a:gd name="connsiteY2" fmla="*/ 947299 h 1894597"/>
                <a:gd name="connsiteX3" fmla="*/ 1724089 w 2197738"/>
                <a:gd name="connsiteY3" fmla="*/ 1894597 h 1894597"/>
                <a:gd name="connsiteX4" fmla="*/ 473649 w 2197738"/>
                <a:gd name="connsiteY4" fmla="*/ 1894597 h 1894597"/>
                <a:gd name="connsiteX5" fmla="*/ 0 w 2197738"/>
                <a:gd name="connsiteY5" fmla="*/ 947299 h 189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7738" h="1894597">
                  <a:moveTo>
                    <a:pt x="473649" y="0"/>
                  </a:moveTo>
                  <a:lnTo>
                    <a:pt x="1724089" y="0"/>
                  </a:lnTo>
                  <a:lnTo>
                    <a:pt x="2197738" y="947299"/>
                  </a:lnTo>
                  <a:lnTo>
                    <a:pt x="1724089" y="1894597"/>
                  </a:lnTo>
                  <a:lnTo>
                    <a:pt x="473649" y="1894597"/>
                  </a:lnTo>
                  <a:lnTo>
                    <a:pt x="0" y="947299"/>
                  </a:lnTo>
                  <a:close/>
                </a:path>
              </a:pathLst>
            </a:custGeom>
            <a:solidFill>
              <a:schemeClr val="bg1"/>
            </a:solidFill>
            <a:ln w="6350" cap="flat" cmpd="sng" algn="ctr">
              <a:noFill/>
              <a:prstDash val="solid"/>
              <a:headEnd type="none" w="med" len="med"/>
              <a:tailEnd type="none" w="med" len="med"/>
            </a:ln>
            <a:effectLst>
              <a:outerShdw blurRad="25400" dist="38100" dir="2700000" sx="98000" sy="98000" algn="tl" rotWithShape="0">
                <a:prstClr val="black">
                  <a:alpha val="40000"/>
                </a:prstClr>
              </a:outerShdw>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3" name="Group 72" descr="Azure icon">
              <a:extLst>
                <a:ext uri="{FF2B5EF4-FFF2-40B4-BE49-F238E27FC236}">
                  <a16:creationId xmlns:a16="http://schemas.microsoft.com/office/drawing/2014/main" id="{856095D2-9FD9-CE29-DFF0-579E41CEC2AB}"/>
                </a:ext>
              </a:extLst>
            </p:cNvPr>
            <p:cNvGrpSpPr/>
            <p:nvPr/>
          </p:nvGrpSpPr>
          <p:grpSpPr>
            <a:xfrm>
              <a:off x="3484048" y="1612919"/>
              <a:ext cx="579579" cy="523868"/>
              <a:chOff x="5788180" y="3149755"/>
              <a:chExt cx="614363" cy="555308"/>
            </a:xfrm>
          </p:grpSpPr>
          <p:sp>
            <p:nvSpPr>
              <p:cNvPr id="74" name="Freeform: Shape 73">
                <a:extLst>
                  <a:ext uri="{FF2B5EF4-FFF2-40B4-BE49-F238E27FC236}">
                    <a16:creationId xmlns:a16="http://schemas.microsoft.com/office/drawing/2014/main" id="{A12EBF5B-E929-9402-2A02-4852C4D88C24}"/>
                  </a:ext>
                </a:extLst>
              </p:cNvPr>
              <p:cNvSpPr/>
              <p:nvPr/>
            </p:nvSpPr>
            <p:spPr>
              <a:xfrm>
                <a:off x="6013923" y="3149755"/>
                <a:ext cx="161925" cy="161925"/>
              </a:xfrm>
              <a:custGeom>
                <a:avLst/>
                <a:gdLst>
                  <a:gd name="connsiteX0" fmla="*/ 151610 w 161925"/>
                  <a:gd name="connsiteY0" fmla="*/ 81125 h 161925"/>
                  <a:gd name="connsiteX1" fmla="*/ 81125 w 161925"/>
                  <a:gd name="connsiteY1" fmla="*/ 151610 h 161925"/>
                  <a:gd name="connsiteX2" fmla="*/ 10640 w 161925"/>
                  <a:gd name="connsiteY2" fmla="*/ 81125 h 161925"/>
                  <a:gd name="connsiteX3" fmla="*/ 81125 w 161925"/>
                  <a:gd name="connsiteY3" fmla="*/ 10640 h 161925"/>
                  <a:gd name="connsiteX4" fmla="*/ 151610 w 161925"/>
                  <a:gd name="connsiteY4" fmla="*/ 81125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51610" y="81125"/>
                    </a:moveTo>
                    <a:cubicBezTo>
                      <a:pt x="151610" y="120053"/>
                      <a:pt x="120053" y="151610"/>
                      <a:pt x="81125" y="151610"/>
                    </a:cubicBezTo>
                    <a:cubicBezTo>
                      <a:pt x="42197" y="151610"/>
                      <a:pt x="10640" y="120053"/>
                      <a:pt x="10640" y="81125"/>
                    </a:cubicBezTo>
                    <a:cubicBezTo>
                      <a:pt x="10640" y="42197"/>
                      <a:pt x="42197" y="10640"/>
                      <a:pt x="81125" y="10640"/>
                    </a:cubicBezTo>
                    <a:cubicBezTo>
                      <a:pt x="120053" y="10640"/>
                      <a:pt x="151610" y="42197"/>
                      <a:pt x="151610" y="81125"/>
                    </a:cubicBezTo>
                    <a:close/>
                  </a:path>
                </a:pathLst>
              </a:custGeom>
              <a:noFill/>
              <a:ln w="12700" cap="flat">
                <a:solidFill>
                  <a:schemeClr val="accent1"/>
                </a:solidFill>
                <a:prstDash val="solid"/>
                <a:round/>
              </a:ln>
            </p:spPr>
            <p:txBody>
              <a:bodyPr rtlCol="0"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E67DCD74-64D5-61FF-0CD4-76DF0655BDD8}"/>
                  </a:ext>
                </a:extLst>
              </p:cNvPr>
              <p:cNvSpPr/>
              <p:nvPr/>
            </p:nvSpPr>
            <p:spPr>
              <a:xfrm>
                <a:off x="6013923" y="3543138"/>
                <a:ext cx="161925" cy="161925"/>
              </a:xfrm>
              <a:custGeom>
                <a:avLst/>
                <a:gdLst>
                  <a:gd name="connsiteX0" fmla="*/ 151610 w 161925"/>
                  <a:gd name="connsiteY0" fmla="*/ 81125 h 161925"/>
                  <a:gd name="connsiteX1" fmla="*/ 81125 w 161925"/>
                  <a:gd name="connsiteY1" fmla="*/ 151610 h 161925"/>
                  <a:gd name="connsiteX2" fmla="*/ 10640 w 161925"/>
                  <a:gd name="connsiteY2" fmla="*/ 81125 h 161925"/>
                  <a:gd name="connsiteX3" fmla="*/ 81125 w 161925"/>
                  <a:gd name="connsiteY3" fmla="*/ 10640 h 161925"/>
                  <a:gd name="connsiteX4" fmla="*/ 151610 w 161925"/>
                  <a:gd name="connsiteY4" fmla="*/ 81125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51610" y="81125"/>
                    </a:moveTo>
                    <a:cubicBezTo>
                      <a:pt x="151610" y="120053"/>
                      <a:pt x="120053" y="151610"/>
                      <a:pt x="81125" y="151610"/>
                    </a:cubicBezTo>
                    <a:cubicBezTo>
                      <a:pt x="42197" y="151610"/>
                      <a:pt x="10640" y="120053"/>
                      <a:pt x="10640" y="81125"/>
                    </a:cubicBezTo>
                    <a:cubicBezTo>
                      <a:pt x="10640" y="42197"/>
                      <a:pt x="42197" y="10640"/>
                      <a:pt x="81125" y="10640"/>
                    </a:cubicBezTo>
                    <a:cubicBezTo>
                      <a:pt x="120053" y="10640"/>
                      <a:pt x="151610" y="42197"/>
                      <a:pt x="151610" y="81125"/>
                    </a:cubicBezTo>
                    <a:close/>
                  </a:path>
                </a:pathLst>
              </a:custGeom>
              <a:noFill/>
              <a:ln w="12700" cap="flat">
                <a:solidFill>
                  <a:schemeClr val="accent1"/>
                </a:solidFill>
                <a:prstDash val="solid"/>
                <a:round/>
              </a:ln>
            </p:spPr>
            <p:txBody>
              <a:bodyPr rtlCol="0"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F7DE6272-0EB7-8ED4-0F56-19A70D439A4B}"/>
                  </a:ext>
                </a:extLst>
              </p:cNvPr>
              <p:cNvSpPr/>
              <p:nvPr/>
            </p:nvSpPr>
            <p:spPr>
              <a:xfrm>
                <a:off x="6240618" y="3379308"/>
                <a:ext cx="161925" cy="161925"/>
              </a:xfrm>
              <a:custGeom>
                <a:avLst/>
                <a:gdLst>
                  <a:gd name="connsiteX0" fmla="*/ 151610 w 161925"/>
                  <a:gd name="connsiteY0" fmla="*/ 81125 h 161925"/>
                  <a:gd name="connsiteX1" fmla="*/ 81125 w 161925"/>
                  <a:gd name="connsiteY1" fmla="*/ 151610 h 161925"/>
                  <a:gd name="connsiteX2" fmla="*/ 10640 w 161925"/>
                  <a:gd name="connsiteY2" fmla="*/ 81125 h 161925"/>
                  <a:gd name="connsiteX3" fmla="*/ 81125 w 161925"/>
                  <a:gd name="connsiteY3" fmla="*/ 10640 h 161925"/>
                  <a:gd name="connsiteX4" fmla="*/ 151610 w 161925"/>
                  <a:gd name="connsiteY4" fmla="*/ 81125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51610" y="81125"/>
                    </a:moveTo>
                    <a:cubicBezTo>
                      <a:pt x="151610" y="120053"/>
                      <a:pt x="120053" y="151610"/>
                      <a:pt x="81125" y="151610"/>
                    </a:cubicBezTo>
                    <a:cubicBezTo>
                      <a:pt x="42197" y="151610"/>
                      <a:pt x="10640" y="120053"/>
                      <a:pt x="10640" y="81125"/>
                    </a:cubicBezTo>
                    <a:cubicBezTo>
                      <a:pt x="10640" y="42197"/>
                      <a:pt x="42197" y="10640"/>
                      <a:pt x="81125" y="10640"/>
                    </a:cubicBezTo>
                    <a:cubicBezTo>
                      <a:pt x="120053" y="10640"/>
                      <a:pt x="151610" y="42197"/>
                      <a:pt x="151610" y="81125"/>
                    </a:cubicBezTo>
                    <a:close/>
                  </a:path>
                </a:pathLst>
              </a:custGeom>
              <a:noFill/>
              <a:ln w="12700" cap="flat">
                <a:solidFill>
                  <a:schemeClr val="accent1"/>
                </a:solidFill>
                <a:prstDash val="solid"/>
                <a:round/>
              </a:ln>
            </p:spPr>
            <p:txBody>
              <a:bodyPr rtlCol="0"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AA3F9124-BDE3-D778-1899-D4DE5FE8D3D0}"/>
                  </a:ext>
                </a:extLst>
              </p:cNvPr>
              <p:cNvSpPr/>
              <p:nvPr/>
            </p:nvSpPr>
            <p:spPr>
              <a:xfrm>
                <a:off x="5788180" y="3379308"/>
                <a:ext cx="161925" cy="161925"/>
              </a:xfrm>
              <a:custGeom>
                <a:avLst/>
                <a:gdLst>
                  <a:gd name="connsiteX0" fmla="*/ 151610 w 161925"/>
                  <a:gd name="connsiteY0" fmla="*/ 81125 h 161925"/>
                  <a:gd name="connsiteX1" fmla="*/ 81125 w 161925"/>
                  <a:gd name="connsiteY1" fmla="*/ 151610 h 161925"/>
                  <a:gd name="connsiteX2" fmla="*/ 10640 w 161925"/>
                  <a:gd name="connsiteY2" fmla="*/ 81125 h 161925"/>
                  <a:gd name="connsiteX3" fmla="*/ 81125 w 161925"/>
                  <a:gd name="connsiteY3" fmla="*/ 10640 h 161925"/>
                  <a:gd name="connsiteX4" fmla="*/ 151610 w 161925"/>
                  <a:gd name="connsiteY4" fmla="*/ 81125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51610" y="81125"/>
                    </a:moveTo>
                    <a:cubicBezTo>
                      <a:pt x="151610" y="120053"/>
                      <a:pt x="120053" y="151610"/>
                      <a:pt x="81125" y="151610"/>
                    </a:cubicBezTo>
                    <a:cubicBezTo>
                      <a:pt x="42197" y="151610"/>
                      <a:pt x="10640" y="120053"/>
                      <a:pt x="10640" y="81125"/>
                    </a:cubicBezTo>
                    <a:cubicBezTo>
                      <a:pt x="10640" y="42197"/>
                      <a:pt x="42197" y="10640"/>
                      <a:pt x="81125" y="10640"/>
                    </a:cubicBezTo>
                    <a:cubicBezTo>
                      <a:pt x="120053" y="10640"/>
                      <a:pt x="151610" y="42197"/>
                      <a:pt x="151610" y="81125"/>
                    </a:cubicBezTo>
                    <a:close/>
                  </a:path>
                </a:pathLst>
              </a:custGeom>
              <a:noFill/>
              <a:ln w="12700" cap="flat">
                <a:solidFill>
                  <a:schemeClr val="accent1"/>
                </a:solidFill>
                <a:prstDash val="solid"/>
                <a:round/>
              </a:ln>
            </p:spPr>
            <p:txBody>
              <a:bodyPr rtlCol="0"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F7D1BA52-F5C4-C22C-979E-EBEACFDDF97F}"/>
                  </a:ext>
                </a:extLst>
              </p:cNvPr>
              <p:cNvSpPr/>
              <p:nvPr/>
            </p:nvSpPr>
            <p:spPr>
              <a:xfrm>
                <a:off x="6134890" y="3273580"/>
                <a:ext cx="142875" cy="142875"/>
              </a:xfrm>
              <a:custGeom>
                <a:avLst/>
                <a:gdLst>
                  <a:gd name="connsiteX0" fmla="*/ 10640 w 142875"/>
                  <a:gd name="connsiteY0" fmla="*/ 10640 h 142875"/>
                  <a:gd name="connsiteX1" fmla="*/ 133512 w 142875"/>
                  <a:gd name="connsiteY1" fmla="*/ 140180 h 142875"/>
                </a:gdLst>
                <a:ahLst/>
                <a:cxnLst>
                  <a:cxn ang="0">
                    <a:pos x="connsiteX0" y="connsiteY0"/>
                  </a:cxn>
                  <a:cxn ang="0">
                    <a:pos x="connsiteX1" y="connsiteY1"/>
                  </a:cxn>
                </a:cxnLst>
                <a:rect l="l" t="t" r="r" b="b"/>
                <a:pathLst>
                  <a:path w="142875" h="142875">
                    <a:moveTo>
                      <a:pt x="10640" y="10640"/>
                    </a:moveTo>
                    <a:lnTo>
                      <a:pt x="133512" y="140180"/>
                    </a:lnTo>
                  </a:path>
                </a:pathLst>
              </a:custGeom>
              <a:ln w="12700" cap="flat">
                <a:solidFill>
                  <a:schemeClr val="accent1"/>
                </a:solidFill>
                <a:prstDash val="solid"/>
                <a:round/>
              </a:ln>
            </p:spPr>
            <p:txBody>
              <a:bodyPr rtlCol="0"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24BE4E76-E72A-0A5B-31C9-52DE854A918C}"/>
                  </a:ext>
                </a:extLst>
              </p:cNvPr>
              <p:cNvSpPr/>
              <p:nvPr/>
            </p:nvSpPr>
            <p:spPr>
              <a:xfrm>
                <a:off x="5910100" y="3273580"/>
                <a:ext cx="142875" cy="142875"/>
              </a:xfrm>
              <a:custGeom>
                <a:avLst/>
                <a:gdLst>
                  <a:gd name="connsiteX0" fmla="*/ 132560 w 142875"/>
                  <a:gd name="connsiteY0" fmla="*/ 10640 h 142875"/>
                  <a:gd name="connsiteX1" fmla="*/ 10640 w 142875"/>
                  <a:gd name="connsiteY1" fmla="*/ 140180 h 142875"/>
                </a:gdLst>
                <a:ahLst/>
                <a:cxnLst>
                  <a:cxn ang="0">
                    <a:pos x="connsiteX0" y="connsiteY0"/>
                  </a:cxn>
                  <a:cxn ang="0">
                    <a:pos x="connsiteX1" y="connsiteY1"/>
                  </a:cxn>
                </a:cxnLst>
                <a:rect l="l" t="t" r="r" b="b"/>
                <a:pathLst>
                  <a:path w="142875" h="142875">
                    <a:moveTo>
                      <a:pt x="132560" y="10640"/>
                    </a:moveTo>
                    <a:lnTo>
                      <a:pt x="10640" y="140180"/>
                    </a:lnTo>
                  </a:path>
                </a:pathLst>
              </a:custGeom>
              <a:ln w="12700" cap="flat">
                <a:solidFill>
                  <a:schemeClr val="accent1"/>
                </a:solidFill>
                <a:prstDash val="solid"/>
                <a:round/>
              </a:ln>
            </p:spPr>
            <p:txBody>
              <a:bodyPr rtlCol="0"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F03AF392-ABCE-D433-1379-98C6C93A39B7}"/>
                  </a:ext>
                </a:extLst>
              </p:cNvPr>
              <p:cNvSpPr/>
              <p:nvPr/>
            </p:nvSpPr>
            <p:spPr>
              <a:xfrm>
                <a:off x="6138700" y="3475510"/>
                <a:ext cx="123825" cy="95250"/>
              </a:xfrm>
              <a:custGeom>
                <a:avLst/>
                <a:gdLst>
                  <a:gd name="connsiteX0" fmla="*/ 10640 w 123825"/>
                  <a:gd name="connsiteY0" fmla="*/ 93507 h 95250"/>
                  <a:gd name="connsiteX1" fmla="*/ 119225 w 123825"/>
                  <a:gd name="connsiteY1" fmla="*/ 10640 h 95250"/>
                </a:gdLst>
                <a:ahLst/>
                <a:cxnLst>
                  <a:cxn ang="0">
                    <a:pos x="connsiteX0" y="connsiteY0"/>
                  </a:cxn>
                  <a:cxn ang="0">
                    <a:pos x="connsiteX1" y="connsiteY1"/>
                  </a:cxn>
                </a:cxnLst>
                <a:rect l="l" t="t" r="r" b="b"/>
                <a:pathLst>
                  <a:path w="123825" h="95250">
                    <a:moveTo>
                      <a:pt x="10640" y="93507"/>
                    </a:moveTo>
                    <a:lnTo>
                      <a:pt x="119225" y="10640"/>
                    </a:lnTo>
                  </a:path>
                </a:pathLst>
              </a:custGeom>
              <a:ln w="12700" cap="flat">
                <a:solidFill>
                  <a:schemeClr val="accent1"/>
                </a:solidFill>
                <a:prstDash val="solid"/>
                <a:round/>
              </a:ln>
            </p:spPr>
            <p:txBody>
              <a:bodyPr rtlCol="0"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31613977-0355-980E-4A20-A6257320C1E3}"/>
                  </a:ext>
                </a:extLst>
              </p:cNvPr>
              <p:cNvSpPr/>
              <p:nvPr/>
            </p:nvSpPr>
            <p:spPr>
              <a:xfrm>
                <a:off x="5929150" y="3475510"/>
                <a:ext cx="123825" cy="95250"/>
              </a:xfrm>
              <a:custGeom>
                <a:avLst/>
                <a:gdLst>
                  <a:gd name="connsiteX0" fmla="*/ 10640 w 123825"/>
                  <a:gd name="connsiteY0" fmla="*/ 10640 h 95250"/>
                  <a:gd name="connsiteX1" fmla="*/ 119225 w 123825"/>
                  <a:gd name="connsiteY1" fmla="*/ 93507 h 95250"/>
                </a:gdLst>
                <a:ahLst/>
                <a:cxnLst>
                  <a:cxn ang="0">
                    <a:pos x="connsiteX0" y="connsiteY0"/>
                  </a:cxn>
                  <a:cxn ang="0">
                    <a:pos x="connsiteX1" y="connsiteY1"/>
                  </a:cxn>
                </a:cxnLst>
                <a:rect l="l" t="t" r="r" b="b"/>
                <a:pathLst>
                  <a:path w="123825" h="95250">
                    <a:moveTo>
                      <a:pt x="10640" y="10640"/>
                    </a:moveTo>
                    <a:lnTo>
                      <a:pt x="119225" y="93507"/>
                    </a:lnTo>
                  </a:path>
                </a:pathLst>
              </a:custGeom>
              <a:ln w="12700" cap="flat">
                <a:solidFill>
                  <a:schemeClr val="accent1"/>
                </a:solidFill>
                <a:prstDash val="solid"/>
                <a:round/>
              </a:ln>
            </p:spPr>
            <p:txBody>
              <a:bodyPr rtlCol="0"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C4DDD5C5-FA9D-FB93-91CA-5492BD8BD6A0}"/>
                  </a:ext>
                </a:extLst>
              </p:cNvPr>
              <p:cNvSpPr/>
              <p:nvPr/>
            </p:nvSpPr>
            <p:spPr>
              <a:xfrm>
                <a:off x="6084408" y="3290725"/>
                <a:ext cx="19050" cy="266700"/>
              </a:xfrm>
              <a:custGeom>
                <a:avLst/>
                <a:gdLst>
                  <a:gd name="connsiteX0" fmla="*/ 10640 w 19050"/>
                  <a:gd name="connsiteY0" fmla="*/ 10640 h 266700"/>
                  <a:gd name="connsiteX1" fmla="*/ 10640 w 19050"/>
                  <a:gd name="connsiteY1" fmla="*/ 262100 h 266700"/>
                </a:gdLst>
                <a:ahLst/>
                <a:cxnLst>
                  <a:cxn ang="0">
                    <a:pos x="connsiteX0" y="connsiteY0"/>
                  </a:cxn>
                  <a:cxn ang="0">
                    <a:pos x="connsiteX1" y="connsiteY1"/>
                  </a:cxn>
                </a:cxnLst>
                <a:rect l="l" t="t" r="r" b="b"/>
                <a:pathLst>
                  <a:path w="19050" h="266700">
                    <a:moveTo>
                      <a:pt x="10640" y="10640"/>
                    </a:moveTo>
                    <a:lnTo>
                      <a:pt x="10640" y="262100"/>
                    </a:lnTo>
                  </a:path>
                </a:pathLst>
              </a:custGeom>
              <a:ln w="12700" cap="flat">
                <a:solidFill>
                  <a:schemeClr val="accent1"/>
                </a:solidFill>
                <a:prstDash val="solid"/>
                <a:round/>
              </a:ln>
            </p:spPr>
            <p:txBody>
              <a:bodyPr rtlCol="0" anchor="ct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83" name="Group 82">
            <a:extLst>
              <a:ext uri="{FF2B5EF4-FFF2-40B4-BE49-F238E27FC236}">
                <a16:creationId xmlns:a16="http://schemas.microsoft.com/office/drawing/2014/main" id="{A3EC4D5D-883E-D0C8-F5F7-F9C063404667}"/>
              </a:ext>
              <a:ext uri="{C183D7F6-B498-43B3-948B-1728B52AA6E4}">
                <adec:decorative xmlns:adec="http://schemas.microsoft.com/office/drawing/2017/decorative" val="1"/>
              </a:ext>
            </a:extLst>
          </p:cNvPr>
          <p:cNvGrpSpPr/>
          <p:nvPr/>
        </p:nvGrpSpPr>
        <p:grpSpPr>
          <a:xfrm>
            <a:off x="5533270" y="1727482"/>
            <a:ext cx="1146583" cy="988432"/>
            <a:chOff x="5533270" y="1411597"/>
            <a:chExt cx="1146583" cy="988432"/>
          </a:xfrm>
        </p:grpSpPr>
        <p:sp>
          <p:nvSpPr>
            <p:cNvPr id="84" name="Hexagon 83">
              <a:extLst>
                <a:ext uri="{FF2B5EF4-FFF2-40B4-BE49-F238E27FC236}">
                  <a16:creationId xmlns:a16="http://schemas.microsoft.com/office/drawing/2014/main" id="{5A700505-646E-AF5B-B534-AFCD19E650CD}"/>
                </a:ext>
                <a:ext uri="{C183D7F6-B498-43B3-948B-1728B52AA6E4}">
                  <adec:decorative xmlns:adec="http://schemas.microsoft.com/office/drawing/2017/decorative" val="1"/>
                </a:ext>
              </a:extLst>
            </p:cNvPr>
            <p:cNvSpPr/>
            <p:nvPr/>
          </p:nvSpPr>
          <p:spPr bwMode="auto">
            <a:xfrm>
              <a:off x="5533270" y="1411597"/>
              <a:ext cx="1146583" cy="988432"/>
            </a:xfrm>
            <a:prstGeom prst="hexagon">
              <a:avLst/>
            </a:prstGeom>
            <a:solidFill>
              <a:schemeClr val="accent4"/>
            </a:solidFill>
            <a:ln w="6350" cap="flat" cmpd="sng" algn="ctr">
              <a:solidFill>
                <a:schemeClr val="bg1">
                  <a:lumMod val="85000"/>
                </a:schemeClr>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Freeform: Shape 84">
              <a:extLst>
                <a:ext uri="{FF2B5EF4-FFF2-40B4-BE49-F238E27FC236}">
                  <a16:creationId xmlns:a16="http://schemas.microsoft.com/office/drawing/2014/main" id="{DB3988EA-D490-0968-58E2-40048BD274D3}"/>
                </a:ext>
                <a:ext uri="{C183D7F6-B498-43B3-948B-1728B52AA6E4}">
                  <adec:decorative xmlns:adec="http://schemas.microsoft.com/office/drawing/2017/decorative" val="1"/>
                </a:ext>
              </a:extLst>
            </p:cNvPr>
            <p:cNvSpPr/>
            <p:nvPr/>
          </p:nvSpPr>
          <p:spPr bwMode="auto">
            <a:xfrm>
              <a:off x="5659349" y="1520286"/>
              <a:ext cx="894425" cy="771053"/>
            </a:xfrm>
            <a:custGeom>
              <a:avLst/>
              <a:gdLst>
                <a:gd name="connsiteX0" fmla="*/ 473649 w 2197738"/>
                <a:gd name="connsiteY0" fmla="*/ 0 h 1894597"/>
                <a:gd name="connsiteX1" fmla="*/ 1724089 w 2197738"/>
                <a:gd name="connsiteY1" fmla="*/ 0 h 1894597"/>
                <a:gd name="connsiteX2" fmla="*/ 2197738 w 2197738"/>
                <a:gd name="connsiteY2" fmla="*/ 947299 h 1894597"/>
                <a:gd name="connsiteX3" fmla="*/ 1724089 w 2197738"/>
                <a:gd name="connsiteY3" fmla="*/ 1894597 h 1894597"/>
                <a:gd name="connsiteX4" fmla="*/ 473649 w 2197738"/>
                <a:gd name="connsiteY4" fmla="*/ 1894597 h 1894597"/>
                <a:gd name="connsiteX5" fmla="*/ 0 w 2197738"/>
                <a:gd name="connsiteY5" fmla="*/ 947299 h 189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7738" h="1894597">
                  <a:moveTo>
                    <a:pt x="473649" y="0"/>
                  </a:moveTo>
                  <a:lnTo>
                    <a:pt x="1724089" y="0"/>
                  </a:lnTo>
                  <a:lnTo>
                    <a:pt x="2197738" y="947299"/>
                  </a:lnTo>
                  <a:lnTo>
                    <a:pt x="1724089" y="1894597"/>
                  </a:lnTo>
                  <a:lnTo>
                    <a:pt x="473649" y="1894597"/>
                  </a:lnTo>
                  <a:lnTo>
                    <a:pt x="0" y="947299"/>
                  </a:lnTo>
                  <a:close/>
                </a:path>
              </a:pathLst>
            </a:custGeom>
            <a:solidFill>
              <a:schemeClr val="bg1"/>
            </a:solidFill>
            <a:ln w="6350" cap="flat" cmpd="sng" algn="ctr">
              <a:noFill/>
              <a:prstDash val="solid"/>
              <a:headEnd type="none" w="med" len="med"/>
              <a:tailEnd type="none" w="med" len="med"/>
            </a:ln>
            <a:effectLst>
              <a:outerShdw blurRad="25400" dist="38100" dir="2700000" sx="98000" sy="98000" algn="tl" rotWithShape="0">
                <a:prstClr val="black">
                  <a:alpha val="40000"/>
                </a:prstClr>
              </a:outerShdw>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 name="Group 85" descr="lightbulb icon">
              <a:extLst>
                <a:ext uri="{FF2B5EF4-FFF2-40B4-BE49-F238E27FC236}">
                  <a16:creationId xmlns:a16="http://schemas.microsoft.com/office/drawing/2014/main" id="{20DB9CE9-27CB-73E9-F13A-304C267B35F6}"/>
                </a:ext>
              </a:extLst>
            </p:cNvPr>
            <p:cNvGrpSpPr/>
            <p:nvPr/>
          </p:nvGrpSpPr>
          <p:grpSpPr>
            <a:xfrm>
              <a:off x="5921056" y="1662536"/>
              <a:ext cx="405983" cy="413578"/>
              <a:chOff x="5608908" y="3347038"/>
              <a:chExt cx="305753" cy="311468"/>
            </a:xfrm>
          </p:grpSpPr>
          <p:sp>
            <p:nvSpPr>
              <p:cNvPr id="87" name="Freeform: Shape 86">
                <a:extLst>
                  <a:ext uri="{FF2B5EF4-FFF2-40B4-BE49-F238E27FC236}">
                    <a16:creationId xmlns:a16="http://schemas.microsoft.com/office/drawing/2014/main" id="{360B4884-4CE5-7E77-C3E9-3C835A99031F}"/>
                  </a:ext>
                </a:extLst>
              </p:cNvPr>
              <p:cNvSpPr/>
              <p:nvPr/>
            </p:nvSpPr>
            <p:spPr>
              <a:xfrm>
                <a:off x="5747021" y="3347038"/>
                <a:ext cx="9525" cy="47625"/>
              </a:xfrm>
              <a:custGeom>
                <a:avLst/>
                <a:gdLst>
                  <a:gd name="connsiteX0" fmla="*/ 7348 w 9525"/>
                  <a:gd name="connsiteY0" fmla="*/ 7348 h 47625"/>
                  <a:gd name="connsiteX1" fmla="*/ 7348 w 9525"/>
                  <a:gd name="connsiteY1" fmla="*/ 49258 h 47625"/>
                </a:gdLst>
                <a:ahLst/>
                <a:cxnLst>
                  <a:cxn ang="0">
                    <a:pos x="connsiteX0" y="connsiteY0"/>
                  </a:cxn>
                  <a:cxn ang="0">
                    <a:pos x="connsiteX1" y="connsiteY1"/>
                  </a:cxn>
                </a:cxnLst>
                <a:rect l="l" t="t" r="r" b="b"/>
                <a:pathLst>
                  <a:path w="9525" h="47625">
                    <a:moveTo>
                      <a:pt x="7348" y="7348"/>
                    </a:moveTo>
                    <a:lnTo>
                      <a:pt x="7348" y="4925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2" tIns="44821" rIns="89642" bIns="44821"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A9304091-C912-28AA-6EEF-CCF13D2F8048}"/>
                  </a:ext>
                </a:extLst>
              </p:cNvPr>
              <p:cNvSpPr/>
              <p:nvPr/>
            </p:nvSpPr>
            <p:spPr>
              <a:xfrm>
                <a:off x="5646056" y="3394663"/>
                <a:ext cx="38100" cy="38100"/>
              </a:xfrm>
              <a:custGeom>
                <a:avLst/>
                <a:gdLst>
                  <a:gd name="connsiteX0" fmla="*/ 7348 w 38100"/>
                  <a:gd name="connsiteY0" fmla="*/ 7348 h 38100"/>
                  <a:gd name="connsiteX1" fmla="*/ 36875 w 38100"/>
                  <a:gd name="connsiteY1" fmla="*/ 37828 h 38100"/>
                </a:gdLst>
                <a:ahLst/>
                <a:cxnLst>
                  <a:cxn ang="0">
                    <a:pos x="connsiteX0" y="connsiteY0"/>
                  </a:cxn>
                  <a:cxn ang="0">
                    <a:pos x="connsiteX1" y="connsiteY1"/>
                  </a:cxn>
                </a:cxnLst>
                <a:rect l="l" t="t" r="r" b="b"/>
                <a:pathLst>
                  <a:path w="38100" h="38100">
                    <a:moveTo>
                      <a:pt x="7348" y="7348"/>
                    </a:moveTo>
                    <a:lnTo>
                      <a:pt x="36875" y="3782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2" tIns="44821" rIns="89642" bIns="44821"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82B2E972-A8EF-407C-E2FD-C58000ED88CB}"/>
                  </a:ext>
                </a:extLst>
              </p:cNvPr>
              <p:cNvSpPr/>
              <p:nvPr/>
            </p:nvSpPr>
            <p:spPr>
              <a:xfrm>
                <a:off x="5608908" y="3500391"/>
                <a:ext cx="47625" cy="9525"/>
              </a:xfrm>
              <a:custGeom>
                <a:avLst/>
                <a:gdLst>
                  <a:gd name="connsiteX0" fmla="*/ 7348 w 47625"/>
                  <a:gd name="connsiteY0" fmla="*/ 7348 h 9525"/>
                  <a:gd name="connsiteX1" fmla="*/ 49258 w 47625"/>
                  <a:gd name="connsiteY1" fmla="*/ 7348 h 9525"/>
                </a:gdLst>
                <a:ahLst/>
                <a:cxnLst>
                  <a:cxn ang="0">
                    <a:pos x="connsiteX0" y="connsiteY0"/>
                  </a:cxn>
                  <a:cxn ang="0">
                    <a:pos x="connsiteX1" y="connsiteY1"/>
                  </a:cxn>
                </a:cxnLst>
                <a:rect l="l" t="t" r="r" b="b"/>
                <a:pathLst>
                  <a:path w="47625" h="9525">
                    <a:moveTo>
                      <a:pt x="7348" y="7348"/>
                    </a:moveTo>
                    <a:lnTo>
                      <a:pt x="49258" y="734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2" tIns="44821" rIns="89642" bIns="44821"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E8C51A11-EC16-203D-DB19-4435647257D7}"/>
                  </a:ext>
                </a:extLst>
              </p:cNvPr>
              <p:cNvSpPr/>
              <p:nvPr/>
            </p:nvSpPr>
            <p:spPr>
              <a:xfrm>
                <a:off x="5857511" y="3485151"/>
                <a:ext cx="57150" cy="9525"/>
              </a:xfrm>
              <a:custGeom>
                <a:avLst/>
                <a:gdLst>
                  <a:gd name="connsiteX0" fmla="*/ 50211 w 57150"/>
                  <a:gd name="connsiteY0" fmla="*/ 7348 h 9525"/>
                  <a:gd name="connsiteX1" fmla="*/ 7348 w 57150"/>
                  <a:gd name="connsiteY1" fmla="*/ 7348 h 9525"/>
                </a:gdLst>
                <a:ahLst/>
                <a:cxnLst>
                  <a:cxn ang="0">
                    <a:pos x="connsiteX0" y="connsiteY0"/>
                  </a:cxn>
                  <a:cxn ang="0">
                    <a:pos x="connsiteX1" y="connsiteY1"/>
                  </a:cxn>
                </a:cxnLst>
                <a:rect l="l" t="t" r="r" b="b"/>
                <a:pathLst>
                  <a:path w="57150" h="9525">
                    <a:moveTo>
                      <a:pt x="50211" y="7348"/>
                    </a:moveTo>
                    <a:lnTo>
                      <a:pt x="7348" y="734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2" tIns="44821" rIns="89642" bIns="44821"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BD654A22-0043-A333-212B-14F6471CB854}"/>
                  </a:ext>
                </a:extLst>
              </p:cNvPr>
              <p:cNvSpPr/>
              <p:nvPr/>
            </p:nvSpPr>
            <p:spPr>
              <a:xfrm>
                <a:off x="5822268" y="3384186"/>
                <a:ext cx="38100" cy="38100"/>
              </a:xfrm>
              <a:custGeom>
                <a:avLst/>
                <a:gdLst>
                  <a:gd name="connsiteX0" fmla="*/ 36875 w 38100"/>
                  <a:gd name="connsiteY0" fmla="*/ 7348 h 38100"/>
                  <a:gd name="connsiteX1" fmla="*/ 7348 w 38100"/>
                  <a:gd name="connsiteY1" fmla="*/ 37828 h 38100"/>
                </a:gdLst>
                <a:ahLst/>
                <a:cxnLst>
                  <a:cxn ang="0">
                    <a:pos x="connsiteX0" y="connsiteY0"/>
                  </a:cxn>
                  <a:cxn ang="0">
                    <a:pos x="connsiteX1" y="connsiteY1"/>
                  </a:cxn>
                </a:cxnLst>
                <a:rect l="l" t="t" r="r" b="b"/>
                <a:pathLst>
                  <a:path w="38100" h="38100">
                    <a:moveTo>
                      <a:pt x="36875" y="7348"/>
                    </a:moveTo>
                    <a:lnTo>
                      <a:pt x="7348" y="3782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2" tIns="44821" rIns="89642" bIns="44821"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9EB63365-9DE0-34AA-D7D9-35F3EA78B305}"/>
                  </a:ext>
                </a:extLst>
              </p:cNvPr>
              <p:cNvSpPr/>
              <p:nvPr/>
            </p:nvSpPr>
            <p:spPr>
              <a:xfrm>
                <a:off x="5747021" y="3347038"/>
                <a:ext cx="9525" cy="47625"/>
              </a:xfrm>
              <a:custGeom>
                <a:avLst/>
                <a:gdLst>
                  <a:gd name="connsiteX0" fmla="*/ 7348 w 9525"/>
                  <a:gd name="connsiteY0" fmla="*/ 7348 h 47625"/>
                  <a:gd name="connsiteX1" fmla="*/ 7348 w 9525"/>
                  <a:gd name="connsiteY1" fmla="*/ 49258 h 47625"/>
                </a:gdLst>
                <a:ahLst/>
                <a:cxnLst>
                  <a:cxn ang="0">
                    <a:pos x="connsiteX0" y="connsiteY0"/>
                  </a:cxn>
                  <a:cxn ang="0">
                    <a:pos x="connsiteX1" y="connsiteY1"/>
                  </a:cxn>
                </a:cxnLst>
                <a:rect l="l" t="t" r="r" b="b"/>
                <a:pathLst>
                  <a:path w="9525" h="47625">
                    <a:moveTo>
                      <a:pt x="7348" y="7348"/>
                    </a:moveTo>
                    <a:lnTo>
                      <a:pt x="7348" y="4925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2" tIns="44821" rIns="89642" bIns="44821"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B0EC07DD-1D35-5C3F-CA16-A2C645ADFBB2}"/>
                  </a:ext>
                </a:extLst>
              </p:cNvPr>
              <p:cNvSpPr/>
              <p:nvPr/>
            </p:nvSpPr>
            <p:spPr>
              <a:xfrm>
                <a:off x="5646056" y="3394663"/>
                <a:ext cx="38100" cy="38100"/>
              </a:xfrm>
              <a:custGeom>
                <a:avLst/>
                <a:gdLst>
                  <a:gd name="connsiteX0" fmla="*/ 7348 w 38100"/>
                  <a:gd name="connsiteY0" fmla="*/ 7348 h 38100"/>
                  <a:gd name="connsiteX1" fmla="*/ 36875 w 38100"/>
                  <a:gd name="connsiteY1" fmla="*/ 37828 h 38100"/>
                </a:gdLst>
                <a:ahLst/>
                <a:cxnLst>
                  <a:cxn ang="0">
                    <a:pos x="connsiteX0" y="connsiteY0"/>
                  </a:cxn>
                  <a:cxn ang="0">
                    <a:pos x="connsiteX1" y="connsiteY1"/>
                  </a:cxn>
                </a:cxnLst>
                <a:rect l="l" t="t" r="r" b="b"/>
                <a:pathLst>
                  <a:path w="38100" h="38100">
                    <a:moveTo>
                      <a:pt x="7348" y="7348"/>
                    </a:moveTo>
                    <a:lnTo>
                      <a:pt x="36875" y="3782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2" tIns="44821" rIns="89642" bIns="44821"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A418756A-B3AB-858C-FDD4-F9C8974ED25B}"/>
                  </a:ext>
                </a:extLst>
              </p:cNvPr>
              <p:cNvSpPr/>
              <p:nvPr/>
            </p:nvSpPr>
            <p:spPr>
              <a:xfrm>
                <a:off x="5608908" y="3500391"/>
                <a:ext cx="47625" cy="9525"/>
              </a:xfrm>
              <a:custGeom>
                <a:avLst/>
                <a:gdLst>
                  <a:gd name="connsiteX0" fmla="*/ 7348 w 47625"/>
                  <a:gd name="connsiteY0" fmla="*/ 7348 h 9525"/>
                  <a:gd name="connsiteX1" fmla="*/ 49258 w 47625"/>
                  <a:gd name="connsiteY1" fmla="*/ 7348 h 9525"/>
                </a:gdLst>
                <a:ahLst/>
                <a:cxnLst>
                  <a:cxn ang="0">
                    <a:pos x="connsiteX0" y="connsiteY0"/>
                  </a:cxn>
                  <a:cxn ang="0">
                    <a:pos x="connsiteX1" y="connsiteY1"/>
                  </a:cxn>
                </a:cxnLst>
                <a:rect l="l" t="t" r="r" b="b"/>
                <a:pathLst>
                  <a:path w="47625" h="9525">
                    <a:moveTo>
                      <a:pt x="7348" y="7348"/>
                    </a:moveTo>
                    <a:lnTo>
                      <a:pt x="49258" y="734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2" tIns="44821" rIns="89642" bIns="44821"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8A49F3B3-08F7-899B-9E5B-98EFFFCAC178}"/>
                  </a:ext>
                </a:extLst>
              </p:cNvPr>
              <p:cNvSpPr/>
              <p:nvPr/>
            </p:nvSpPr>
            <p:spPr>
              <a:xfrm>
                <a:off x="5857511" y="3485151"/>
                <a:ext cx="57150" cy="9525"/>
              </a:xfrm>
              <a:custGeom>
                <a:avLst/>
                <a:gdLst>
                  <a:gd name="connsiteX0" fmla="*/ 50211 w 57150"/>
                  <a:gd name="connsiteY0" fmla="*/ 7348 h 9525"/>
                  <a:gd name="connsiteX1" fmla="*/ 7348 w 57150"/>
                  <a:gd name="connsiteY1" fmla="*/ 7348 h 9525"/>
                </a:gdLst>
                <a:ahLst/>
                <a:cxnLst>
                  <a:cxn ang="0">
                    <a:pos x="connsiteX0" y="connsiteY0"/>
                  </a:cxn>
                  <a:cxn ang="0">
                    <a:pos x="connsiteX1" y="connsiteY1"/>
                  </a:cxn>
                </a:cxnLst>
                <a:rect l="l" t="t" r="r" b="b"/>
                <a:pathLst>
                  <a:path w="57150" h="9525">
                    <a:moveTo>
                      <a:pt x="50211" y="7348"/>
                    </a:moveTo>
                    <a:lnTo>
                      <a:pt x="7348" y="734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2" tIns="44821" rIns="89642" bIns="44821"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F776F579-E982-F9B0-5B9A-8620D6B5D23E}"/>
                  </a:ext>
                </a:extLst>
              </p:cNvPr>
              <p:cNvSpPr/>
              <p:nvPr/>
            </p:nvSpPr>
            <p:spPr>
              <a:xfrm>
                <a:off x="5822268" y="3384186"/>
                <a:ext cx="38100" cy="38100"/>
              </a:xfrm>
              <a:custGeom>
                <a:avLst/>
                <a:gdLst>
                  <a:gd name="connsiteX0" fmla="*/ 36875 w 38100"/>
                  <a:gd name="connsiteY0" fmla="*/ 7348 h 38100"/>
                  <a:gd name="connsiteX1" fmla="*/ 7348 w 38100"/>
                  <a:gd name="connsiteY1" fmla="*/ 37828 h 38100"/>
                </a:gdLst>
                <a:ahLst/>
                <a:cxnLst>
                  <a:cxn ang="0">
                    <a:pos x="connsiteX0" y="connsiteY0"/>
                  </a:cxn>
                  <a:cxn ang="0">
                    <a:pos x="connsiteX1" y="connsiteY1"/>
                  </a:cxn>
                </a:cxnLst>
                <a:rect l="l" t="t" r="r" b="b"/>
                <a:pathLst>
                  <a:path w="38100" h="38100">
                    <a:moveTo>
                      <a:pt x="36875" y="7348"/>
                    </a:moveTo>
                    <a:lnTo>
                      <a:pt x="7348" y="3782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2" tIns="44821" rIns="89642" bIns="44821"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3AC64B69-F24E-956C-474F-89108319AA25}"/>
                  </a:ext>
                </a:extLst>
              </p:cNvPr>
              <p:cNvSpPr/>
              <p:nvPr/>
            </p:nvSpPr>
            <p:spPr>
              <a:xfrm>
                <a:off x="5722256" y="3610881"/>
                <a:ext cx="76200" cy="47625"/>
              </a:xfrm>
              <a:custGeom>
                <a:avLst/>
                <a:gdLst>
                  <a:gd name="connsiteX0" fmla="*/ 74023 w 76200"/>
                  <a:gd name="connsiteY0" fmla="*/ 7348 h 47625"/>
                  <a:gd name="connsiteX1" fmla="*/ 40686 w 76200"/>
                  <a:gd name="connsiteY1" fmla="*/ 40686 h 47625"/>
                  <a:gd name="connsiteX2" fmla="*/ 7348 w 76200"/>
                  <a:gd name="connsiteY2" fmla="*/ 7348 h 47625"/>
                </a:gdLst>
                <a:ahLst/>
                <a:cxnLst>
                  <a:cxn ang="0">
                    <a:pos x="connsiteX0" y="connsiteY0"/>
                  </a:cxn>
                  <a:cxn ang="0">
                    <a:pos x="connsiteX1" y="connsiteY1"/>
                  </a:cxn>
                  <a:cxn ang="0">
                    <a:pos x="connsiteX2" y="connsiteY2"/>
                  </a:cxn>
                </a:cxnLst>
                <a:rect l="l" t="t" r="r" b="b"/>
                <a:pathLst>
                  <a:path w="76200" h="47625">
                    <a:moveTo>
                      <a:pt x="74023" y="7348"/>
                    </a:moveTo>
                    <a:cubicBezTo>
                      <a:pt x="74023" y="25446"/>
                      <a:pt x="58783" y="40686"/>
                      <a:pt x="40686" y="40686"/>
                    </a:cubicBezTo>
                    <a:cubicBezTo>
                      <a:pt x="22588" y="40686"/>
                      <a:pt x="7348" y="25446"/>
                      <a:pt x="7348" y="7348"/>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2" tIns="44821" rIns="89642" bIns="44821"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4892CB64-1A2E-6A77-010F-C06382C5D54D}"/>
                  </a:ext>
                </a:extLst>
              </p:cNvPr>
              <p:cNvSpPr/>
              <p:nvPr/>
            </p:nvSpPr>
            <p:spPr>
              <a:xfrm>
                <a:off x="5712731" y="3610881"/>
                <a:ext cx="95250" cy="9525"/>
              </a:xfrm>
              <a:custGeom>
                <a:avLst/>
                <a:gdLst>
                  <a:gd name="connsiteX0" fmla="*/ 7348 w 95250"/>
                  <a:gd name="connsiteY0" fmla="*/ 7348 h 9525"/>
                  <a:gd name="connsiteX1" fmla="*/ 92121 w 95250"/>
                  <a:gd name="connsiteY1" fmla="*/ 7348 h 9525"/>
                </a:gdLst>
                <a:ahLst/>
                <a:cxnLst>
                  <a:cxn ang="0">
                    <a:pos x="connsiteX0" y="connsiteY0"/>
                  </a:cxn>
                  <a:cxn ang="0">
                    <a:pos x="connsiteX1" y="connsiteY1"/>
                  </a:cxn>
                </a:cxnLst>
                <a:rect l="l" t="t" r="r" b="b"/>
                <a:pathLst>
                  <a:path w="95250" h="9525">
                    <a:moveTo>
                      <a:pt x="7348" y="7348"/>
                    </a:moveTo>
                    <a:lnTo>
                      <a:pt x="92121" y="734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2" tIns="44821" rIns="89642" bIns="44821"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8A8CF956-D87F-5D23-C9DB-F3E8AA46A484}"/>
                  </a:ext>
                </a:extLst>
              </p:cNvPr>
              <p:cNvSpPr/>
              <p:nvPr/>
            </p:nvSpPr>
            <p:spPr>
              <a:xfrm>
                <a:off x="5722256" y="3610881"/>
                <a:ext cx="76200" cy="47625"/>
              </a:xfrm>
              <a:custGeom>
                <a:avLst/>
                <a:gdLst>
                  <a:gd name="connsiteX0" fmla="*/ 74023 w 76200"/>
                  <a:gd name="connsiteY0" fmla="*/ 7348 h 47625"/>
                  <a:gd name="connsiteX1" fmla="*/ 40686 w 76200"/>
                  <a:gd name="connsiteY1" fmla="*/ 40686 h 47625"/>
                  <a:gd name="connsiteX2" fmla="*/ 7348 w 76200"/>
                  <a:gd name="connsiteY2" fmla="*/ 7348 h 47625"/>
                </a:gdLst>
                <a:ahLst/>
                <a:cxnLst>
                  <a:cxn ang="0">
                    <a:pos x="connsiteX0" y="connsiteY0"/>
                  </a:cxn>
                  <a:cxn ang="0">
                    <a:pos x="connsiteX1" y="connsiteY1"/>
                  </a:cxn>
                  <a:cxn ang="0">
                    <a:pos x="connsiteX2" y="connsiteY2"/>
                  </a:cxn>
                </a:cxnLst>
                <a:rect l="l" t="t" r="r" b="b"/>
                <a:pathLst>
                  <a:path w="76200" h="47625">
                    <a:moveTo>
                      <a:pt x="74023" y="7348"/>
                    </a:moveTo>
                    <a:cubicBezTo>
                      <a:pt x="74023" y="25446"/>
                      <a:pt x="58783" y="40686"/>
                      <a:pt x="40686" y="40686"/>
                    </a:cubicBezTo>
                    <a:cubicBezTo>
                      <a:pt x="22588" y="40686"/>
                      <a:pt x="7348" y="25446"/>
                      <a:pt x="7348" y="7348"/>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2" tIns="44821" rIns="89642" bIns="44821"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2F590884-B4D0-C47F-D9EE-C654FBC38986}"/>
                  </a:ext>
                </a:extLst>
              </p:cNvPr>
              <p:cNvSpPr/>
              <p:nvPr/>
            </p:nvSpPr>
            <p:spPr>
              <a:xfrm>
                <a:off x="5703206" y="3588973"/>
                <a:ext cx="114300" cy="9525"/>
              </a:xfrm>
              <a:custGeom>
                <a:avLst/>
                <a:gdLst>
                  <a:gd name="connsiteX0" fmla="*/ 7348 w 114300"/>
                  <a:gd name="connsiteY0" fmla="*/ 7348 h 9525"/>
                  <a:gd name="connsiteX1" fmla="*/ 111171 w 114300"/>
                  <a:gd name="connsiteY1" fmla="*/ 7348 h 9525"/>
                </a:gdLst>
                <a:ahLst/>
                <a:cxnLst>
                  <a:cxn ang="0">
                    <a:pos x="connsiteX0" y="connsiteY0"/>
                  </a:cxn>
                  <a:cxn ang="0">
                    <a:pos x="connsiteX1" y="connsiteY1"/>
                  </a:cxn>
                </a:cxnLst>
                <a:rect l="l" t="t" r="r" b="b"/>
                <a:pathLst>
                  <a:path w="114300" h="9525">
                    <a:moveTo>
                      <a:pt x="7348" y="7348"/>
                    </a:moveTo>
                    <a:lnTo>
                      <a:pt x="111171" y="734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2" tIns="44821" rIns="89642" bIns="44821"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E61502E3-071D-44C1-B8A6-E34D245454D9}"/>
                  </a:ext>
                </a:extLst>
              </p:cNvPr>
              <p:cNvSpPr/>
              <p:nvPr/>
            </p:nvSpPr>
            <p:spPr>
              <a:xfrm>
                <a:off x="5712731" y="3610881"/>
                <a:ext cx="95250" cy="9525"/>
              </a:xfrm>
              <a:custGeom>
                <a:avLst/>
                <a:gdLst>
                  <a:gd name="connsiteX0" fmla="*/ 7348 w 95250"/>
                  <a:gd name="connsiteY0" fmla="*/ 7348 h 9525"/>
                  <a:gd name="connsiteX1" fmla="*/ 92121 w 95250"/>
                  <a:gd name="connsiteY1" fmla="*/ 7348 h 9525"/>
                </a:gdLst>
                <a:ahLst/>
                <a:cxnLst>
                  <a:cxn ang="0">
                    <a:pos x="connsiteX0" y="connsiteY0"/>
                  </a:cxn>
                  <a:cxn ang="0">
                    <a:pos x="connsiteX1" y="connsiteY1"/>
                  </a:cxn>
                </a:cxnLst>
                <a:rect l="l" t="t" r="r" b="b"/>
                <a:pathLst>
                  <a:path w="95250" h="9525">
                    <a:moveTo>
                      <a:pt x="7348" y="7348"/>
                    </a:moveTo>
                    <a:lnTo>
                      <a:pt x="92121" y="7348"/>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2" tIns="44821" rIns="89642" bIns="44821"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59A67A51-52BF-7076-3692-8EFDA2EB350E}"/>
                  </a:ext>
                </a:extLst>
              </p:cNvPr>
              <p:cNvSpPr/>
              <p:nvPr/>
            </p:nvSpPr>
            <p:spPr>
              <a:xfrm>
                <a:off x="5802266" y="3448956"/>
                <a:ext cx="38100" cy="28575"/>
              </a:xfrm>
              <a:custGeom>
                <a:avLst/>
                <a:gdLst>
                  <a:gd name="connsiteX0" fmla="*/ 31161 w 38100"/>
                  <a:gd name="connsiteY0" fmla="*/ 7348 h 28575"/>
                  <a:gd name="connsiteX1" fmla="*/ 26398 w 38100"/>
                  <a:gd name="connsiteY1" fmla="*/ 26398 h 28575"/>
                  <a:gd name="connsiteX2" fmla="*/ 7348 w 38100"/>
                  <a:gd name="connsiteY2" fmla="*/ 20683 h 28575"/>
                </a:gdLst>
                <a:ahLst/>
                <a:cxnLst>
                  <a:cxn ang="0">
                    <a:pos x="connsiteX0" y="connsiteY0"/>
                  </a:cxn>
                  <a:cxn ang="0">
                    <a:pos x="connsiteX1" y="connsiteY1"/>
                  </a:cxn>
                  <a:cxn ang="0">
                    <a:pos x="connsiteX2" y="connsiteY2"/>
                  </a:cxn>
                </a:cxnLst>
                <a:rect l="l" t="t" r="r" b="b"/>
                <a:pathLst>
                  <a:path w="38100" h="28575">
                    <a:moveTo>
                      <a:pt x="31161" y="7348"/>
                    </a:moveTo>
                    <a:lnTo>
                      <a:pt x="26398" y="26398"/>
                    </a:lnTo>
                    <a:lnTo>
                      <a:pt x="7348" y="20683"/>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2" tIns="44821" rIns="89642" bIns="44821"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B82B60D2-5C77-6BB7-1915-06A59B3DB63D}"/>
                  </a:ext>
                </a:extLst>
              </p:cNvPr>
              <p:cNvSpPr/>
              <p:nvPr/>
            </p:nvSpPr>
            <p:spPr>
              <a:xfrm>
                <a:off x="5682780" y="3420910"/>
                <a:ext cx="152400" cy="152400"/>
              </a:xfrm>
              <a:custGeom>
                <a:avLst/>
                <a:gdLst>
                  <a:gd name="connsiteX0" fmla="*/ 143979 w 152400"/>
                  <a:gd name="connsiteY0" fmla="*/ 49681 h 152400"/>
                  <a:gd name="connsiteX1" fmla="*/ 92544 w 152400"/>
                  <a:gd name="connsiteY1" fmla="*/ 8724 h 152400"/>
                  <a:gd name="connsiteX2" fmla="*/ 8724 w 152400"/>
                  <a:gd name="connsiteY2" fmla="*/ 64921 h 152400"/>
                  <a:gd name="connsiteX3" fmla="*/ 64921 w 152400"/>
                  <a:gd name="connsiteY3" fmla="*/ 148741 h 152400"/>
                  <a:gd name="connsiteX4" fmla="*/ 148741 w 152400"/>
                  <a:gd name="connsiteY4" fmla="*/ 92544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43979" y="49681"/>
                    </a:moveTo>
                    <a:cubicBezTo>
                      <a:pt x="135406" y="28726"/>
                      <a:pt x="116356" y="13486"/>
                      <a:pt x="92544" y="8724"/>
                    </a:cubicBezTo>
                    <a:cubicBezTo>
                      <a:pt x="54444" y="1104"/>
                      <a:pt x="16344" y="25869"/>
                      <a:pt x="8724" y="64921"/>
                    </a:cubicBezTo>
                    <a:cubicBezTo>
                      <a:pt x="1104" y="103021"/>
                      <a:pt x="25869" y="141121"/>
                      <a:pt x="64921" y="148741"/>
                    </a:cubicBezTo>
                    <a:cubicBezTo>
                      <a:pt x="103021" y="156361"/>
                      <a:pt x="141121" y="131596"/>
                      <a:pt x="148741" y="92544"/>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89642" tIns="44821" rIns="89642" bIns="44821"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104" name="Group 103">
            <a:extLst>
              <a:ext uri="{FF2B5EF4-FFF2-40B4-BE49-F238E27FC236}">
                <a16:creationId xmlns:a16="http://schemas.microsoft.com/office/drawing/2014/main" id="{C83D7CDC-36F2-EDBE-A91C-B64CD1143043}"/>
              </a:ext>
              <a:ext uri="{C183D7F6-B498-43B3-948B-1728B52AA6E4}">
                <adec:decorative xmlns:adec="http://schemas.microsoft.com/office/drawing/2017/decorative" val="1"/>
              </a:ext>
            </a:extLst>
          </p:cNvPr>
          <p:cNvGrpSpPr/>
          <p:nvPr/>
        </p:nvGrpSpPr>
        <p:grpSpPr>
          <a:xfrm>
            <a:off x="7859706" y="1727482"/>
            <a:ext cx="1146583" cy="988432"/>
            <a:chOff x="7859706" y="1411597"/>
            <a:chExt cx="1146583" cy="988432"/>
          </a:xfrm>
        </p:grpSpPr>
        <p:sp>
          <p:nvSpPr>
            <p:cNvPr id="105" name="Hexagon 104">
              <a:extLst>
                <a:ext uri="{FF2B5EF4-FFF2-40B4-BE49-F238E27FC236}">
                  <a16:creationId xmlns:a16="http://schemas.microsoft.com/office/drawing/2014/main" id="{255F6752-D308-7E02-4FC7-E86FC5464670}"/>
                </a:ext>
                <a:ext uri="{C183D7F6-B498-43B3-948B-1728B52AA6E4}">
                  <adec:decorative xmlns:adec="http://schemas.microsoft.com/office/drawing/2017/decorative" val="1"/>
                </a:ext>
              </a:extLst>
            </p:cNvPr>
            <p:cNvSpPr/>
            <p:nvPr/>
          </p:nvSpPr>
          <p:spPr bwMode="auto">
            <a:xfrm>
              <a:off x="7859706" y="1411597"/>
              <a:ext cx="1146583" cy="988432"/>
            </a:xfrm>
            <a:prstGeom prst="hexagon">
              <a:avLst/>
            </a:prstGeom>
            <a:solidFill>
              <a:schemeClr val="accent4"/>
            </a:solidFill>
            <a:ln w="6350" cap="flat" cmpd="sng" algn="ctr">
              <a:solidFill>
                <a:schemeClr val="bg1">
                  <a:lumMod val="85000"/>
                </a:schemeClr>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Freeform: Shape 105">
              <a:extLst>
                <a:ext uri="{FF2B5EF4-FFF2-40B4-BE49-F238E27FC236}">
                  <a16:creationId xmlns:a16="http://schemas.microsoft.com/office/drawing/2014/main" id="{11BDD2FD-410F-9D3D-9231-1AC89C29F465}"/>
                </a:ext>
                <a:ext uri="{C183D7F6-B498-43B3-948B-1728B52AA6E4}">
                  <adec:decorative xmlns:adec="http://schemas.microsoft.com/office/drawing/2017/decorative" val="1"/>
                </a:ext>
              </a:extLst>
            </p:cNvPr>
            <p:cNvSpPr/>
            <p:nvPr/>
          </p:nvSpPr>
          <p:spPr bwMode="auto">
            <a:xfrm>
              <a:off x="7985785" y="1520286"/>
              <a:ext cx="894425" cy="771053"/>
            </a:xfrm>
            <a:custGeom>
              <a:avLst/>
              <a:gdLst>
                <a:gd name="connsiteX0" fmla="*/ 473649 w 2197738"/>
                <a:gd name="connsiteY0" fmla="*/ 0 h 1894597"/>
                <a:gd name="connsiteX1" fmla="*/ 1724089 w 2197738"/>
                <a:gd name="connsiteY1" fmla="*/ 0 h 1894597"/>
                <a:gd name="connsiteX2" fmla="*/ 2197738 w 2197738"/>
                <a:gd name="connsiteY2" fmla="*/ 947299 h 1894597"/>
                <a:gd name="connsiteX3" fmla="*/ 1724089 w 2197738"/>
                <a:gd name="connsiteY3" fmla="*/ 1894597 h 1894597"/>
                <a:gd name="connsiteX4" fmla="*/ 473649 w 2197738"/>
                <a:gd name="connsiteY4" fmla="*/ 1894597 h 1894597"/>
                <a:gd name="connsiteX5" fmla="*/ 0 w 2197738"/>
                <a:gd name="connsiteY5" fmla="*/ 947299 h 189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7738" h="1894597">
                  <a:moveTo>
                    <a:pt x="473649" y="0"/>
                  </a:moveTo>
                  <a:lnTo>
                    <a:pt x="1724089" y="0"/>
                  </a:lnTo>
                  <a:lnTo>
                    <a:pt x="2197738" y="947299"/>
                  </a:lnTo>
                  <a:lnTo>
                    <a:pt x="1724089" y="1894597"/>
                  </a:lnTo>
                  <a:lnTo>
                    <a:pt x="473649" y="1894597"/>
                  </a:lnTo>
                  <a:lnTo>
                    <a:pt x="0" y="947299"/>
                  </a:lnTo>
                  <a:close/>
                </a:path>
              </a:pathLst>
            </a:custGeom>
            <a:solidFill>
              <a:schemeClr val="bg1"/>
            </a:solidFill>
            <a:ln w="6350" cap="flat" cmpd="sng" algn="ctr">
              <a:noFill/>
              <a:prstDash val="solid"/>
              <a:headEnd type="none" w="med" len="med"/>
              <a:tailEnd type="none" w="med" len="med"/>
            </a:ln>
            <a:effectLst>
              <a:outerShdw blurRad="25400" dist="38100" dir="2700000" sx="98000" sy="98000" algn="tl" rotWithShape="0">
                <a:prstClr val="black">
                  <a:alpha val="40000"/>
                </a:prstClr>
              </a:outerShdw>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Freeform: Shape 106" descr="iot icon">
              <a:extLst>
                <a:ext uri="{FF2B5EF4-FFF2-40B4-BE49-F238E27FC236}">
                  <a16:creationId xmlns:a16="http://schemas.microsoft.com/office/drawing/2014/main" id="{085052E3-36C5-6BBB-40FF-AB09BF379D4D}"/>
                </a:ext>
              </a:extLst>
            </p:cNvPr>
            <p:cNvSpPr/>
            <p:nvPr/>
          </p:nvSpPr>
          <p:spPr>
            <a:xfrm>
              <a:off x="8226369" y="1672187"/>
              <a:ext cx="413251" cy="413249"/>
            </a:xfrm>
            <a:custGeom>
              <a:avLst/>
              <a:gdLst>
                <a:gd name="connsiteX0" fmla="*/ 209278 w 314325"/>
                <a:gd name="connsiteY0" fmla="*/ 159748 h 314325"/>
                <a:gd name="connsiteX1" fmla="*/ 158796 w 314325"/>
                <a:gd name="connsiteY1" fmla="*/ 211183 h 314325"/>
                <a:gd name="connsiteX2" fmla="*/ 108313 w 314325"/>
                <a:gd name="connsiteY2" fmla="*/ 159748 h 314325"/>
                <a:gd name="connsiteX3" fmla="*/ 158796 w 314325"/>
                <a:gd name="connsiteY3" fmla="*/ 108313 h 314325"/>
                <a:gd name="connsiteX4" fmla="*/ 209278 w 314325"/>
                <a:gd name="connsiteY4" fmla="*/ 159748 h 314325"/>
                <a:gd name="connsiteX5" fmla="*/ 209278 w 314325"/>
                <a:gd name="connsiteY5" fmla="*/ 159748 h 314325"/>
                <a:gd name="connsiteX6" fmla="*/ 238806 w 314325"/>
                <a:gd name="connsiteY6" fmla="*/ 7348 h 314325"/>
                <a:gd name="connsiteX7" fmla="*/ 208326 w 314325"/>
                <a:gd name="connsiteY7" fmla="*/ 37828 h 314325"/>
                <a:gd name="connsiteX8" fmla="*/ 238806 w 314325"/>
                <a:gd name="connsiteY8" fmla="*/ 68308 h 314325"/>
                <a:gd name="connsiteX9" fmla="*/ 269286 w 314325"/>
                <a:gd name="connsiteY9" fmla="*/ 37828 h 314325"/>
                <a:gd name="connsiteX10" fmla="*/ 238806 w 314325"/>
                <a:gd name="connsiteY10" fmla="*/ 7348 h 314325"/>
                <a:gd name="connsiteX11" fmla="*/ 238806 w 314325"/>
                <a:gd name="connsiteY11" fmla="*/ 7348 h 314325"/>
                <a:gd name="connsiteX12" fmla="*/ 77833 w 314325"/>
                <a:gd name="connsiteY12" fmla="*/ 27351 h 314325"/>
                <a:gd name="connsiteX13" fmla="*/ 47353 w 314325"/>
                <a:gd name="connsiteY13" fmla="*/ 58783 h 314325"/>
                <a:gd name="connsiteX14" fmla="*/ 77833 w 314325"/>
                <a:gd name="connsiteY14" fmla="*/ 89263 h 314325"/>
                <a:gd name="connsiteX15" fmla="*/ 108313 w 314325"/>
                <a:gd name="connsiteY15" fmla="*/ 58783 h 314325"/>
                <a:gd name="connsiteX16" fmla="*/ 77833 w 314325"/>
                <a:gd name="connsiteY16" fmla="*/ 27351 h 314325"/>
                <a:gd name="connsiteX17" fmla="*/ 77833 w 314325"/>
                <a:gd name="connsiteY17" fmla="*/ 27351 h 314325"/>
                <a:gd name="connsiteX18" fmla="*/ 37828 w 314325"/>
                <a:gd name="connsiteY18" fmla="*/ 190228 h 314325"/>
                <a:gd name="connsiteX19" fmla="*/ 7348 w 314325"/>
                <a:gd name="connsiteY19" fmla="*/ 220708 h 314325"/>
                <a:gd name="connsiteX20" fmla="*/ 37828 w 314325"/>
                <a:gd name="connsiteY20" fmla="*/ 252141 h 314325"/>
                <a:gd name="connsiteX21" fmla="*/ 68308 w 314325"/>
                <a:gd name="connsiteY21" fmla="*/ 220708 h 314325"/>
                <a:gd name="connsiteX22" fmla="*/ 37828 w 314325"/>
                <a:gd name="connsiteY22" fmla="*/ 190228 h 314325"/>
                <a:gd name="connsiteX23" fmla="*/ 37828 w 314325"/>
                <a:gd name="connsiteY23" fmla="*/ 190228 h 314325"/>
                <a:gd name="connsiteX24" fmla="*/ 198801 w 314325"/>
                <a:gd name="connsiteY24" fmla="*/ 252141 h 314325"/>
                <a:gd name="connsiteX25" fmla="*/ 168321 w 314325"/>
                <a:gd name="connsiteY25" fmla="*/ 282621 h 314325"/>
                <a:gd name="connsiteX26" fmla="*/ 198801 w 314325"/>
                <a:gd name="connsiteY26" fmla="*/ 313101 h 314325"/>
                <a:gd name="connsiteX27" fmla="*/ 229281 w 314325"/>
                <a:gd name="connsiteY27" fmla="*/ 282621 h 314325"/>
                <a:gd name="connsiteX28" fmla="*/ 198801 w 314325"/>
                <a:gd name="connsiteY28" fmla="*/ 252141 h 314325"/>
                <a:gd name="connsiteX29" fmla="*/ 198801 w 314325"/>
                <a:gd name="connsiteY29" fmla="*/ 252141 h 314325"/>
                <a:gd name="connsiteX30" fmla="*/ 279763 w 314325"/>
                <a:gd name="connsiteY30" fmla="*/ 149271 h 314325"/>
                <a:gd name="connsiteX31" fmla="*/ 249283 w 314325"/>
                <a:gd name="connsiteY31" fmla="*/ 179751 h 314325"/>
                <a:gd name="connsiteX32" fmla="*/ 279763 w 314325"/>
                <a:gd name="connsiteY32" fmla="*/ 211183 h 314325"/>
                <a:gd name="connsiteX33" fmla="*/ 310243 w 314325"/>
                <a:gd name="connsiteY33" fmla="*/ 179751 h 314325"/>
                <a:gd name="connsiteX34" fmla="*/ 279763 w 314325"/>
                <a:gd name="connsiteY34" fmla="*/ 149271 h 314325"/>
                <a:gd name="connsiteX35" fmla="*/ 279763 w 314325"/>
                <a:gd name="connsiteY35" fmla="*/ 149271 h 314325"/>
                <a:gd name="connsiteX36" fmla="*/ 221661 w 314325"/>
                <a:gd name="connsiteY36" fmla="*/ 62593 h 314325"/>
                <a:gd name="connsiteX37" fmla="*/ 186418 w 314325"/>
                <a:gd name="connsiteY37" fmla="*/ 116886 h 314325"/>
                <a:gd name="connsiteX38" fmla="*/ 126411 w 314325"/>
                <a:gd name="connsiteY38" fmla="*/ 119743 h 314325"/>
                <a:gd name="connsiteX39" fmla="*/ 95931 w 314325"/>
                <a:gd name="connsiteY39" fmla="*/ 81643 h 314325"/>
                <a:gd name="connsiteX40" fmla="*/ 64498 w 314325"/>
                <a:gd name="connsiteY40" fmla="*/ 207373 h 314325"/>
                <a:gd name="connsiteX41" fmla="*/ 113076 w 314325"/>
                <a:gd name="connsiteY41" fmla="*/ 182608 h 314325"/>
                <a:gd name="connsiteX42" fmla="*/ 189276 w 314325"/>
                <a:gd name="connsiteY42" fmla="*/ 253093 h 314325"/>
                <a:gd name="connsiteX43" fmla="*/ 174988 w 314325"/>
                <a:gd name="connsiteY43" fmla="*/ 208326 h 314325"/>
                <a:gd name="connsiteX44" fmla="*/ 208326 w 314325"/>
                <a:gd name="connsiteY44" fmla="*/ 168321 h 314325"/>
                <a:gd name="connsiteX45" fmla="*/ 249283 w 314325"/>
                <a:gd name="connsiteY45" fmla="*/ 174988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325" h="314325">
                  <a:moveTo>
                    <a:pt x="209278" y="159748"/>
                  </a:moveTo>
                  <a:cubicBezTo>
                    <a:pt x="209278" y="187371"/>
                    <a:pt x="186418" y="211183"/>
                    <a:pt x="158796" y="211183"/>
                  </a:cubicBezTo>
                  <a:cubicBezTo>
                    <a:pt x="131173" y="211183"/>
                    <a:pt x="108313" y="187371"/>
                    <a:pt x="108313" y="159748"/>
                  </a:cubicBezTo>
                  <a:cubicBezTo>
                    <a:pt x="108313" y="132126"/>
                    <a:pt x="131173" y="108313"/>
                    <a:pt x="158796" y="108313"/>
                  </a:cubicBezTo>
                  <a:cubicBezTo>
                    <a:pt x="186418" y="108313"/>
                    <a:pt x="209278" y="132126"/>
                    <a:pt x="209278" y="159748"/>
                  </a:cubicBezTo>
                  <a:lnTo>
                    <a:pt x="209278" y="159748"/>
                  </a:lnTo>
                  <a:close/>
                  <a:moveTo>
                    <a:pt x="238806" y="7348"/>
                  </a:moveTo>
                  <a:cubicBezTo>
                    <a:pt x="221661" y="7348"/>
                    <a:pt x="208326" y="21636"/>
                    <a:pt x="208326" y="37828"/>
                  </a:cubicBezTo>
                  <a:cubicBezTo>
                    <a:pt x="208326" y="54973"/>
                    <a:pt x="221661" y="68308"/>
                    <a:pt x="238806" y="68308"/>
                  </a:cubicBezTo>
                  <a:cubicBezTo>
                    <a:pt x="254998" y="68308"/>
                    <a:pt x="269286" y="54973"/>
                    <a:pt x="269286" y="37828"/>
                  </a:cubicBezTo>
                  <a:cubicBezTo>
                    <a:pt x="269286" y="20683"/>
                    <a:pt x="254998" y="7348"/>
                    <a:pt x="238806" y="7348"/>
                  </a:cubicBezTo>
                  <a:lnTo>
                    <a:pt x="238806" y="7348"/>
                  </a:lnTo>
                  <a:close/>
                  <a:moveTo>
                    <a:pt x="77833" y="27351"/>
                  </a:moveTo>
                  <a:cubicBezTo>
                    <a:pt x="61641" y="27351"/>
                    <a:pt x="47353" y="40686"/>
                    <a:pt x="47353" y="58783"/>
                  </a:cubicBezTo>
                  <a:cubicBezTo>
                    <a:pt x="47353" y="74976"/>
                    <a:pt x="60688" y="89263"/>
                    <a:pt x="77833" y="89263"/>
                  </a:cubicBezTo>
                  <a:cubicBezTo>
                    <a:pt x="94978" y="89263"/>
                    <a:pt x="108313" y="74976"/>
                    <a:pt x="108313" y="58783"/>
                  </a:cubicBezTo>
                  <a:cubicBezTo>
                    <a:pt x="108313" y="40686"/>
                    <a:pt x="94978" y="27351"/>
                    <a:pt x="77833" y="27351"/>
                  </a:cubicBezTo>
                  <a:lnTo>
                    <a:pt x="77833" y="27351"/>
                  </a:lnTo>
                  <a:close/>
                  <a:moveTo>
                    <a:pt x="37828" y="190228"/>
                  </a:moveTo>
                  <a:cubicBezTo>
                    <a:pt x="21636" y="190228"/>
                    <a:pt x="7348" y="204516"/>
                    <a:pt x="7348" y="220708"/>
                  </a:cubicBezTo>
                  <a:cubicBezTo>
                    <a:pt x="7348" y="237853"/>
                    <a:pt x="20683" y="252141"/>
                    <a:pt x="37828" y="252141"/>
                  </a:cubicBezTo>
                  <a:cubicBezTo>
                    <a:pt x="54973" y="252141"/>
                    <a:pt x="68308" y="237853"/>
                    <a:pt x="68308" y="220708"/>
                  </a:cubicBezTo>
                  <a:cubicBezTo>
                    <a:pt x="67356" y="204516"/>
                    <a:pt x="54973" y="190228"/>
                    <a:pt x="37828" y="190228"/>
                  </a:cubicBezTo>
                  <a:lnTo>
                    <a:pt x="37828" y="190228"/>
                  </a:lnTo>
                  <a:close/>
                  <a:moveTo>
                    <a:pt x="198801" y="252141"/>
                  </a:moveTo>
                  <a:cubicBezTo>
                    <a:pt x="181656" y="252141"/>
                    <a:pt x="168321" y="265476"/>
                    <a:pt x="168321" y="282621"/>
                  </a:cubicBezTo>
                  <a:cubicBezTo>
                    <a:pt x="168321" y="298813"/>
                    <a:pt x="181656" y="313101"/>
                    <a:pt x="198801" y="313101"/>
                  </a:cubicBezTo>
                  <a:cubicBezTo>
                    <a:pt x="214993" y="313101"/>
                    <a:pt x="229281" y="298813"/>
                    <a:pt x="229281" y="282621"/>
                  </a:cubicBezTo>
                  <a:cubicBezTo>
                    <a:pt x="228328" y="265476"/>
                    <a:pt x="214993" y="252141"/>
                    <a:pt x="198801" y="252141"/>
                  </a:cubicBezTo>
                  <a:lnTo>
                    <a:pt x="198801" y="252141"/>
                  </a:lnTo>
                  <a:close/>
                  <a:moveTo>
                    <a:pt x="279763" y="149271"/>
                  </a:moveTo>
                  <a:cubicBezTo>
                    <a:pt x="262618" y="149271"/>
                    <a:pt x="249283" y="163558"/>
                    <a:pt x="249283" y="179751"/>
                  </a:cubicBezTo>
                  <a:cubicBezTo>
                    <a:pt x="249283" y="196896"/>
                    <a:pt x="262618" y="211183"/>
                    <a:pt x="279763" y="211183"/>
                  </a:cubicBezTo>
                  <a:cubicBezTo>
                    <a:pt x="295956" y="211183"/>
                    <a:pt x="310243" y="196896"/>
                    <a:pt x="310243" y="179751"/>
                  </a:cubicBezTo>
                  <a:cubicBezTo>
                    <a:pt x="309291" y="163558"/>
                    <a:pt x="295956" y="149271"/>
                    <a:pt x="279763" y="149271"/>
                  </a:cubicBezTo>
                  <a:lnTo>
                    <a:pt x="279763" y="149271"/>
                  </a:lnTo>
                  <a:close/>
                  <a:moveTo>
                    <a:pt x="221661" y="62593"/>
                  </a:moveTo>
                  <a:cubicBezTo>
                    <a:pt x="186418" y="116886"/>
                    <a:pt x="186418" y="116886"/>
                    <a:pt x="186418" y="116886"/>
                  </a:cubicBezTo>
                  <a:moveTo>
                    <a:pt x="126411" y="119743"/>
                  </a:moveTo>
                  <a:cubicBezTo>
                    <a:pt x="95931" y="81643"/>
                    <a:pt x="95931" y="81643"/>
                    <a:pt x="95931" y="81643"/>
                  </a:cubicBezTo>
                  <a:moveTo>
                    <a:pt x="64498" y="207373"/>
                  </a:moveTo>
                  <a:cubicBezTo>
                    <a:pt x="113076" y="182608"/>
                    <a:pt x="113076" y="182608"/>
                    <a:pt x="113076" y="182608"/>
                  </a:cubicBezTo>
                  <a:moveTo>
                    <a:pt x="189276" y="253093"/>
                  </a:moveTo>
                  <a:cubicBezTo>
                    <a:pt x="174988" y="208326"/>
                    <a:pt x="174988" y="208326"/>
                    <a:pt x="174988" y="208326"/>
                  </a:cubicBezTo>
                  <a:moveTo>
                    <a:pt x="208326" y="168321"/>
                  </a:moveTo>
                  <a:cubicBezTo>
                    <a:pt x="249283" y="174988"/>
                    <a:pt x="249283" y="174988"/>
                    <a:pt x="249283" y="174988"/>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08" name="Group 107">
            <a:extLst>
              <a:ext uri="{FF2B5EF4-FFF2-40B4-BE49-F238E27FC236}">
                <a16:creationId xmlns:a16="http://schemas.microsoft.com/office/drawing/2014/main" id="{632F2B01-5237-59F5-B186-0AB77F9D55D1}"/>
              </a:ext>
              <a:ext uri="{C183D7F6-B498-43B3-948B-1728B52AA6E4}">
                <adec:decorative xmlns:adec="http://schemas.microsoft.com/office/drawing/2017/decorative" val="1"/>
              </a:ext>
            </a:extLst>
          </p:cNvPr>
          <p:cNvGrpSpPr/>
          <p:nvPr/>
        </p:nvGrpSpPr>
        <p:grpSpPr>
          <a:xfrm>
            <a:off x="10089946" y="1727482"/>
            <a:ext cx="1146583" cy="988432"/>
            <a:chOff x="10186141" y="1411597"/>
            <a:chExt cx="1146583" cy="988432"/>
          </a:xfrm>
        </p:grpSpPr>
        <p:sp>
          <p:nvSpPr>
            <p:cNvPr id="109" name="Hexagon 108">
              <a:extLst>
                <a:ext uri="{FF2B5EF4-FFF2-40B4-BE49-F238E27FC236}">
                  <a16:creationId xmlns:a16="http://schemas.microsoft.com/office/drawing/2014/main" id="{41782832-F726-9F90-29D4-35BBFDF3BB0A}"/>
                </a:ext>
                <a:ext uri="{C183D7F6-B498-43B3-948B-1728B52AA6E4}">
                  <adec:decorative xmlns:adec="http://schemas.microsoft.com/office/drawing/2017/decorative" val="1"/>
                </a:ext>
              </a:extLst>
            </p:cNvPr>
            <p:cNvSpPr/>
            <p:nvPr/>
          </p:nvSpPr>
          <p:spPr bwMode="auto">
            <a:xfrm>
              <a:off x="10186141" y="1411597"/>
              <a:ext cx="1146583" cy="988432"/>
            </a:xfrm>
            <a:prstGeom prst="hexagon">
              <a:avLst/>
            </a:prstGeom>
            <a:solidFill>
              <a:schemeClr val="accent4"/>
            </a:solidFill>
            <a:ln w="6350" cap="flat" cmpd="sng" algn="ctr">
              <a:solidFill>
                <a:schemeClr val="bg1">
                  <a:lumMod val="85000"/>
                </a:schemeClr>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Freeform: Shape 109">
              <a:extLst>
                <a:ext uri="{FF2B5EF4-FFF2-40B4-BE49-F238E27FC236}">
                  <a16:creationId xmlns:a16="http://schemas.microsoft.com/office/drawing/2014/main" id="{D3573772-B25C-D7BD-DDD4-4F8F4DEA6622}"/>
                </a:ext>
                <a:ext uri="{C183D7F6-B498-43B3-948B-1728B52AA6E4}">
                  <adec:decorative xmlns:adec="http://schemas.microsoft.com/office/drawing/2017/decorative" val="1"/>
                </a:ext>
              </a:extLst>
            </p:cNvPr>
            <p:cNvSpPr/>
            <p:nvPr/>
          </p:nvSpPr>
          <p:spPr bwMode="auto">
            <a:xfrm>
              <a:off x="10312220" y="1520286"/>
              <a:ext cx="894425" cy="771053"/>
            </a:xfrm>
            <a:custGeom>
              <a:avLst/>
              <a:gdLst>
                <a:gd name="connsiteX0" fmla="*/ 473649 w 2197738"/>
                <a:gd name="connsiteY0" fmla="*/ 0 h 1894597"/>
                <a:gd name="connsiteX1" fmla="*/ 1724089 w 2197738"/>
                <a:gd name="connsiteY1" fmla="*/ 0 h 1894597"/>
                <a:gd name="connsiteX2" fmla="*/ 2197738 w 2197738"/>
                <a:gd name="connsiteY2" fmla="*/ 947299 h 1894597"/>
                <a:gd name="connsiteX3" fmla="*/ 1724089 w 2197738"/>
                <a:gd name="connsiteY3" fmla="*/ 1894597 h 1894597"/>
                <a:gd name="connsiteX4" fmla="*/ 473649 w 2197738"/>
                <a:gd name="connsiteY4" fmla="*/ 1894597 h 1894597"/>
                <a:gd name="connsiteX5" fmla="*/ 0 w 2197738"/>
                <a:gd name="connsiteY5" fmla="*/ 947299 h 189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7738" h="1894597">
                  <a:moveTo>
                    <a:pt x="473649" y="0"/>
                  </a:moveTo>
                  <a:lnTo>
                    <a:pt x="1724089" y="0"/>
                  </a:lnTo>
                  <a:lnTo>
                    <a:pt x="2197738" y="947299"/>
                  </a:lnTo>
                  <a:lnTo>
                    <a:pt x="1724089" y="1894597"/>
                  </a:lnTo>
                  <a:lnTo>
                    <a:pt x="473649" y="1894597"/>
                  </a:lnTo>
                  <a:lnTo>
                    <a:pt x="0" y="947299"/>
                  </a:lnTo>
                  <a:close/>
                </a:path>
              </a:pathLst>
            </a:custGeom>
            <a:solidFill>
              <a:schemeClr val="bg1"/>
            </a:solidFill>
            <a:ln w="6350" cap="flat" cmpd="sng" algn="ctr">
              <a:noFill/>
              <a:prstDash val="solid"/>
              <a:headEnd type="none" w="med" len="med"/>
              <a:tailEnd type="none" w="med" len="med"/>
            </a:ln>
            <a:effectLst>
              <a:outerShdw blurRad="25400" dist="38100" dir="2700000" sx="98000" sy="98000" algn="tl" rotWithShape="0">
                <a:prstClr val="black">
                  <a:alpha val="40000"/>
                </a:prstClr>
              </a:outerShdw>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ContactCard_EEBD" title="Icon of a contact card">
              <a:extLst>
                <a:ext uri="{FF2B5EF4-FFF2-40B4-BE49-F238E27FC236}">
                  <a16:creationId xmlns:a16="http://schemas.microsoft.com/office/drawing/2014/main" id="{3706F604-DCE6-AFAB-54E6-F0480397197C}"/>
                </a:ext>
              </a:extLst>
            </p:cNvPr>
            <p:cNvSpPr>
              <a:spLocks noChangeAspect="1" noEditPoints="1"/>
            </p:cNvSpPr>
            <p:nvPr/>
          </p:nvSpPr>
          <p:spPr bwMode="auto">
            <a:xfrm>
              <a:off x="10551960" y="1725774"/>
              <a:ext cx="448212" cy="328906"/>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361031939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F64145-8740-4DB8-9C2B-70A7876C3806}"/>
              </a:ext>
            </a:extLst>
          </p:cNvPr>
          <p:cNvSpPr>
            <a:spLocks noGrp="1"/>
          </p:cNvSpPr>
          <p:nvPr>
            <p:ph type="title"/>
          </p:nvPr>
        </p:nvSpPr>
        <p:spPr>
          <a:xfrm>
            <a:off x="585216" y="2038612"/>
            <a:ext cx="9144000" cy="1495794"/>
          </a:xfrm>
        </p:spPr>
        <p:txBody>
          <a:bodyPr/>
          <a:lstStyle/>
          <a:p>
            <a:r>
              <a:rPr lang="en-US"/>
              <a:t>Engage with your partner to start your journey to Azure Virtual Desktop</a:t>
            </a:r>
            <a:br>
              <a:rPr lang="en-US"/>
            </a:br>
            <a:endParaRPr lang="zh-TW"/>
          </a:p>
        </p:txBody>
      </p:sp>
    </p:spTree>
    <p:extLst>
      <p:ext uri="{BB962C8B-B14F-4D97-AF65-F5344CB8AC3E}">
        <p14:creationId xmlns:p14="http://schemas.microsoft.com/office/powerpoint/2010/main" val="3237909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AE53219-7D78-4B69-8BAC-6E7D81D87A9F}"/>
              </a:ext>
            </a:extLst>
          </p:cNvPr>
          <p:cNvSpPr>
            <a:spLocks noGrp="1"/>
          </p:cNvSpPr>
          <p:nvPr>
            <p:ph type="title"/>
          </p:nvPr>
        </p:nvSpPr>
        <p:spPr/>
        <p:txBody>
          <a:bodyPr/>
          <a:lstStyle/>
          <a:p>
            <a:r>
              <a:rPr lang="en-US">
                <a:solidFill>
                  <a:schemeClr val="tx1"/>
                </a:solidFill>
                <a:cs typeface="Segoe UI"/>
              </a:rPr>
              <a:t>Begin your journey to Azure Virtual Desktop</a:t>
            </a:r>
            <a:endParaRPr lang="en-US">
              <a:solidFill>
                <a:srgbClr val="FF0000"/>
              </a:solidFill>
              <a:cs typeface="Segoe UI"/>
            </a:endParaRPr>
          </a:p>
        </p:txBody>
      </p:sp>
      <p:sp>
        <p:nvSpPr>
          <p:cNvPr id="9" name="Text Placeholder 8">
            <a:extLst>
              <a:ext uri="{FF2B5EF4-FFF2-40B4-BE49-F238E27FC236}">
                <a16:creationId xmlns:a16="http://schemas.microsoft.com/office/drawing/2014/main" id="{AEE6E695-C258-4FC1-B698-87449DD17AE4}"/>
              </a:ext>
            </a:extLst>
          </p:cNvPr>
          <p:cNvSpPr>
            <a:spLocks noGrp="1"/>
          </p:cNvSpPr>
          <p:nvPr>
            <p:ph sz="quarter" idx="10"/>
          </p:nvPr>
        </p:nvSpPr>
        <p:spPr>
          <a:xfrm>
            <a:off x="584200" y="1780787"/>
            <a:ext cx="11018838" cy="3360920"/>
          </a:xfrm>
        </p:spPr>
        <p:txBody>
          <a:bodyPr vert="horz" wrap="square" lIns="0" tIns="0" rIns="0" bIns="0" rtlCol="0" anchor="t">
            <a:spAutoFit/>
          </a:bodyPr>
          <a:lstStyle/>
          <a:p>
            <a:r>
              <a:rPr lang="en-US" b="1">
                <a:solidFill>
                  <a:schemeClr val="accent1"/>
                </a:solidFill>
                <a:cs typeface="Segoe UI Semilight"/>
              </a:rPr>
              <a:t>Step 1: </a:t>
            </a:r>
            <a:r>
              <a:rPr lang="en-US">
                <a:solidFill>
                  <a:schemeClr val="tx1"/>
                </a:solidFill>
                <a:cs typeface="Segoe UI Semilight"/>
              </a:rPr>
              <a:t>Participate in a demo to understand the performance and cost benefits of Azure Virtual Desktop</a:t>
            </a:r>
          </a:p>
          <a:p>
            <a:endParaRPr lang="en-US">
              <a:solidFill>
                <a:schemeClr val="tx1"/>
              </a:solidFill>
              <a:cs typeface="Segoe UI Semilight"/>
            </a:endParaRPr>
          </a:p>
          <a:p>
            <a:r>
              <a:rPr lang="en-US" b="1">
                <a:solidFill>
                  <a:schemeClr val="accent1"/>
                </a:solidFill>
                <a:ea typeface="+mn-lt"/>
                <a:cs typeface="Segoe UI Semilight"/>
              </a:rPr>
              <a:t>Step 2: </a:t>
            </a:r>
            <a:r>
              <a:rPr lang="en-US">
                <a:solidFill>
                  <a:schemeClr val="tx1"/>
                </a:solidFill>
                <a:ea typeface="+mn-lt"/>
                <a:cs typeface="Segoe UI Semilight"/>
              </a:rPr>
              <a:t>Assess dependencies, readiness, costs, and sizing for your Azure Virtual Desktop solution</a:t>
            </a:r>
          </a:p>
          <a:p>
            <a:endParaRPr lang="en-US">
              <a:solidFill>
                <a:schemeClr val="tx1"/>
              </a:solidFill>
              <a:ea typeface="+mn-lt"/>
              <a:cs typeface="Segoe UI Semilight"/>
            </a:endParaRPr>
          </a:p>
          <a:p>
            <a:r>
              <a:rPr lang="en-US" b="1">
                <a:solidFill>
                  <a:schemeClr val="accent1"/>
                </a:solidFill>
                <a:ea typeface="+mn-lt"/>
                <a:cs typeface="Segoe UI Semilight"/>
              </a:rPr>
              <a:t>Step 3: </a:t>
            </a:r>
            <a:r>
              <a:rPr lang="en-US">
                <a:solidFill>
                  <a:schemeClr val="tx1"/>
                </a:solidFill>
                <a:ea typeface="+mn-lt"/>
                <a:cs typeface="Segoe UI Semilight"/>
              </a:rPr>
              <a:t>Test and migrate workloads to Azure Virtual Desktop</a:t>
            </a:r>
            <a:endParaRPr lang="en-US">
              <a:solidFill>
                <a:schemeClr val="tx1"/>
              </a:solidFill>
              <a:ea typeface="+mn-lt"/>
              <a:cs typeface="+mn-lt"/>
            </a:endParaRPr>
          </a:p>
        </p:txBody>
      </p:sp>
    </p:spTree>
    <p:extLst>
      <p:ext uri="{BB962C8B-B14F-4D97-AF65-F5344CB8AC3E}">
        <p14:creationId xmlns:p14="http://schemas.microsoft.com/office/powerpoint/2010/main" val="380674357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C0518-0715-4E95-9833-E1D9EC2FE43F}"/>
              </a:ext>
            </a:extLst>
          </p:cNvPr>
          <p:cNvSpPr>
            <a:spLocks noGrp="1"/>
          </p:cNvSpPr>
          <p:nvPr>
            <p:ph type="title"/>
          </p:nvPr>
        </p:nvSpPr>
        <p:spPr/>
        <p:txBody>
          <a:bodyPr/>
          <a:lstStyle/>
          <a:p>
            <a:pPr lvl="0">
              <a:buClr>
                <a:schemeClr val="tx2">
                  <a:lumMod val="75000"/>
                </a:schemeClr>
              </a:buClr>
            </a:pPr>
            <a:r>
              <a:rPr lang="en-US"/>
              <a:t>Resources</a:t>
            </a:r>
            <a:endParaRPr lang="en-US">
              <a:solidFill>
                <a:schemeClr val="tx1"/>
              </a:solidFill>
            </a:endParaRPr>
          </a:p>
        </p:txBody>
      </p:sp>
      <p:sp>
        <p:nvSpPr>
          <p:cNvPr id="4" name="TextBox 3">
            <a:extLst>
              <a:ext uri="{FF2B5EF4-FFF2-40B4-BE49-F238E27FC236}">
                <a16:creationId xmlns:a16="http://schemas.microsoft.com/office/drawing/2014/main" id="{F5092322-5DA0-FC2F-7E3B-F6874F77897C}"/>
              </a:ext>
            </a:extLst>
          </p:cNvPr>
          <p:cNvSpPr txBox="1"/>
          <p:nvPr/>
        </p:nvSpPr>
        <p:spPr>
          <a:xfrm>
            <a:off x="4638907" y="609899"/>
            <a:ext cx="7401375" cy="5232202"/>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000" dirty="0"/>
              <a:t>Learn more about </a:t>
            </a:r>
            <a:r>
              <a:rPr lang="en-US" sz="2000" u="sng" dirty="0">
                <a:hlinkClick r:id="rId3">
                  <a:extLst>
                    <a:ext uri="{A12FA001-AC4F-418D-AE19-62706E023703}">
                      <ahyp:hlinkClr xmlns:ahyp="http://schemas.microsoft.com/office/drawing/2018/hyperlinkcolor" val="tx"/>
                    </a:ext>
                  </a:extLst>
                </a:hlinkClick>
              </a:rPr>
              <a:t>Azure Virtual Desktop</a:t>
            </a:r>
            <a:r>
              <a:rPr lang="en-US" sz="2000" u="sng" dirty="0"/>
              <a:t> and </a:t>
            </a:r>
            <a:r>
              <a:rPr lang="en-US" sz="2000" u="sng" dirty="0">
                <a:hlinkClick r:id="rId4">
                  <a:extLst>
                    <a:ext uri="{A12FA001-AC4F-418D-AE19-62706E023703}">
                      <ahyp:hlinkClr xmlns:ahyp="http://schemas.microsoft.com/office/drawing/2018/hyperlinkcolor" val="tx"/>
                    </a:ext>
                  </a:extLst>
                </a:hlinkClick>
              </a:rPr>
              <a:t>remote app streaming</a:t>
            </a:r>
            <a:endParaRPr lang="en-US" sz="2000" u="sng" dirty="0"/>
          </a:p>
          <a:p>
            <a:pPr marL="342900" indent="-342900">
              <a:buFont typeface="Arial" panose="020B0604020202020204" pitchFamily="34" charset="0"/>
              <a:buChar char="•"/>
            </a:pPr>
            <a:endParaRPr lang="en-US" sz="2000" u="sng" dirty="0"/>
          </a:p>
          <a:p>
            <a:pPr marL="342900" indent="-342900">
              <a:buFont typeface="Arial" panose="020B0604020202020204" pitchFamily="34" charset="0"/>
              <a:buChar char="•"/>
            </a:pPr>
            <a:r>
              <a:rPr lang="en-US" sz="2000" dirty="0"/>
              <a:t>Assess Azure Virtual Desktop </a:t>
            </a:r>
            <a:r>
              <a:rPr lang="en-US" sz="2000" u="sng" dirty="0">
                <a:hlinkClick r:id="rId5">
                  <a:extLst>
                    <a:ext uri="{A12FA001-AC4F-418D-AE19-62706E023703}">
                      <ahyp:hlinkClr xmlns:ahyp="http://schemas.microsoft.com/office/drawing/2018/hyperlinkcolor" val="tx"/>
                    </a:ext>
                  </a:extLst>
                </a:hlinkClick>
              </a:rPr>
              <a:t>end user experience quality</a:t>
            </a:r>
            <a:endParaRPr lang="en-US" sz="2000" u="sng"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u="sng" dirty="0">
                <a:hlinkClick r:id="rId6">
                  <a:extLst>
                    <a:ext uri="{A12FA001-AC4F-418D-AE19-62706E023703}">
                      <ahyp:hlinkClr xmlns:ahyp="http://schemas.microsoft.com/office/drawing/2018/hyperlinkcolor" val="tx"/>
                    </a:ext>
                  </a:extLst>
                </a:hlinkClick>
              </a:rPr>
              <a:t>Get started with Azure Virtual Desktop</a:t>
            </a:r>
            <a:endParaRPr lang="en-US" sz="2000" u="sng" dirty="0"/>
          </a:p>
          <a:p>
            <a:pPr marL="342900" indent="-342900">
              <a:buFont typeface="Arial" panose="020B0604020202020204" pitchFamily="34" charset="0"/>
              <a:buChar char="•"/>
            </a:pPr>
            <a:endParaRPr lang="en-US" sz="2000" u="sng" dirty="0"/>
          </a:p>
          <a:p>
            <a:pPr marL="342900" indent="-342900">
              <a:buFont typeface="Arial" panose="020B0604020202020204" pitchFamily="34" charset="0"/>
              <a:buChar char="•"/>
            </a:pPr>
            <a:r>
              <a:rPr lang="en-US" sz="2000" u="sng" dirty="0">
                <a:hlinkClick r:id="rId7">
                  <a:extLst>
                    <a:ext uri="{A12FA001-AC4F-418D-AE19-62706E023703}">
                      <ahyp:hlinkClr xmlns:ahyp="http://schemas.microsoft.com/office/drawing/2018/hyperlinkcolor" val="tx"/>
                    </a:ext>
                  </a:extLst>
                </a:hlinkClick>
              </a:rPr>
              <a:t>Azure Virtual Desktop learning path</a:t>
            </a:r>
            <a:endParaRPr lang="en-US" sz="2000" u="sng" dirty="0"/>
          </a:p>
          <a:p>
            <a:pPr marL="342900" indent="-342900">
              <a:buFont typeface="Arial" panose="020B0604020202020204" pitchFamily="34" charset="0"/>
              <a:buChar char="•"/>
            </a:pPr>
            <a:endParaRPr lang="en-US" sz="2000" u="sng" dirty="0"/>
          </a:p>
          <a:p>
            <a:pPr marL="342900" indent="-342900">
              <a:buFont typeface="Arial" panose="020B0604020202020204" pitchFamily="34" charset="0"/>
              <a:buChar char="•"/>
            </a:pPr>
            <a:r>
              <a:rPr lang="en-US" sz="2000" u="sng" dirty="0">
                <a:hlinkClick r:id="rId8">
                  <a:extLst>
                    <a:ext uri="{A12FA001-AC4F-418D-AE19-62706E023703}">
                      <ahyp:hlinkClr xmlns:ahyp="http://schemas.microsoft.com/office/drawing/2018/hyperlinkcolor" val="tx"/>
                    </a:ext>
                  </a:extLst>
                </a:hlinkClick>
              </a:rPr>
              <a:t>Cloud Adoption Framework</a:t>
            </a:r>
            <a:endParaRPr lang="en-US" sz="2000" u="sng" dirty="0"/>
          </a:p>
          <a:p>
            <a:pPr marL="342900" indent="-342900">
              <a:buFont typeface="Arial" panose="020B0604020202020204" pitchFamily="34" charset="0"/>
              <a:buChar char="•"/>
            </a:pPr>
            <a:endParaRPr lang="en-US" sz="2000" u="sng" dirty="0"/>
          </a:p>
          <a:p>
            <a:pPr marL="342900" indent="-342900">
              <a:buFont typeface="Arial" panose="020B0604020202020204" pitchFamily="34" charset="0"/>
              <a:buChar char="•"/>
            </a:pPr>
            <a:r>
              <a:rPr lang="en-US" sz="2000" u="sng" dirty="0">
                <a:hlinkClick r:id="rId9">
                  <a:extLst>
                    <a:ext uri="{A12FA001-AC4F-418D-AE19-62706E023703}">
                      <ahyp:hlinkClr xmlns:ahyp="http://schemas.microsoft.com/office/drawing/2018/hyperlinkcolor" val="tx"/>
                    </a:ext>
                  </a:extLst>
                </a:hlinkClick>
              </a:rPr>
              <a:t>Azure Virtual Desktop Partner Community</a:t>
            </a:r>
            <a:endParaRPr lang="en-US" sz="2000" u="sng" dirty="0"/>
          </a:p>
          <a:p>
            <a:pPr marL="342900" indent="-342900">
              <a:buFont typeface="Arial" panose="020B0604020202020204" pitchFamily="34" charset="0"/>
              <a:buChar char="•"/>
            </a:pPr>
            <a:endParaRPr lang="en-US" sz="2000" u="sng" dirty="0"/>
          </a:p>
          <a:p>
            <a:pPr marL="342900" indent="-342900">
              <a:buFont typeface="Arial" panose="020B0604020202020204" pitchFamily="34" charset="0"/>
              <a:buChar char="•"/>
            </a:pPr>
            <a:r>
              <a:rPr lang="en-US" sz="2000" u="sng" dirty="0">
                <a:hlinkClick r:id="rId10">
                  <a:extLst>
                    <a:ext uri="{A12FA001-AC4F-418D-AE19-62706E023703}">
                      <ahyp:hlinkClr xmlns:ahyp="http://schemas.microsoft.com/office/drawing/2018/hyperlinkcolor" val="tx"/>
                    </a:ext>
                  </a:extLst>
                </a:hlinkClick>
              </a:rPr>
              <a:t>Azure Migration and Modernization Program (AM</a:t>
            </a:r>
            <a:r>
              <a:rPr lang="en-US" sz="2000" u="sng" dirty="0"/>
              <a:t>MP)</a:t>
            </a:r>
          </a:p>
          <a:p>
            <a:endParaRPr lang="en-US" sz="2000" u="sng" dirty="0"/>
          </a:p>
          <a:p>
            <a:pPr marL="342900" indent="-342900">
              <a:buFont typeface="Arial" panose="020B0604020202020204" pitchFamily="34" charset="0"/>
              <a:buChar char="•"/>
            </a:pPr>
            <a:r>
              <a:rPr lang="en-US" sz="2000" u="sng" dirty="0"/>
              <a:t>Bio compliancy </a:t>
            </a:r>
            <a:br>
              <a:rPr lang="en-US" sz="3600" u="sng" dirty="0"/>
            </a:br>
            <a:endParaRPr lang="en-US" sz="2000" dirty="0"/>
          </a:p>
        </p:txBody>
      </p:sp>
    </p:spTree>
    <p:extLst>
      <p:ext uri="{BB962C8B-B14F-4D97-AF65-F5344CB8AC3E}">
        <p14:creationId xmlns:p14="http://schemas.microsoft.com/office/powerpoint/2010/main" val="6062140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7F72A4C-85DE-DFCA-D70D-EA307C22FA26}"/>
              </a:ext>
            </a:extLst>
          </p:cNvPr>
          <p:cNvSpPr>
            <a:spLocks noGrp="1"/>
          </p:cNvSpPr>
          <p:nvPr>
            <p:ph type="body" sz="quarter" idx="18"/>
          </p:nvPr>
        </p:nvSpPr>
        <p:spPr>
          <a:xfrm>
            <a:off x="8420100" y="658940"/>
            <a:ext cx="3478213" cy="1107996"/>
          </a:xfrm>
        </p:spPr>
        <p:txBody>
          <a:bodyPr/>
          <a:lstStyle/>
          <a:p>
            <a:pPr algn="ctr"/>
            <a:r>
              <a:rPr lang="en-US" sz="3600"/>
              <a:t>Azure Bootcamp Evaluation</a:t>
            </a:r>
          </a:p>
        </p:txBody>
      </p:sp>
      <p:pic>
        <p:nvPicPr>
          <p:cNvPr id="6" name="Picture 2">
            <a:extLst>
              <a:ext uri="{FF2B5EF4-FFF2-40B4-BE49-F238E27FC236}">
                <a16:creationId xmlns:a16="http://schemas.microsoft.com/office/drawing/2014/main" id="{15B46223-9943-0351-79C8-BFFAC4881F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891" t="36398" r="25725" b="14897"/>
          <a:stretch/>
        </p:blipFill>
        <p:spPr bwMode="auto">
          <a:xfrm>
            <a:off x="773043" y="298562"/>
            <a:ext cx="6219687" cy="626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73435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DAC5D1-66E3-C299-5CF1-B64F5E836FDC}"/>
              </a:ext>
            </a:extLst>
          </p:cNvPr>
          <p:cNvSpPr>
            <a:spLocks noGrp="1"/>
          </p:cNvSpPr>
          <p:nvPr>
            <p:ph type="title" idx="4294967295"/>
          </p:nvPr>
        </p:nvSpPr>
        <p:spPr>
          <a:xfrm>
            <a:off x="584200" y="3436938"/>
            <a:ext cx="4229100" cy="554037"/>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0" normalizeH="0" baseline="0" noProof="0">
                <a:ln>
                  <a:noFill/>
                </a:ln>
                <a:solidFill>
                  <a:schemeClr val="tx1"/>
                </a:solidFill>
                <a:effectLst/>
                <a:uLnTx/>
                <a:uFillTx/>
                <a:latin typeface="+mj-lt"/>
                <a:ea typeface="+mn-ea"/>
                <a:cs typeface="Segoe UI" panose="020B0502040204020203" pitchFamily="34" charset="0"/>
              </a:rPr>
              <a:t>Thank You</a:t>
            </a:r>
          </a:p>
        </p:txBody>
      </p:sp>
    </p:spTree>
    <p:extLst>
      <p:ext uri="{BB962C8B-B14F-4D97-AF65-F5344CB8AC3E}">
        <p14:creationId xmlns:p14="http://schemas.microsoft.com/office/powerpoint/2010/main" val="1363221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2A1C49-D6B6-447B-820E-BDA8E6951545}"/>
              </a:ext>
            </a:extLst>
          </p:cNvPr>
          <p:cNvSpPr>
            <a:spLocks noGrp="1"/>
          </p:cNvSpPr>
          <p:nvPr>
            <p:ph type="title"/>
          </p:nvPr>
        </p:nvSpPr>
        <p:spPr>
          <a:xfrm>
            <a:off x="588263" y="333375"/>
            <a:ext cx="11018520" cy="553998"/>
          </a:xfrm>
        </p:spPr>
        <p:txBody>
          <a:bodyPr/>
          <a:lstStyle/>
          <a:p>
            <a:r>
              <a:rPr lang="en-US" sz="2800"/>
              <a:t>Cloud VDI can provide a flexible, cost-effective way to address current IT challenges and unlock new use cases</a:t>
            </a:r>
          </a:p>
        </p:txBody>
      </p:sp>
      <p:pic>
        <p:nvPicPr>
          <p:cNvPr id="58" name="Picture 57" descr="A group of people sitting in a room watching a presentation on large screens.&#10;&#10;">
            <a:extLst>
              <a:ext uri="{FF2B5EF4-FFF2-40B4-BE49-F238E27FC236}">
                <a16:creationId xmlns:a16="http://schemas.microsoft.com/office/drawing/2014/main" id="{791C8634-8BAD-4E93-988D-7139046743D6}"/>
              </a:ext>
            </a:extLst>
          </p:cNvPr>
          <p:cNvPicPr>
            <a:picLocks noChangeAspect="1"/>
          </p:cNvPicPr>
          <p:nvPr/>
        </p:nvPicPr>
        <p:blipFill>
          <a:blip r:embed="rId3">
            <a:extLst>
              <a:ext uri="{28A0092B-C50C-407E-A947-70E740481C1C}">
                <a14:useLocalDpi xmlns:a14="http://schemas.microsoft.com/office/drawing/2010/main" val="0"/>
              </a:ext>
            </a:extLst>
          </a:blip>
          <a:srcRect t="20615" b="20615"/>
          <a:stretch/>
        </p:blipFill>
        <p:spPr>
          <a:xfrm>
            <a:off x="431800" y="1302667"/>
            <a:ext cx="2781293" cy="1164875"/>
          </a:xfrm>
          <a:prstGeom prst="rect">
            <a:avLst/>
          </a:prstGeom>
        </p:spPr>
      </p:pic>
      <p:sp>
        <p:nvSpPr>
          <p:cNvPr id="60" name="TextBox 59">
            <a:extLst>
              <a:ext uri="{FF2B5EF4-FFF2-40B4-BE49-F238E27FC236}">
                <a16:creationId xmlns:a16="http://schemas.microsoft.com/office/drawing/2014/main" id="{AECCAB0B-DBA1-4238-BA81-27C12617BAEE}"/>
              </a:ext>
            </a:extLst>
          </p:cNvPr>
          <p:cNvSpPr txBox="1"/>
          <p:nvPr/>
        </p:nvSpPr>
        <p:spPr>
          <a:xfrm flipH="1">
            <a:off x="431804" y="2550863"/>
            <a:ext cx="1211870"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Segoe UI Semibold" panose="020B0702040204020203" pitchFamily="34" charset="0"/>
              </a:rPr>
              <a:t>Data security</a:t>
            </a:r>
          </a:p>
        </p:txBody>
      </p:sp>
      <p:sp>
        <p:nvSpPr>
          <p:cNvPr id="59" name="TextBox 58">
            <a:extLst>
              <a:ext uri="{FF2B5EF4-FFF2-40B4-BE49-F238E27FC236}">
                <a16:creationId xmlns:a16="http://schemas.microsoft.com/office/drawing/2014/main" id="{E550286F-9705-44B0-B4FB-99D81B44B3EC}"/>
              </a:ext>
            </a:extLst>
          </p:cNvPr>
          <p:cNvSpPr txBox="1"/>
          <p:nvPr/>
        </p:nvSpPr>
        <p:spPr>
          <a:xfrm flipH="1">
            <a:off x="431800" y="2858156"/>
            <a:ext cx="3409542" cy="64633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Improve regulatory compliance and IP protection via data centralization and a reduced threat surface.</a:t>
            </a:r>
          </a:p>
        </p:txBody>
      </p:sp>
      <p:pic>
        <p:nvPicPr>
          <p:cNvPr id="65" name="Picture 64" descr="A person sitting at a desk with a computer and books&#10;&#10;">
            <a:extLst>
              <a:ext uri="{FF2B5EF4-FFF2-40B4-BE49-F238E27FC236}">
                <a16:creationId xmlns:a16="http://schemas.microsoft.com/office/drawing/2014/main" id="{38B84E9B-9EEA-4D33-BCCD-11A506B0C74D}"/>
              </a:ext>
            </a:extLst>
          </p:cNvPr>
          <p:cNvPicPr>
            <a:picLocks noChangeAspect="1"/>
          </p:cNvPicPr>
          <p:nvPr/>
        </p:nvPicPr>
        <p:blipFill rotWithShape="1">
          <a:blip r:embed="rId4">
            <a:extLst>
              <a:ext uri="{28A0092B-C50C-407E-A947-70E740481C1C}">
                <a14:useLocalDpi xmlns:a14="http://schemas.microsoft.com/office/drawing/2010/main" val="0"/>
              </a:ext>
            </a:extLst>
          </a:blip>
          <a:srcRect t="42" b="42"/>
          <a:stretch/>
        </p:blipFill>
        <p:spPr>
          <a:xfrm>
            <a:off x="4474962" y="1302667"/>
            <a:ext cx="2781293" cy="1164875"/>
          </a:xfrm>
          <a:prstGeom prst="rect">
            <a:avLst/>
          </a:prstGeom>
        </p:spPr>
      </p:pic>
      <p:sp>
        <p:nvSpPr>
          <p:cNvPr id="67" name="TextBox 66">
            <a:extLst>
              <a:ext uri="{FF2B5EF4-FFF2-40B4-BE49-F238E27FC236}">
                <a16:creationId xmlns:a16="http://schemas.microsoft.com/office/drawing/2014/main" id="{894602B2-0DEA-4AC2-9B8A-9A23155D5DDB}"/>
              </a:ext>
            </a:extLst>
          </p:cNvPr>
          <p:cNvSpPr txBox="1"/>
          <p:nvPr/>
        </p:nvSpPr>
        <p:spPr>
          <a:xfrm flipH="1">
            <a:off x="4474973" y="2550863"/>
            <a:ext cx="2357184"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Segoe UI Semibold" panose="020B0702040204020203" pitchFamily="34" charset="0"/>
              </a:rPr>
              <a:t>High-capacity computing</a:t>
            </a:r>
          </a:p>
        </p:txBody>
      </p:sp>
      <p:sp>
        <p:nvSpPr>
          <p:cNvPr id="66" name="TextBox 65">
            <a:extLst>
              <a:ext uri="{FF2B5EF4-FFF2-40B4-BE49-F238E27FC236}">
                <a16:creationId xmlns:a16="http://schemas.microsoft.com/office/drawing/2014/main" id="{68F8AC6C-93A9-46F4-88C3-40379EBC2FE8}"/>
              </a:ext>
            </a:extLst>
          </p:cNvPr>
          <p:cNvSpPr txBox="1"/>
          <p:nvPr/>
        </p:nvSpPr>
        <p:spPr>
          <a:xfrm flipH="1">
            <a:off x="4474969" y="2858156"/>
            <a:ext cx="3242327" cy="64633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Cloud-scale compute and storage to support specialized workloads like design and development. </a:t>
            </a:r>
          </a:p>
        </p:txBody>
      </p:sp>
      <p:pic>
        <p:nvPicPr>
          <p:cNvPr id="90" name="Picture 89" descr="A person sitting at a computer&#10;">
            <a:extLst>
              <a:ext uri="{FF2B5EF4-FFF2-40B4-BE49-F238E27FC236}">
                <a16:creationId xmlns:a16="http://schemas.microsoft.com/office/drawing/2014/main" id="{F825CA61-C0AE-4C2E-A2E9-2E5FB9C5E7DF}"/>
              </a:ext>
            </a:extLst>
          </p:cNvPr>
          <p:cNvPicPr>
            <a:picLocks noChangeAspect="1"/>
          </p:cNvPicPr>
          <p:nvPr/>
        </p:nvPicPr>
        <p:blipFill rotWithShape="1">
          <a:blip r:embed="rId5">
            <a:extLst>
              <a:ext uri="{28A0092B-C50C-407E-A947-70E740481C1C}">
                <a14:useLocalDpi xmlns:a14="http://schemas.microsoft.com/office/drawing/2010/main" val="0"/>
              </a:ext>
            </a:extLst>
          </a:blip>
          <a:srcRect t="18588" b="18588"/>
          <a:stretch/>
        </p:blipFill>
        <p:spPr>
          <a:xfrm>
            <a:off x="8518161" y="1302667"/>
            <a:ext cx="2781293" cy="1164875"/>
          </a:xfrm>
          <a:prstGeom prst="rect">
            <a:avLst/>
          </a:prstGeom>
        </p:spPr>
      </p:pic>
      <p:sp>
        <p:nvSpPr>
          <p:cNvPr id="63" name="TextBox 62">
            <a:extLst>
              <a:ext uri="{FF2B5EF4-FFF2-40B4-BE49-F238E27FC236}">
                <a16:creationId xmlns:a16="http://schemas.microsoft.com/office/drawing/2014/main" id="{226C5BDB-17F6-402F-BD15-9F312488FF68}"/>
              </a:ext>
            </a:extLst>
          </p:cNvPr>
          <p:cNvSpPr txBox="1"/>
          <p:nvPr/>
        </p:nvSpPr>
        <p:spPr>
          <a:xfrm flipH="1">
            <a:off x="8518157" y="2550863"/>
            <a:ext cx="1585690"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Segoe UI Semibold" panose="020B0702040204020203" pitchFamily="34" charset="0"/>
              </a:rPr>
              <a:t>BYOPC programs</a:t>
            </a:r>
          </a:p>
        </p:txBody>
      </p:sp>
      <p:sp>
        <p:nvSpPr>
          <p:cNvPr id="62" name="TextBox 61">
            <a:extLst>
              <a:ext uri="{FF2B5EF4-FFF2-40B4-BE49-F238E27FC236}">
                <a16:creationId xmlns:a16="http://schemas.microsoft.com/office/drawing/2014/main" id="{3F71552D-CF81-47C6-9D88-CC5D6BFA97D4}"/>
              </a:ext>
            </a:extLst>
          </p:cNvPr>
          <p:cNvSpPr txBox="1"/>
          <p:nvPr/>
        </p:nvSpPr>
        <p:spPr>
          <a:xfrm flipH="1">
            <a:off x="8518153" y="2852096"/>
            <a:ext cx="3409542"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Enable secure Cloud PCs, even on</a:t>
            </a:r>
            <a:b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personal devices.</a:t>
            </a:r>
          </a:p>
        </p:txBody>
      </p:sp>
      <p:pic>
        <p:nvPicPr>
          <p:cNvPr id="69" name="Picture 68" descr="A person sitting at a desk, working on a laptop.&#10;&#10;">
            <a:extLst>
              <a:ext uri="{FF2B5EF4-FFF2-40B4-BE49-F238E27FC236}">
                <a16:creationId xmlns:a16="http://schemas.microsoft.com/office/drawing/2014/main" id="{FF3BB598-71AD-4232-83C2-74B2A796FF71}"/>
              </a:ext>
            </a:extLst>
          </p:cNvPr>
          <p:cNvPicPr>
            <a:picLocks noChangeAspect="1"/>
          </p:cNvPicPr>
          <p:nvPr/>
        </p:nvPicPr>
        <p:blipFill rotWithShape="1">
          <a:blip r:embed="rId6">
            <a:extLst>
              <a:ext uri="{28A0092B-C50C-407E-A947-70E740481C1C}">
                <a14:useLocalDpi xmlns:a14="http://schemas.microsoft.com/office/drawing/2010/main" val="0"/>
              </a:ext>
            </a:extLst>
          </a:blip>
          <a:srcRect t="42" b="42"/>
          <a:stretch/>
        </p:blipFill>
        <p:spPr>
          <a:xfrm>
            <a:off x="431800" y="4064876"/>
            <a:ext cx="2781293" cy="1164875"/>
          </a:xfrm>
          <a:prstGeom prst="rect">
            <a:avLst/>
          </a:prstGeom>
        </p:spPr>
      </p:pic>
      <p:sp>
        <p:nvSpPr>
          <p:cNvPr id="73" name="TextBox 72">
            <a:extLst>
              <a:ext uri="{FF2B5EF4-FFF2-40B4-BE49-F238E27FC236}">
                <a16:creationId xmlns:a16="http://schemas.microsoft.com/office/drawing/2014/main" id="{CCA01438-045A-4EF9-A4CC-54BA9B101A9A}"/>
              </a:ext>
            </a:extLst>
          </p:cNvPr>
          <p:cNvSpPr txBox="1"/>
          <p:nvPr/>
        </p:nvSpPr>
        <p:spPr>
          <a:xfrm flipH="1">
            <a:off x="431804" y="5335506"/>
            <a:ext cx="1596976"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Segoe UI Semibold" panose="020B0702040204020203" pitchFamily="34" charset="0"/>
              </a:rPr>
              <a:t>Disaster recovery</a:t>
            </a:r>
          </a:p>
        </p:txBody>
      </p:sp>
      <p:sp>
        <p:nvSpPr>
          <p:cNvPr id="70" name="TextBox 69">
            <a:extLst>
              <a:ext uri="{FF2B5EF4-FFF2-40B4-BE49-F238E27FC236}">
                <a16:creationId xmlns:a16="http://schemas.microsoft.com/office/drawing/2014/main" id="{B5565E32-A9AE-4DFD-8DC5-D0350F6E7D71}"/>
              </a:ext>
            </a:extLst>
          </p:cNvPr>
          <p:cNvSpPr txBox="1"/>
          <p:nvPr/>
        </p:nvSpPr>
        <p:spPr>
          <a:xfrm flipH="1">
            <a:off x="431800" y="5636739"/>
            <a:ext cx="3409542" cy="64633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Help ensure continuity and access for your workforce and company data even in the most challenging circumstances.</a:t>
            </a:r>
          </a:p>
        </p:txBody>
      </p:sp>
      <p:pic>
        <p:nvPicPr>
          <p:cNvPr id="87" name="Picture 86" descr="A person sitting at a desk with a computer and papers.&#10;">
            <a:extLst>
              <a:ext uri="{FF2B5EF4-FFF2-40B4-BE49-F238E27FC236}">
                <a16:creationId xmlns:a16="http://schemas.microsoft.com/office/drawing/2014/main" id="{D768759C-5C3F-405F-825E-425F6538562F}"/>
              </a:ext>
            </a:extLst>
          </p:cNvPr>
          <p:cNvPicPr>
            <a:picLocks noChangeAspect="1"/>
          </p:cNvPicPr>
          <p:nvPr/>
        </p:nvPicPr>
        <p:blipFill rotWithShape="1">
          <a:blip r:embed="rId7">
            <a:extLst>
              <a:ext uri="{28A0092B-C50C-407E-A947-70E740481C1C}">
                <a14:useLocalDpi xmlns:a14="http://schemas.microsoft.com/office/drawing/2010/main" val="0"/>
              </a:ext>
            </a:extLst>
          </a:blip>
          <a:srcRect t="9119" b="28031"/>
          <a:stretch/>
        </p:blipFill>
        <p:spPr>
          <a:xfrm>
            <a:off x="4474962" y="4064876"/>
            <a:ext cx="2781293" cy="1164875"/>
          </a:xfrm>
          <a:prstGeom prst="rect">
            <a:avLst/>
          </a:prstGeom>
        </p:spPr>
      </p:pic>
      <p:sp>
        <p:nvSpPr>
          <p:cNvPr id="89" name="TextBox 88">
            <a:extLst>
              <a:ext uri="{FF2B5EF4-FFF2-40B4-BE49-F238E27FC236}">
                <a16:creationId xmlns:a16="http://schemas.microsoft.com/office/drawing/2014/main" id="{0AA8DED8-4C76-41E9-AF19-8F51333233EF}"/>
              </a:ext>
            </a:extLst>
          </p:cNvPr>
          <p:cNvSpPr txBox="1"/>
          <p:nvPr/>
        </p:nvSpPr>
        <p:spPr>
          <a:xfrm flipH="1">
            <a:off x="4474973" y="5335506"/>
            <a:ext cx="2074350"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Segoe UI Semibold" panose="020B0702040204020203" pitchFamily="34" charset="0"/>
              </a:rPr>
              <a:t>Temporary workforces</a:t>
            </a:r>
          </a:p>
        </p:txBody>
      </p:sp>
      <p:sp>
        <p:nvSpPr>
          <p:cNvPr id="88" name="TextBox 87">
            <a:extLst>
              <a:ext uri="{FF2B5EF4-FFF2-40B4-BE49-F238E27FC236}">
                <a16:creationId xmlns:a16="http://schemas.microsoft.com/office/drawing/2014/main" id="{099367C8-66E6-4758-8585-E1D8F49BB2FB}"/>
              </a:ext>
            </a:extLst>
          </p:cNvPr>
          <p:cNvSpPr txBox="1"/>
          <p:nvPr/>
        </p:nvSpPr>
        <p:spPr>
          <a:xfrm flipH="1">
            <a:off x="4474969" y="5636739"/>
            <a:ext cx="3066220" cy="64633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Simplify and accelerate the onboarding and offboarding process for elastic workforces.</a:t>
            </a:r>
          </a:p>
        </p:txBody>
      </p:sp>
      <p:pic>
        <p:nvPicPr>
          <p:cNvPr id="79" name="Picture 78" descr="A person walking through an office.">
            <a:extLst>
              <a:ext uri="{FF2B5EF4-FFF2-40B4-BE49-F238E27FC236}">
                <a16:creationId xmlns:a16="http://schemas.microsoft.com/office/drawing/2014/main" id="{0765325B-B822-4359-AFB2-38FBA0CDB656}"/>
              </a:ext>
            </a:extLst>
          </p:cNvPr>
          <p:cNvPicPr>
            <a:picLocks noChangeAspect="1"/>
          </p:cNvPicPr>
          <p:nvPr/>
        </p:nvPicPr>
        <p:blipFill>
          <a:blip r:embed="rId8">
            <a:extLst>
              <a:ext uri="{28A0092B-C50C-407E-A947-70E740481C1C}">
                <a14:useLocalDpi xmlns:a14="http://schemas.microsoft.com/office/drawing/2010/main" val="0"/>
              </a:ext>
            </a:extLst>
          </a:blip>
          <a:srcRect t="18575" b="18575"/>
          <a:stretch/>
        </p:blipFill>
        <p:spPr>
          <a:xfrm>
            <a:off x="8518161" y="4064876"/>
            <a:ext cx="2781293" cy="1164875"/>
          </a:xfrm>
          <a:prstGeom prst="rect">
            <a:avLst/>
          </a:prstGeom>
        </p:spPr>
      </p:pic>
      <p:sp>
        <p:nvSpPr>
          <p:cNvPr id="82" name="TextBox 81">
            <a:extLst>
              <a:ext uri="{FF2B5EF4-FFF2-40B4-BE49-F238E27FC236}">
                <a16:creationId xmlns:a16="http://schemas.microsoft.com/office/drawing/2014/main" id="{27979EEC-7471-4BCD-9C43-F21766A0631E}"/>
              </a:ext>
            </a:extLst>
          </p:cNvPr>
          <p:cNvSpPr txBox="1"/>
          <p:nvPr/>
        </p:nvSpPr>
        <p:spPr>
          <a:xfrm flipH="1">
            <a:off x="8518157" y="5335506"/>
            <a:ext cx="2157129"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Segoe UI Semibold" panose="020B0702040204020203" pitchFamily="34" charset="0"/>
              </a:rPr>
              <a:t>Mergers &amp; Acquisitions</a:t>
            </a:r>
          </a:p>
        </p:txBody>
      </p:sp>
      <p:sp>
        <p:nvSpPr>
          <p:cNvPr id="80" name="TextBox 79">
            <a:extLst>
              <a:ext uri="{FF2B5EF4-FFF2-40B4-BE49-F238E27FC236}">
                <a16:creationId xmlns:a16="http://schemas.microsoft.com/office/drawing/2014/main" id="{BBFB962A-3864-4ED7-A004-090D5EBE3149}"/>
              </a:ext>
            </a:extLst>
          </p:cNvPr>
          <p:cNvSpPr txBox="1"/>
          <p:nvPr/>
        </p:nvSpPr>
        <p:spPr>
          <a:xfrm flipH="1">
            <a:off x="8518152" y="5636739"/>
            <a:ext cx="3066219"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Provide seamless transitions and access for growing businesses. </a:t>
            </a:r>
          </a:p>
        </p:txBody>
      </p:sp>
    </p:spTree>
    <p:extLst>
      <p:ext uri="{BB962C8B-B14F-4D97-AF65-F5344CB8AC3E}">
        <p14:creationId xmlns:p14="http://schemas.microsoft.com/office/powerpoint/2010/main" val="206711816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CDB890-0CE9-1A42-BB37-B770185B8841}"/>
              </a:ext>
            </a:extLst>
          </p:cNvPr>
          <p:cNvSpPr>
            <a:spLocks noGrp="1"/>
          </p:cNvSpPr>
          <p:nvPr>
            <p:ph type="title" idx="4294967295"/>
          </p:nvPr>
        </p:nvSpPr>
        <p:spPr>
          <a:xfrm>
            <a:off x="584200" y="5715000"/>
            <a:ext cx="5367338" cy="554038"/>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0" normalizeH="0" baseline="0" noProof="0">
                <a:ln>
                  <a:noFill/>
                </a:ln>
                <a:solidFill>
                  <a:schemeClr val="tx1"/>
                </a:solidFill>
                <a:effectLst/>
                <a:uLnTx/>
                <a:uFillTx/>
                <a:latin typeface="+mj-lt"/>
                <a:ea typeface="+mn-ea"/>
                <a:cs typeface="Segoe UI" panose="020B0502040204020203" pitchFamily="34" charset="0"/>
              </a:rPr>
              <a:t>Appendix</a:t>
            </a:r>
          </a:p>
        </p:txBody>
      </p:sp>
    </p:spTree>
    <p:extLst>
      <p:ext uri="{BB962C8B-B14F-4D97-AF65-F5344CB8AC3E}">
        <p14:creationId xmlns:p14="http://schemas.microsoft.com/office/powerpoint/2010/main" val="203316523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66C3B-C2B0-CD83-10A4-5B7CC0C5236F}"/>
              </a:ext>
            </a:extLst>
          </p:cNvPr>
          <p:cNvSpPr>
            <a:spLocks noGrp="1"/>
          </p:cNvSpPr>
          <p:nvPr>
            <p:ph type="title"/>
          </p:nvPr>
        </p:nvSpPr>
        <p:spPr/>
        <p:txBody>
          <a:bodyPr/>
          <a:lstStyle/>
          <a:p>
            <a:r>
              <a:rPr lang="en-US" dirty="0"/>
              <a:t>The right technology for all your needs </a:t>
            </a:r>
          </a:p>
        </p:txBody>
      </p:sp>
      <p:graphicFrame>
        <p:nvGraphicFramePr>
          <p:cNvPr id="5" name="Table 5">
            <a:extLst>
              <a:ext uri="{FF2B5EF4-FFF2-40B4-BE49-F238E27FC236}">
                <a16:creationId xmlns:a16="http://schemas.microsoft.com/office/drawing/2014/main" id="{362EFE0A-ADDC-E332-2134-1D8EF1F1BACC}"/>
              </a:ext>
            </a:extLst>
          </p:cNvPr>
          <p:cNvGraphicFramePr>
            <a:graphicFrameLocks noGrp="1"/>
          </p:cNvGraphicFramePr>
          <p:nvPr>
            <p:ph sz="quarter" idx="10"/>
            <p:extLst>
              <p:ext uri="{D42A27DB-BD31-4B8C-83A1-F6EECF244321}">
                <p14:modId xmlns:p14="http://schemas.microsoft.com/office/powerpoint/2010/main" val="1484996029"/>
              </p:ext>
            </p:extLst>
          </p:nvPr>
        </p:nvGraphicFramePr>
        <p:xfrm>
          <a:off x="588263" y="2001697"/>
          <a:ext cx="11018838" cy="4175760"/>
        </p:xfrm>
        <a:graphic>
          <a:graphicData uri="http://schemas.openxmlformats.org/drawingml/2006/table">
            <a:tbl>
              <a:tblPr firstRow="1">
                <a:tableStyleId>{1E171933-4619-4E11-9A3F-F7608DF75F80}</a:tableStyleId>
              </a:tblPr>
              <a:tblGrid>
                <a:gridCol w="5509419">
                  <a:extLst>
                    <a:ext uri="{9D8B030D-6E8A-4147-A177-3AD203B41FA5}">
                      <a16:colId xmlns:a16="http://schemas.microsoft.com/office/drawing/2014/main" val="696408590"/>
                    </a:ext>
                  </a:extLst>
                </a:gridCol>
                <a:gridCol w="5509419">
                  <a:extLst>
                    <a:ext uri="{9D8B030D-6E8A-4147-A177-3AD203B41FA5}">
                      <a16:colId xmlns:a16="http://schemas.microsoft.com/office/drawing/2014/main" val="2553933650"/>
                    </a:ext>
                  </a:extLst>
                </a:gridCol>
              </a:tblGrid>
              <a:tr h="370840">
                <a:tc>
                  <a:txBody>
                    <a:bodyPr/>
                    <a:lstStyle/>
                    <a:p>
                      <a:pPr lvl="0">
                        <a:defRPr/>
                      </a:pPr>
                      <a:r>
                        <a:rPr lang="en-US" sz="2400" dirty="0">
                          <a:solidFill>
                            <a:schemeClr val="bg1"/>
                          </a:solidFill>
                        </a:rPr>
                        <a:t>Cloud PC – Windows 365</a:t>
                      </a:r>
                    </a:p>
                    <a:p>
                      <a:pPr lvl="0">
                        <a:spcAft>
                          <a:spcPts val="600"/>
                        </a:spcAft>
                        <a:defRPr/>
                      </a:pPr>
                      <a:r>
                        <a:rPr lang="en-US" sz="1600" b="1" dirty="0">
                          <a:solidFill>
                            <a:schemeClr val="bg1"/>
                          </a:solidFill>
                        </a:rPr>
                        <a:t>Optimized for simplicity</a:t>
                      </a:r>
                      <a:endParaRPr lang="en-US" sz="1600" b="1" dirty="0">
                        <a:solidFill>
                          <a:schemeClr val="bg1"/>
                        </a:solidFill>
                        <a:cs typeface="Segoe UI Semibold" panose="020B0702040204020203" pitchFamily="34" charset="0"/>
                      </a:endParaRPr>
                    </a:p>
                  </a:txBody>
                  <a:tcPr marL="137160" marR="137160" marT="137160" marB="137160" anchor="ctr"/>
                </a:tc>
                <a:tc>
                  <a:txBody>
                    <a:bodyPr/>
                    <a:lstStyle/>
                    <a:p>
                      <a:pPr lvl="0">
                        <a:defRPr/>
                      </a:pPr>
                      <a:r>
                        <a:rPr lang="en-US" sz="2400" dirty="0">
                          <a:solidFill>
                            <a:schemeClr val="bg1"/>
                          </a:solidFill>
                        </a:rPr>
                        <a:t>Cloud VDI – Azure Virtual Desktop</a:t>
                      </a:r>
                    </a:p>
                    <a:p>
                      <a:pPr lvl="0">
                        <a:spcAft>
                          <a:spcPts val="600"/>
                        </a:spcAft>
                        <a:defRPr/>
                      </a:pPr>
                      <a:r>
                        <a:rPr lang="en-US" sz="1600" b="1" dirty="0">
                          <a:solidFill>
                            <a:schemeClr val="bg1"/>
                          </a:solidFill>
                        </a:rPr>
                        <a:t>Optimized for flexibility</a:t>
                      </a:r>
                      <a:endParaRPr lang="en-US" sz="1600" b="1" dirty="0">
                        <a:solidFill>
                          <a:schemeClr val="bg1"/>
                        </a:solidFill>
                        <a:cs typeface="Segoe UI Semibold" panose="020B0702040204020203" pitchFamily="34" charset="0"/>
                      </a:endParaRPr>
                    </a:p>
                  </a:txBody>
                  <a:tcPr marL="137160" marR="137160" marT="137160" marB="137160" anchor="ctr"/>
                </a:tc>
                <a:extLst>
                  <a:ext uri="{0D108BD9-81ED-4DB2-BD59-A6C34878D82A}">
                    <a16:rowId xmlns:a16="http://schemas.microsoft.com/office/drawing/2014/main" val="1837020635"/>
                  </a:ext>
                </a:extLst>
              </a:tr>
              <a:tr h="370840">
                <a:tc>
                  <a:txBody>
                    <a:bodyPr/>
                    <a:lstStyle/>
                    <a:p>
                      <a:pPr marL="0" marR="0" lvl="0" indent="0" algn="l" defTabSz="932667" rtl="0" eaLnBrk="1" fontAlgn="auto" latinLnBrk="0" hangingPunct="1">
                        <a:lnSpc>
                          <a:spcPct val="100000"/>
                        </a:lnSpc>
                        <a:spcBef>
                          <a:spcPts val="0"/>
                        </a:spcBef>
                        <a:spcAft>
                          <a:spcPts val="0"/>
                        </a:spcAft>
                        <a:buClrTx/>
                        <a:buSzTx/>
                        <a:buFontTx/>
                        <a:buNone/>
                        <a:tabLst/>
                        <a:defRPr/>
                      </a:pPr>
                      <a:r>
                        <a:rPr lang="en-US" sz="1800" dirty="0">
                          <a:solidFill>
                            <a:schemeClr val="tx1"/>
                          </a:solidFill>
                        </a:rPr>
                        <a:t>Windows 10 or Windows 11 personalized desktop</a:t>
                      </a:r>
                      <a:endParaRPr lang="en-US" sz="1800" dirty="0">
                        <a:solidFill>
                          <a:schemeClr val="tx1"/>
                        </a:solidFill>
                        <a:cs typeface="Segoe UI Semibold" panose="020B0702040204020203" pitchFamily="34" charset="0"/>
                      </a:endParaRPr>
                    </a:p>
                  </a:txBody>
                  <a:tcPr marL="137160" marR="137160" marT="137160" marB="137160" anchor="ctr"/>
                </a:tc>
                <a:tc>
                  <a:txBody>
                    <a:bodyPr/>
                    <a:lstStyle/>
                    <a:p>
                      <a:pPr marL="0" marR="0" lvl="0" indent="0" algn="l" defTabSz="932667" rtl="0" eaLnBrk="1" fontAlgn="auto" latinLnBrk="0" hangingPunct="1">
                        <a:lnSpc>
                          <a:spcPct val="100000"/>
                        </a:lnSpc>
                        <a:spcBef>
                          <a:spcPts val="0"/>
                        </a:spcBef>
                        <a:spcAft>
                          <a:spcPts val="0"/>
                        </a:spcAft>
                        <a:buClrTx/>
                        <a:buSzTx/>
                        <a:buFontTx/>
                        <a:buNone/>
                        <a:tabLst/>
                        <a:defRPr/>
                      </a:pPr>
                      <a:r>
                        <a:rPr lang="en-US" sz="1800" dirty="0">
                          <a:solidFill>
                            <a:schemeClr val="tx1"/>
                          </a:solidFill>
                        </a:rPr>
                        <a:t>Windows 10, Windows 11, or Windows Server multi-session desktops</a:t>
                      </a:r>
                      <a:endParaRPr lang="en-US" sz="1800" dirty="0">
                        <a:solidFill>
                          <a:schemeClr val="tx1"/>
                        </a:solidFill>
                        <a:cs typeface="Segoe UI Semibold" panose="020B0702040204020203" pitchFamily="34" charset="0"/>
                      </a:endParaRPr>
                    </a:p>
                  </a:txBody>
                  <a:tcPr marL="137160" marR="137160" marT="137160" marB="137160" anchor="ctr"/>
                </a:tc>
                <a:extLst>
                  <a:ext uri="{0D108BD9-81ED-4DB2-BD59-A6C34878D82A}">
                    <a16:rowId xmlns:a16="http://schemas.microsoft.com/office/drawing/2014/main" val="425325667"/>
                  </a:ext>
                </a:extLst>
              </a:tr>
              <a:tr h="370840">
                <a:tc>
                  <a:txBody>
                    <a:bodyPr/>
                    <a:lstStyle/>
                    <a:p>
                      <a:pPr marL="0" marR="0" lvl="0" indent="0" algn="l" defTabSz="932667" rtl="0" eaLnBrk="1" fontAlgn="auto" latinLnBrk="0" hangingPunct="1">
                        <a:lnSpc>
                          <a:spcPct val="100000"/>
                        </a:lnSpc>
                        <a:spcBef>
                          <a:spcPts val="0"/>
                        </a:spcBef>
                        <a:spcAft>
                          <a:spcPts val="0"/>
                        </a:spcAft>
                        <a:buClrTx/>
                        <a:buSzTx/>
                        <a:buFontTx/>
                        <a:buNone/>
                        <a:tabLst/>
                        <a:defRPr/>
                      </a:pPr>
                      <a:r>
                        <a:rPr lang="en-US" sz="1800">
                          <a:solidFill>
                            <a:schemeClr val="tx1"/>
                          </a:solidFill>
                        </a:rPr>
                        <a:t>Complete end-to-end Microsoft service</a:t>
                      </a:r>
                      <a:endParaRPr lang="en-US" sz="1800">
                        <a:solidFill>
                          <a:schemeClr val="tx1"/>
                        </a:solidFill>
                        <a:cs typeface="Segoe UI Semibold" panose="020B0702040204020203" pitchFamily="34" charset="0"/>
                      </a:endParaRPr>
                    </a:p>
                  </a:txBody>
                  <a:tcPr marL="137160" marR="137160" marT="137160" marB="137160" anchor="ctr"/>
                </a:tc>
                <a:tc>
                  <a:txBody>
                    <a:bodyPr/>
                    <a:lstStyle/>
                    <a:p>
                      <a:pPr marL="0" marR="0" lvl="0" indent="0" algn="l" defTabSz="932667" rtl="0" eaLnBrk="1" fontAlgn="auto" latinLnBrk="0" hangingPunct="1">
                        <a:lnSpc>
                          <a:spcPct val="100000"/>
                        </a:lnSpc>
                        <a:spcBef>
                          <a:spcPts val="0"/>
                        </a:spcBef>
                        <a:spcAft>
                          <a:spcPts val="0"/>
                        </a:spcAft>
                        <a:buClrTx/>
                        <a:buSzTx/>
                        <a:buFontTx/>
                        <a:buNone/>
                        <a:tabLst/>
                        <a:defRPr/>
                      </a:pPr>
                      <a:r>
                        <a:rPr lang="en-US" sz="1800" dirty="0">
                          <a:solidFill>
                            <a:schemeClr val="tx1"/>
                          </a:solidFill>
                        </a:rPr>
                        <a:t>Remote app streaming</a:t>
                      </a:r>
                      <a:endParaRPr lang="en-US" sz="1800" dirty="0">
                        <a:solidFill>
                          <a:schemeClr val="tx1"/>
                        </a:solidFill>
                        <a:cs typeface="Segoe UI Semibold" panose="020B0702040204020203" pitchFamily="34" charset="0"/>
                      </a:endParaRPr>
                    </a:p>
                  </a:txBody>
                  <a:tcPr marL="137160" marR="137160" marT="137160" marB="137160" anchor="ctr"/>
                </a:tc>
                <a:extLst>
                  <a:ext uri="{0D108BD9-81ED-4DB2-BD59-A6C34878D82A}">
                    <a16:rowId xmlns:a16="http://schemas.microsoft.com/office/drawing/2014/main" val="480641093"/>
                  </a:ext>
                </a:extLst>
              </a:tr>
              <a:tr h="370840">
                <a:tc>
                  <a:txBody>
                    <a:bodyPr/>
                    <a:lstStyle/>
                    <a:p>
                      <a:pPr marL="0" marR="0" lvl="0" indent="0" algn="l" defTabSz="932667" rtl="0" eaLnBrk="1" fontAlgn="auto" latinLnBrk="0" hangingPunct="1">
                        <a:lnSpc>
                          <a:spcPct val="100000"/>
                        </a:lnSpc>
                        <a:spcBef>
                          <a:spcPts val="0"/>
                        </a:spcBef>
                        <a:spcAft>
                          <a:spcPts val="0"/>
                        </a:spcAft>
                        <a:buClrTx/>
                        <a:buSzTx/>
                        <a:buFontTx/>
                        <a:buNone/>
                        <a:tabLst/>
                        <a:defRPr/>
                      </a:pPr>
                      <a:r>
                        <a:rPr lang="en-US" sz="1800">
                          <a:solidFill>
                            <a:schemeClr val="tx1"/>
                          </a:solidFill>
                        </a:rPr>
                        <a:t>One-stop administration in Microsoft Endpoint Manager (Enterprise edition)</a:t>
                      </a:r>
                      <a:endParaRPr lang="en-US" sz="1800">
                        <a:solidFill>
                          <a:schemeClr val="tx1"/>
                        </a:solidFill>
                        <a:cs typeface="Segoe UI Semibold" panose="020B0702040204020203" pitchFamily="34" charset="0"/>
                      </a:endParaRPr>
                    </a:p>
                  </a:txBody>
                  <a:tcPr marL="137160" marR="137160" marT="137160" marB="137160" anchor="ctr"/>
                </a:tc>
                <a:tc>
                  <a:txBody>
                    <a:bodyPr/>
                    <a:lstStyle/>
                    <a:p>
                      <a:r>
                        <a:rPr lang="en-US" sz="1800" dirty="0">
                          <a:solidFill>
                            <a:schemeClr val="tx1"/>
                          </a:solidFill>
                        </a:rPr>
                        <a:t>Full control over configuration and management</a:t>
                      </a:r>
                      <a:endParaRPr lang="en-US" sz="2000" dirty="0">
                        <a:solidFill>
                          <a:schemeClr val="tx1"/>
                        </a:solidFill>
                      </a:endParaRPr>
                    </a:p>
                  </a:txBody>
                  <a:tcPr marL="137160" marR="137160" marT="137160" marB="137160" anchor="ctr"/>
                </a:tc>
                <a:extLst>
                  <a:ext uri="{0D108BD9-81ED-4DB2-BD59-A6C34878D82A}">
                    <a16:rowId xmlns:a16="http://schemas.microsoft.com/office/drawing/2014/main" val="3038116317"/>
                  </a:ext>
                </a:extLst>
              </a:tr>
              <a:tr h="370840">
                <a:tc>
                  <a:txBody>
                    <a:bodyPr/>
                    <a:lstStyle/>
                    <a:p>
                      <a:pPr marL="0" marR="0" lvl="0" indent="0" algn="l" defTabSz="932667" rtl="0" eaLnBrk="1" fontAlgn="auto" latinLnBrk="0" hangingPunct="1">
                        <a:lnSpc>
                          <a:spcPct val="100000"/>
                        </a:lnSpc>
                        <a:spcBef>
                          <a:spcPts val="0"/>
                        </a:spcBef>
                        <a:spcAft>
                          <a:spcPts val="0"/>
                        </a:spcAft>
                        <a:buClrTx/>
                        <a:buSzTx/>
                        <a:buFontTx/>
                        <a:buNone/>
                        <a:tabLst/>
                        <a:defRPr/>
                      </a:pPr>
                      <a:r>
                        <a:rPr lang="en-US" sz="1800" dirty="0">
                          <a:solidFill>
                            <a:schemeClr val="tx1"/>
                          </a:solidFill>
                        </a:rPr>
                        <a:t>Direct self-service model (Business edition)</a:t>
                      </a:r>
                      <a:endParaRPr lang="en-US" sz="1800" dirty="0">
                        <a:solidFill>
                          <a:schemeClr val="tx1"/>
                        </a:solidFill>
                        <a:cs typeface="Segoe UI Semibold" panose="020B0702040204020203" pitchFamily="34" charset="0"/>
                      </a:endParaRPr>
                    </a:p>
                  </a:txBody>
                  <a:tcPr marL="137160" marR="137160" marT="137160" marB="137160" anchor="ctr"/>
                </a:tc>
                <a:tc>
                  <a:txBody>
                    <a:bodyPr/>
                    <a:lstStyle/>
                    <a:p>
                      <a:pPr marL="0" marR="0" lvl="0" indent="0" algn="l" defTabSz="932667" rtl="0" eaLnBrk="1" fontAlgn="auto" latinLnBrk="0" hangingPunct="1">
                        <a:lnSpc>
                          <a:spcPct val="100000"/>
                        </a:lnSpc>
                        <a:spcBef>
                          <a:spcPts val="0"/>
                        </a:spcBef>
                        <a:spcAft>
                          <a:spcPts val="0"/>
                        </a:spcAft>
                        <a:buClrTx/>
                        <a:buSzTx/>
                        <a:buFontTx/>
                        <a:buNone/>
                        <a:tabLst/>
                        <a:defRPr/>
                      </a:pPr>
                      <a:r>
                        <a:rPr lang="en-US" sz="1800" dirty="0">
                          <a:solidFill>
                            <a:schemeClr val="tx1"/>
                          </a:solidFill>
                        </a:rPr>
                        <a:t>Citrix and VMware support</a:t>
                      </a:r>
                      <a:endParaRPr lang="en-US" sz="1800" dirty="0">
                        <a:solidFill>
                          <a:schemeClr val="tx1"/>
                        </a:solidFill>
                        <a:cs typeface="Segoe UI Semibold" panose="020B0702040204020203" pitchFamily="34" charset="0"/>
                      </a:endParaRPr>
                    </a:p>
                  </a:txBody>
                  <a:tcPr marL="137160" marR="137160" marT="137160" marB="137160" anchor="ctr"/>
                </a:tc>
                <a:extLst>
                  <a:ext uri="{0D108BD9-81ED-4DB2-BD59-A6C34878D82A}">
                    <a16:rowId xmlns:a16="http://schemas.microsoft.com/office/drawing/2014/main" val="279288722"/>
                  </a:ext>
                </a:extLst>
              </a:tr>
              <a:tr h="370840">
                <a:tc>
                  <a:txBody>
                    <a:bodyPr/>
                    <a:lstStyle/>
                    <a:p>
                      <a:pPr marL="0" marR="0" lvl="0" indent="0" algn="l" defTabSz="932667" rtl="0" eaLnBrk="1" fontAlgn="auto" latinLnBrk="0" hangingPunct="1">
                        <a:lnSpc>
                          <a:spcPct val="100000"/>
                        </a:lnSpc>
                        <a:spcBef>
                          <a:spcPts val="0"/>
                        </a:spcBef>
                        <a:spcAft>
                          <a:spcPts val="0"/>
                        </a:spcAft>
                        <a:buClrTx/>
                        <a:buSzTx/>
                        <a:buFontTx/>
                        <a:buNone/>
                        <a:tabLst/>
                        <a:defRPr/>
                      </a:pPr>
                      <a:r>
                        <a:rPr lang="en-US" sz="1800">
                          <a:solidFill>
                            <a:schemeClr val="tx1"/>
                          </a:solidFill>
                        </a:rPr>
                        <a:t>Predictable per user pricing</a:t>
                      </a:r>
                      <a:endParaRPr lang="en-US" sz="1800">
                        <a:solidFill>
                          <a:schemeClr val="tx1"/>
                        </a:solidFill>
                        <a:cs typeface="Segoe UI Semibold" panose="020B0702040204020203" pitchFamily="34" charset="0"/>
                      </a:endParaRPr>
                    </a:p>
                  </a:txBody>
                  <a:tcPr marL="137160" marR="137160" marT="137160" marB="137160" anchor="ctr"/>
                </a:tc>
                <a:tc>
                  <a:txBody>
                    <a:bodyPr/>
                    <a:lstStyle/>
                    <a:p>
                      <a:pPr marL="0" marR="0" lvl="0" indent="0" algn="l" defTabSz="932667" rtl="0" eaLnBrk="1" fontAlgn="auto" latinLnBrk="0" hangingPunct="1">
                        <a:lnSpc>
                          <a:spcPct val="100000"/>
                        </a:lnSpc>
                        <a:spcBef>
                          <a:spcPts val="0"/>
                        </a:spcBef>
                        <a:spcAft>
                          <a:spcPts val="0"/>
                        </a:spcAft>
                        <a:buClrTx/>
                        <a:buSzTx/>
                        <a:buFontTx/>
                        <a:buNone/>
                        <a:tabLst/>
                        <a:defRPr/>
                      </a:pPr>
                      <a:r>
                        <a:rPr lang="en-US" sz="1800" dirty="0">
                          <a:solidFill>
                            <a:schemeClr val="tx1"/>
                          </a:solidFill>
                        </a:rPr>
                        <a:t>Flexible consumption-based pricing</a:t>
                      </a:r>
                      <a:endParaRPr lang="en-US" sz="1800" dirty="0">
                        <a:solidFill>
                          <a:schemeClr val="tx1"/>
                        </a:solidFill>
                        <a:cs typeface="Segoe UI Semibold" panose="020B0702040204020203" pitchFamily="34" charset="0"/>
                      </a:endParaRPr>
                    </a:p>
                  </a:txBody>
                  <a:tcPr marL="137160" marR="137160" marT="137160" marB="137160" anchor="ctr"/>
                </a:tc>
                <a:extLst>
                  <a:ext uri="{0D108BD9-81ED-4DB2-BD59-A6C34878D82A}">
                    <a16:rowId xmlns:a16="http://schemas.microsoft.com/office/drawing/2014/main" val="909039723"/>
                  </a:ext>
                </a:extLst>
              </a:tr>
            </a:tbl>
          </a:graphicData>
        </a:graphic>
      </p:graphicFrame>
    </p:spTree>
    <p:extLst>
      <p:ext uri="{BB962C8B-B14F-4D97-AF65-F5344CB8AC3E}">
        <p14:creationId xmlns:p14="http://schemas.microsoft.com/office/powerpoint/2010/main" val="406082800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FC0CAE-E1BC-8CDA-9C30-89A43789D9F4}"/>
              </a:ext>
            </a:extLst>
          </p:cNvPr>
          <p:cNvSpPr>
            <a:spLocks noGrp="1"/>
          </p:cNvSpPr>
          <p:nvPr>
            <p:ph type="title"/>
          </p:nvPr>
        </p:nvSpPr>
        <p:spPr/>
        <p:txBody>
          <a:bodyPr/>
          <a:lstStyle/>
          <a:p>
            <a:r>
              <a:rPr lang="en-US" dirty="0"/>
              <a:t>Main advantages of Azure Virtual Desktop</a:t>
            </a:r>
          </a:p>
        </p:txBody>
      </p:sp>
      <p:pic>
        <p:nvPicPr>
          <p:cNvPr id="7" name="Picture 2" descr="Logo, icon&#10;&#10;Description automatically generated">
            <a:extLst>
              <a:ext uri="{FF2B5EF4-FFF2-40B4-BE49-F238E27FC236}">
                <a16:creationId xmlns:a16="http://schemas.microsoft.com/office/drawing/2014/main" id="{34638E94-41A6-9431-7004-5A8638115E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806" t="31290" r="31290" b="31548"/>
          <a:stretch/>
        </p:blipFill>
        <p:spPr bwMode="auto">
          <a:xfrm>
            <a:off x="11085714" y="159535"/>
            <a:ext cx="868679" cy="874754"/>
          </a:xfrm>
          <a:prstGeom prst="rect">
            <a:avLst/>
          </a:prstGeom>
          <a:noFill/>
        </p:spPr>
      </p:pic>
      <p:sp>
        <p:nvSpPr>
          <p:cNvPr id="8" name="TextBox 7">
            <a:extLst>
              <a:ext uri="{FF2B5EF4-FFF2-40B4-BE49-F238E27FC236}">
                <a16:creationId xmlns:a16="http://schemas.microsoft.com/office/drawing/2014/main" id="{F3B85C30-F444-1F0E-F91B-1F42DA199E4B}"/>
              </a:ext>
            </a:extLst>
          </p:cNvPr>
          <p:cNvSpPr txBox="1"/>
          <p:nvPr/>
        </p:nvSpPr>
        <p:spPr>
          <a:xfrm flipH="1">
            <a:off x="457201" y="1327924"/>
            <a:ext cx="5433059" cy="5493812"/>
          </a:xfrm>
          <a:prstGeom prst="rect">
            <a:avLst/>
          </a:prstGeom>
          <a:noFill/>
        </p:spPr>
        <p:txBody>
          <a:bodyPr wrap="square" lIns="0" tIns="0" rIns="0" bIns="0" numCol="1" rtlCol="0">
            <a:spAutoFit/>
          </a:bodyPr>
          <a:lstStyle/>
          <a:p>
            <a:pPr marL="182845" indent="-182845" defTabSz="914225">
              <a:spcAft>
                <a:spcPts val="300"/>
              </a:spcAft>
              <a:buClr>
                <a:srgbClr val="FFFFFF"/>
              </a:buClr>
              <a:buFont typeface="Arial" panose="020B0604020202020204" pitchFamily="34" charset="0"/>
              <a:buChar char="•"/>
              <a:defRPr/>
            </a:pPr>
            <a:r>
              <a:rPr lang="en-US" sz="1400" dirty="0">
                <a:latin typeface="Segoe UI"/>
                <a:cs typeface="Segoe UI Semibold" panose="020B0702040204020203" pitchFamily="34" charset="0"/>
              </a:rPr>
              <a:t>Windows 11 Enterprise multi-session: </a:t>
            </a:r>
          </a:p>
          <a:p>
            <a:pPr marL="640045" lvl="1" indent="-182845" defTabSz="914225">
              <a:spcAft>
                <a:spcPts val="300"/>
              </a:spcAft>
              <a:buClr>
                <a:srgbClr val="FFFFFF"/>
              </a:buClr>
              <a:buFont typeface="Arial" panose="020B0604020202020204" pitchFamily="34" charset="0"/>
              <a:buChar char="•"/>
              <a:defRPr/>
            </a:pPr>
            <a:r>
              <a:rPr lang="en-US" sz="1400" dirty="0">
                <a:latin typeface="Segoe UI"/>
                <a:cs typeface="Segoe UI Semibold" panose="020B0702040204020203" pitchFamily="34" charset="0"/>
              </a:rPr>
              <a:t>AVD enables multiple concurrent users to use the same session host, saving cost. </a:t>
            </a:r>
          </a:p>
          <a:p>
            <a:pPr marL="182845" indent="-182845" defTabSz="914225">
              <a:spcAft>
                <a:spcPts val="300"/>
              </a:spcAft>
              <a:buClr>
                <a:srgbClr val="FFFFFF"/>
              </a:buClr>
              <a:buFont typeface="Arial" panose="020B0604020202020204" pitchFamily="34" charset="0"/>
              <a:buChar char="•"/>
              <a:defRPr/>
            </a:pPr>
            <a:r>
              <a:rPr lang="en-US" sz="1400" dirty="0">
                <a:latin typeface="Segoe UI"/>
                <a:cs typeface="Segoe UI Semibold" panose="020B0702040204020203" pitchFamily="34" charset="0"/>
              </a:rPr>
              <a:t>Pooled host pools: </a:t>
            </a:r>
          </a:p>
          <a:p>
            <a:pPr marL="640045" lvl="1" indent="-182845" defTabSz="914225">
              <a:spcAft>
                <a:spcPts val="300"/>
              </a:spcAft>
              <a:buClr>
                <a:srgbClr val="FFFFFF"/>
              </a:buClr>
              <a:buFont typeface="Arial" panose="020B0604020202020204" pitchFamily="34" charset="0"/>
              <a:buChar char="•"/>
              <a:defRPr/>
            </a:pPr>
            <a:r>
              <a:rPr lang="en-US" sz="1400" dirty="0">
                <a:latin typeface="Segoe UI"/>
                <a:cs typeface="Segoe UI Semibold" panose="020B0702040204020203" pitchFamily="34" charset="0"/>
              </a:rPr>
              <a:t>AVD pooled host pools can accept connections from any user authorized to an app group within the host pool increasing overall utilization and cost savings. </a:t>
            </a:r>
          </a:p>
          <a:p>
            <a:pPr marL="182845" indent="-182845" defTabSz="914225">
              <a:spcAft>
                <a:spcPts val="300"/>
              </a:spcAft>
              <a:buClr>
                <a:srgbClr val="FFFFFF"/>
              </a:buClr>
              <a:buFont typeface="Arial" panose="020B0604020202020204" pitchFamily="34" charset="0"/>
              <a:buChar char="•"/>
              <a:defRPr/>
            </a:pPr>
            <a:r>
              <a:rPr lang="en-US" sz="1400" dirty="0">
                <a:latin typeface="Segoe UI"/>
                <a:cs typeface="Segoe UI Semibold" panose="020B0702040204020203" pitchFamily="34" charset="0"/>
              </a:rPr>
              <a:t>Choice of VMs: </a:t>
            </a:r>
          </a:p>
          <a:p>
            <a:pPr marL="640045" lvl="1" indent="-182845" defTabSz="914225">
              <a:spcAft>
                <a:spcPts val="300"/>
              </a:spcAft>
              <a:buClr>
                <a:srgbClr val="FFFFFF"/>
              </a:buClr>
              <a:buFont typeface="Arial" panose="020B0604020202020204" pitchFamily="34" charset="0"/>
              <a:buChar char="•"/>
              <a:defRPr/>
            </a:pPr>
            <a:r>
              <a:rPr lang="en-US" sz="1400" dirty="0">
                <a:latin typeface="Segoe UI"/>
                <a:cs typeface="Segoe UI Semibold" panose="020B0702040204020203" pitchFamily="34" charset="0"/>
              </a:rPr>
              <a:t>AVD lets you choose any Azure Windows VM as session hosts with all OS disk sizes available. </a:t>
            </a:r>
          </a:p>
          <a:p>
            <a:pPr marL="182845" indent="-182845" defTabSz="914225">
              <a:spcAft>
                <a:spcPts val="300"/>
              </a:spcAft>
              <a:buClr>
                <a:srgbClr val="FFFFFF"/>
              </a:buClr>
              <a:buFont typeface="Arial" panose="020B0604020202020204" pitchFamily="34" charset="0"/>
              <a:buChar char="•"/>
              <a:defRPr/>
            </a:pPr>
            <a:r>
              <a:rPr lang="en-US" sz="1400" dirty="0">
                <a:latin typeface="Segoe UI"/>
                <a:cs typeface="Segoe UI Semibold" panose="020B0702040204020203" pitchFamily="34" charset="0"/>
              </a:rPr>
              <a:t>Built-in AAD integration*: </a:t>
            </a:r>
          </a:p>
          <a:p>
            <a:pPr marL="640045" lvl="1" indent="-182845" defTabSz="914225">
              <a:spcAft>
                <a:spcPts val="300"/>
              </a:spcAft>
              <a:buClr>
                <a:srgbClr val="FFFFFF"/>
              </a:buClr>
              <a:buFont typeface="Arial" panose="020B0604020202020204" pitchFamily="34" charset="0"/>
              <a:buChar char="•"/>
              <a:defRPr/>
            </a:pPr>
            <a:r>
              <a:rPr lang="en-US" sz="1400" dirty="0">
                <a:latin typeface="Segoe UI"/>
                <a:cs typeface="Segoe UI Semibold" panose="020B0702040204020203" pitchFamily="34" charset="0"/>
              </a:rPr>
              <a:t>AVD built-in integration makes it easy to domain-join VMs and onboard existing AD-enabled users without creating new accounts.</a:t>
            </a:r>
          </a:p>
          <a:p>
            <a:pPr marL="182845" indent="-182845" defTabSz="914225">
              <a:spcAft>
                <a:spcPts val="300"/>
              </a:spcAft>
              <a:buClr>
                <a:srgbClr val="FFFFFF"/>
              </a:buClr>
              <a:buFont typeface="Arial" panose="020B0604020202020204" pitchFamily="34" charset="0"/>
              <a:buChar char="•"/>
              <a:defRPr/>
            </a:pPr>
            <a:r>
              <a:rPr lang="en-US" sz="1400" dirty="0">
                <a:latin typeface="Segoe UI"/>
                <a:cs typeface="Segoe UI Semibold" panose="020B0702040204020203" pitchFamily="34" charset="0"/>
              </a:rPr>
              <a:t>SCCM support: </a:t>
            </a:r>
          </a:p>
          <a:p>
            <a:pPr marL="640045" lvl="1" indent="-182845" defTabSz="914225">
              <a:spcAft>
                <a:spcPts val="300"/>
              </a:spcAft>
              <a:buClr>
                <a:srgbClr val="FFFFFF"/>
              </a:buClr>
              <a:buFont typeface="Arial" panose="020B0604020202020204" pitchFamily="34" charset="0"/>
              <a:buChar char="•"/>
              <a:defRPr/>
            </a:pPr>
            <a:r>
              <a:rPr lang="en-US" sz="1400" dirty="0">
                <a:latin typeface="Segoe UI"/>
                <a:cs typeface="Segoe UI Semibold" panose="020B0702040204020203" pitchFamily="34" charset="0"/>
              </a:rPr>
              <a:t>SCCM can manage AVD VMs (including Windows 11* multi-session) to automate patching and app updates. </a:t>
            </a:r>
          </a:p>
          <a:p>
            <a:pPr marL="182845" indent="-182845" defTabSz="914225">
              <a:spcAft>
                <a:spcPts val="300"/>
              </a:spcAft>
              <a:buClr>
                <a:srgbClr val="FFFFFF"/>
              </a:buClr>
              <a:buFont typeface="Arial" panose="020B0604020202020204" pitchFamily="34" charset="0"/>
              <a:buChar char="•"/>
              <a:defRPr/>
            </a:pPr>
            <a:r>
              <a:rPr lang="en-US" sz="1400" dirty="0">
                <a:latin typeface="Segoe UI"/>
                <a:cs typeface="Segoe UI Semibold" panose="020B0702040204020203" pitchFamily="34" charset="0"/>
              </a:rPr>
              <a:t>Intune support: </a:t>
            </a:r>
          </a:p>
          <a:p>
            <a:pPr marL="640045" lvl="1" indent="-182845" defTabSz="914225">
              <a:spcAft>
                <a:spcPts val="300"/>
              </a:spcAft>
              <a:buClr>
                <a:srgbClr val="FFFFFF"/>
              </a:buClr>
              <a:buFont typeface="Arial" panose="020B0604020202020204" pitchFamily="34" charset="0"/>
              <a:buChar char="•"/>
              <a:defRPr/>
            </a:pPr>
            <a:r>
              <a:rPr lang="en-US" sz="1400" dirty="0">
                <a:latin typeface="Segoe UI"/>
                <a:cs typeface="Segoe UI Semibold" panose="020B0702040204020203" pitchFamily="34" charset="0"/>
              </a:rPr>
              <a:t>Intune supports AVD VMs. Intune treats AVD personal VMs the same as Windows 11 Enterprise physical desktops.</a:t>
            </a:r>
          </a:p>
          <a:p>
            <a:pPr marL="182845" indent="-182845" defTabSz="914225">
              <a:spcAft>
                <a:spcPts val="300"/>
              </a:spcAft>
              <a:buClr>
                <a:srgbClr val="FFFFFF"/>
              </a:buClr>
              <a:buFont typeface="Arial" panose="020B0604020202020204" pitchFamily="34" charset="0"/>
              <a:buChar char="•"/>
              <a:defRPr/>
            </a:pPr>
            <a:r>
              <a:rPr lang="en-US" sz="1400" dirty="0">
                <a:latin typeface="Segoe UI"/>
                <a:cs typeface="Segoe UI Semibold" panose="020B0702040204020203" pitchFamily="34" charset="0"/>
              </a:rPr>
              <a:t>Single service: </a:t>
            </a:r>
          </a:p>
          <a:p>
            <a:pPr marL="640045" lvl="1" indent="-182845" defTabSz="914225">
              <a:spcAft>
                <a:spcPts val="300"/>
              </a:spcAft>
              <a:buClr>
                <a:srgbClr val="FFFFFF"/>
              </a:buClr>
              <a:buFont typeface="Arial" panose="020B0604020202020204" pitchFamily="34" charset="0"/>
              <a:buChar char="•"/>
              <a:defRPr/>
            </a:pPr>
            <a:r>
              <a:rPr lang="en-US" sz="1400" dirty="0">
                <a:latin typeface="Segoe UI"/>
                <a:cs typeface="Segoe UI Semibold" panose="020B0702040204020203" pitchFamily="34" charset="0"/>
              </a:rPr>
              <a:t>AVD is a single service for both virtual desktops and apps. </a:t>
            </a:r>
          </a:p>
          <a:p>
            <a:pPr marL="182845" indent="-182845" defTabSz="914225">
              <a:spcAft>
                <a:spcPts val="300"/>
              </a:spcAft>
              <a:buClr>
                <a:srgbClr val="00A1FF"/>
              </a:buClr>
              <a:buFont typeface="Arial" panose="020B0604020202020204" pitchFamily="34" charset="0"/>
              <a:buChar char="•"/>
              <a:defRPr/>
            </a:pPr>
            <a:endParaRPr lang="en-US" sz="1400" dirty="0">
              <a:latin typeface="Segoe UI"/>
              <a:cs typeface="Segoe UI Semibold" panose="020B0702040204020203" pitchFamily="34" charset="0"/>
            </a:endParaRPr>
          </a:p>
        </p:txBody>
      </p:sp>
      <p:sp>
        <p:nvSpPr>
          <p:cNvPr id="9" name="TextBox 8">
            <a:extLst>
              <a:ext uri="{FF2B5EF4-FFF2-40B4-BE49-F238E27FC236}">
                <a16:creationId xmlns:a16="http://schemas.microsoft.com/office/drawing/2014/main" id="{3F7EB2B1-DE03-954F-7914-DFB98169106F}"/>
              </a:ext>
            </a:extLst>
          </p:cNvPr>
          <p:cNvSpPr txBox="1"/>
          <p:nvPr/>
        </p:nvSpPr>
        <p:spPr>
          <a:xfrm>
            <a:off x="6301742" y="1336394"/>
            <a:ext cx="5433059" cy="5239896"/>
          </a:xfrm>
          <a:prstGeom prst="rect">
            <a:avLst/>
          </a:prstGeom>
          <a:noFill/>
        </p:spPr>
        <p:txBody>
          <a:bodyPr wrap="square" lIns="0" tIns="0" rIns="0" bIns="0" rtlCol="0">
            <a:spAutoFit/>
          </a:bodyPr>
          <a:lstStyle/>
          <a:p>
            <a:pPr marL="182845" indent="-182845" defTabSz="914225">
              <a:spcAft>
                <a:spcPts val="300"/>
              </a:spcAft>
              <a:buClr>
                <a:srgbClr val="FFFFFF"/>
              </a:buClr>
              <a:buFont typeface="Arial" panose="020B0604020202020204" pitchFamily="34" charset="0"/>
              <a:buChar char="•"/>
              <a:defRPr/>
            </a:pPr>
            <a:r>
              <a:rPr lang="en-US" sz="1400" dirty="0">
                <a:latin typeface="Segoe UI"/>
                <a:cs typeface="Segoe UI Semibold" panose="020B0702040204020203" pitchFamily="34" charset="0"/>
              </a:rPr>
              <a:t>Reverse connect: </a:t>
            </a:r>
          </a:p>
          <a:p>
            <a:pPr marL="640045" lvl="1" indent="-182845" defTabSz="914225">
              <a:spcAft>
                <a:spcPts val="300"/>
              </a:spcAft>
              <a:buClr>
                <a:srgbClr val="FFFFFF"/>
              </a:buClr>
              <a:buFont typeface="Arial" panose="020B0604020202020204" pitchFamily="34" charset="0"/>
              <a:buChar char="•"/>
              <a:defRPr/>
            </a:pPr>
            <a:r>
              <a:rPr lang="en-US" sz="1400" dirty="0">
                <a:latin typeface="Segoe UI"/>
                <a:cs typeface="Segoe UI Semibold" panose="020B0702040204020203" pitchFamily="34" charset="0"/>
              </a:rPr>
              <a:t>AVD securely establish users through reverse connections to the service, so you never have to leave any inbound ports open.</a:t>
            </a:r>
          </a:p>
          <a:p>
            <a:pPr marL="182845" indent="-182845" defTabSz="914225">
              <a:spcAft>
                <a:spcPts val="300"/>
              </a:spcAft>
              <a:buClr>
                <a:srgbClr val="FFFFFF"/>
              </a:buClr>
              <a:buFont typeface="Arial" panose="020B0604020202020204" pitchFamily="34" charset="0"/>
              <a:buChar char="•"/>
              <a:defRPr/>
            </a:pPr>
            <a:r>
              <a:rPr lang="en-US" sz="1400" dirty="0">
                <a:latin typeface="Segoe UI"/>
                <a:cs typeface="Segoe UI Semibold" panose="020B0702040204020203" pitchFamily="34" charset="0"/>
              </a:rPr>
              <a:t>Multi-monitors: </a:t>
            </a:r>
          </a:p>
          <a:p>
            <a:pPr marL="640045" lvl="1" indent="-182845" defTabSz="914225">
              <a:spcAft>
                <a:spcPts val="300"/>
              </a:spcAft>
              <a:buClr>
                <a:srgbClr val="FFFFFF"/>
              </a:buClr>
              <a:buFont typeface="Arial" panose="020B0604020202020204" pitchFamily="34" charset="0"/>
              <a:buChar char="•"/>
              <a:defRPr/>
            </a:pPr>
            <a:r>
              <a:rPr lang="en-US" sz="1400" dirty="0">
                <a:latin typeface="Segoe UI"/>
                <a:cs typeface="Segoe UI Semibold" panose="020B0702040204020203" pitchFamily="34" charset="0"/>
              </a:rPr>
              <a:t>AVD supports up to 16 monitors with up to 8k. </a:t>
            </a:r>
          </a:p>
          <a:p>
            <a:pPr marL="182845" indent="-182845" defTabSz="914225">
              <a:spcAft>
                <a:spcPts val="300"/>
              </a:spcAft>
              <a:buClr>
                <a:srgbClr val="FFFFFF"/>
              </a:buClr>
              <a:buFont typeface="Arial" panose="020B0604020202020204" pitchFamily="34" charset="0"/>
              <a:buChar char="•"/>
              <a:defRPr/>
            </a:pPr>
            <a:r>
              <a:rPr lang="en-US" sz="1400" dirty="0">
                <a:latin typeface="Segoe UI"/>
                <a:cs typeface="Segoe UI Semibold" panose="020B0702040204020203" pitchFamily="34" charset="0"/>
              </a:rPr>
              <a:t>Windows Server 2019 support: </a:t>
            </a:r>
          </a:p>
          <a:p>
            <a:pPr marL="640045" lvl="1" indent="-182845" defTabSz="914225">
              <a:spcAft>
                <a:spcPts val="300"/>
              </a:spcAft>
              <a:buClr>
                <a:srgbClr val="FFFFFF"/>
              </a:buClr>
              <a:buFont typeface="Arial" panose="020B0604020202020204" pitchFamily="34" charset="0"/>
              <a:buChar char="•"/>
              <a:defRPr/>
            </a:pPr>
            <a:r>
              <a:rPr lang="en-US" sz="1400" dirty="0">
                <a:latin typeface="Segoe UI"/>
                <a:cs typeface="Segoe UI Semibold" panose="020B0702040204020203" pitchFamily="34" charset="0"/>
              </a:rPr>
              <a:t>AVD supports WS 2019</a:t>
            </a:r>
          </a:p>
          <a:p>
            <a:pPr marL="182845" indent="-182845" defTabSz="914225">
              <a:spcAft>
                <a:spcPts val="300"/>
              </a:spcAft>
              <a:buClr>
                <a:srgbClr val="FFFFFF"/>
              </a:buClr>
              <a:buFont typeface="Arial" panose="020B0604020202020204" pitchFamily="34" charset="0"/>
              <a:buChar char="•"/>
              <a:defRPr/>
            </a:pPr>
            <a:r>
              <a:rPr lang="en-US" sz="1400" dirty="0">
                <a:latin typeface="Segoe UI"/>
                <a:cs typeface="Segoe UI Semibold" panose="020B0702040204020203" pitchFamily="34" charset="0"/>
              </a:rPr>
              <a:t>Local drive redirection: </a:t>
            </a:r>
          </a:p>
          <a:p>
            <a:pPr marL="640045" lvl="1" indent="-182845" defTabSz="914225">
              <a:spcAft>
                <a:spcPts val="300"/>
              </a:spcAft>
              <a:buClr>
                <a:srgbClr val="FFFFFF"/>
              </a:buClr>
              <a:buFont typeface="Arial" panose="020B0604020202020204" pitchFamily="34" charset="0"/>
              <a:buChar char="•"/>
              <a:defRPr/>
            </a:pPr>
            <a:r>
              <a:rPr lang="en-US" sz="1400" dirty="0">
                <a:latin typeface="Segoe UI"/>
                <a:cs typeface="Segoe UI Semibold" panose="020B0702040204020203" pitchFamily="34" charset="0"/>
              </a:rPr>
              <a:t>AVD supports local drive redirection</a:t>
            </a:r>
          </a:p>
          <a:p>
            <a:pPr marL="182845" indent="-182845" defTabSz="914225">
              <a:spcAft>
                <a:spcPts val="300"/>
              </a:spcAft>
              <a:buClr>
                <a:srgbClr val="FFFFFF"/>
              </a:buClr>
              <a:buFont typeface="Arial" panose="020B0604020202020204" pitchFamily="34" charset="0"/>
              <a:buChar char="•"/>
              <a:defRPr/>
            </a:pPr>
            <a:r>
              <a:rPr lang="en-US" sz="1400" dirty="0">
                <a:latin typeface="Segoe UI"/>
                <a:cs typeface="Segoe UI Semibold" panose="020B0702040204020203" pitchFamily="34" charset="0"/>
              </a:rPr>
              <a:t>Choice of storage solutions: </a:t>
            </a:r>
          </a:p>
          <a:p>
            <a:pPr marL="640045" lvl="1" indent="-182845" defTabSz="914225">
              <a:spcAft>
                <a:spcPts val="300"/>
              </a:spcAft>
              <a:buClr>
                <a:srgbClr val="FFFFFF"/>
              </a:buClr>
              <a:buFont typeface="Arial" panose="020B0604020202020204" pitchFamily="34" charset="0"/>
              <a:buChar char="•"/>
              <a:defRPr/>
            </a:pPr>
            <a:r>
              <a:rPr lang="en-US" sz="1400" dirty="0">
                <a:latin typeface="Segoe UI"/>
                <a:cs typeface="Segoe UI Semibold" panose="020B0702040204020203" pitchFamily="34" charset="0"/>
              </a:rPr>
              <a:t>AVD offers a choice of storage solutions File Server, Azure NetApp Files and Azure Files. </a:t>
            </a:r>
          </a:p>
          <a:p>
            <a:pPr marL="182845" indent="-182845" defTabSz="914225">
              <a:spcAft>
                <a:spcPts val="300"/>
              </a:spcAft>
              <a:buClr>
                <a:srgbClr val="FFFFFF"/>
              </a:buClr>
              <a:buFont typeface="Arial" panose="020B0604020202020204" pitchFamily="34" charset="0"/>
              <a:buChar char="•"/>
              <a:defRPr/>
            </a:pPr>
            <a:r>
              <a:rPr lang="en-US" sz="1400" dirty="0">
                <a:latin typeface="Segoe UI"/>
                <a:cs typeface="Segoe UI Semibold" panose="020B0702040204020203" pitchFamily="34" charset="0"/>
              </a:rPr>
              <a:t>VMware and Citrix: </a:t>
            </a:r>
          </a:p>
          <a:p>
            <a:pPr marL="640045" lvl="1" indent="-182845" defTabSz="914225">
              <a:spcAft>
                <a:spcPts val="300"/>
              </a:spcAft>
              <a:buClr>
                <a:srgbClr val="FFFFFF"/>
              </a:buClr>
              <a:buFont typeface="Arial" panose="020B0604020202020204" pitchFamily="34" charset="0"/>
              <a:buChar char="•"/>
              <a:defRPr/>
            </a:pPr>
            <a:r>
              <a:rPr lang="en-US" sz="1400" dirty="0">
                <a:latin typeface="Segoe UI"/>
                <a:cs typeface="Segoe UI Semibold" panose="020B0702040204020203" pitchFamily="34" charset="0"/>
              </a:rPr>
              <a:t>AVD gives the choice of using AVD or Citrix or VMware management planes.</a:t>
            </a:r>
          </a:p>
          <a:p>
            <a:pPr marL="182845" indent="-182845" defTabSz="914225">
              <a:spcAft>
                <a:spcPts val="300"/>
              </a:spcAft>
              <a:buClr>
                <a:srgbClr val="FFFFFF"/>
              </a:buClr>
              <a:buFont typeface="Arial" panose="020B0604020202020204" pitchFamily="34" charset="0"/>
              <a:buChar char="•"/>
              <a:defRPr/>
            </a:pPr>
            <a:r>
              <a:rPr lang="en-US" sz="1400" dirty="0">
                <a:latin typeface="Segoe UI"/>
                <a:cs typeface="Segoe UI Semibold" panose="020B0702040204020203" pitchFamily="34" charset="0"/>
              </a:rPr>
              <a:t>Microsoft Teams Optimizations, Zoom, WebEx: </a:t>
            </a:r>
          </a:p>
          <a:p>
            <a:pPr marL="640045" lvl="1" indent="-182845" defTabSz="914225">
              <a:spcAft>
                <a:spcPts val="300"/>
              </a:spcAft>
              <a:buClr>
                <a:srgbClr val="FFFFFF"/>
              </a:buClr>
              <a:buFont typeface="Arial" panose="020B0604020202020204" pitchFamily="34" charset="0"/>
              <a:buChar char="•"/>
              <a:defRPr/>
            </a:pPr>
            <a:r>
              <a:rPr lang="en-US" sz="1400" dirty="0">
                <a:latin typeface="Segoe UI"/>
                <a:cs typeface="Segoe UI Semibold" panose="020B0702040204020203" pitchFamily="34" charset="0"/>
              </a:rPr>
              <a:t>Microsoft Teams on AVD supports chat and collaboration. With media optimizations, it also supports calling and meeting functionality; the Windows Desktop client handles audio and video locally for Teams calls and meetings. Supported by Zoom and WebEx desktop applications.</a:t>
            </a:r>
          </a:p>
        </p:txBody>
      </p:sp>
    </p:spTree>
    <p:extLst>
      <p:ext uri="{BB962C8B-B14F-4D97-AF65-F5344CB8AC3E}">
        <p14:creationId xmlns:p14="http://schemas.microsoft.com/office/powerpoint/2010/main" val="108588433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FC0CAE-E1BC-8CDA-9C30-89A43789D9F4}"/>
              </a:ext>
            </a:extLst>
          </p:cNvPr>
          <p:cNvSpPr>
            <a:spLocks noGrp="1"/>
          </p:cNvSpPr>
          <p:nvPr>
            <p:ph type="title"/>
          </p:nvPr>
        </p:nvSpPr>
        <p:spPr/>
        <p:txBody>
          <a:bodyPr/>
          <a:lstStyle/>
          <a:p>
            <a:r>
              <a:rPr lang="en-US" dirty="0"/>
              <a:t>Main advantages of Azure Virtual Desktop</a:t>
            </a:r>
          </a:p>
        </p:txBody>
      </p:sp>
      <p:pic>
        <p:nvPicPr>
          <p:cNvPr id="7" name="Picture 2">
            <a:extLst>
              <a:ext uri="{FF2B5EF4-FFF2-40B4-BE49-F238E27FC236}">
                <a16:creationId xmlns:a16="http://schemas.microsoft.com/office/drawing/2014/main" id="{34638E94-41A6-9431-7004-5A8638115ED2}"/>
              </a:ext>
            </a:extLst>
          </p:cNvPr>
          <p:cNvPicPr>
            <a:picLocks noChangeAspect="1" noChangeArrowheads="1"/>
          </p:cNvPicPr>
          <p:nvPr/>
        </p:nvPicPr>
        <p:blipFill rotWithShape="1">
          <a:blip r:embed="rId2"/>
          <a:srcRect l="347" r="347"/>
          <a:stretch/>
        </p:blipFill>
        <p:spPr bwMode="auto">
          <a:xfrm>
            <a:off x="11085714" y="159535"/>
            <a:ext cx="868679" cy="874754"/>
          </a:xfrm>
          <a:prstGeom prst="rect">
            <a:avLst/>
          </a:prstGeom>
          <a:noFill/>
        </p:spPr>
      </p:pic>
      <p:sp>
        <p:nvSpPr>
          <p:cNvPr id="2" name="TextBox 1">
            <a:extLst>
              <a:ext uri="{FF2B5EF4-FFF2-40B4-BE49-F238E27FC236}">
                <a16:creationId xmlns:a16="http://schemas.microsoft.com/office/drawing/2014/main" id="{F0780113-882B-9E9A-5F83-6F60899C04A7}"/>
              </a:ext>
            </a:extLst>
          </p:cNvPr>
          <p:cNvSpPr txBox="1"/>
          <p:nvPr/>
        </p:nvSpPr>
        <p:spPr>
          <a:xfrm flipH="1">
            <a:off x="457201" y="1337160"/>
            <a:ext cx="5433059" cy="5239896"/>
          </a:xfrm>
          <a:prstGeom prst="rect">
            <a:avLst/>
          </a:prstGeom>
          <a:noFill/>
        </p:spPr>
        <p:txBody>
          <a:bodyPr wrap="square" lIns="0" tIns="0" rIns="0" bIns="0" numCol="1" rtlCol="0">
            <a:spAutoFit/>
          </a:bodyPr>
          <a:lstStyle/>
          <a:p>
            <a:pPr marL="182845" marR="0" lvl="0" indent="-182845" algn="l" defTabSz="914225" rtl="0" eaLnBrk="1" fontAlgn="auto" latinLnBrk="0" hangingPunct="1">
              <a:lnSpc>
                <a:spcPct val="100000"/>
              </a:lnSpc>
              <a:spcBef>
                <a:spcPts val="0"/>
              </a:spcBef>
              <a:spcAft>
                <a:spcPts val="300"/>
              </a:spcAft>
              <a:buClr>
                <a:srgbClr val="FFFFFF"/>
              </a:buClr>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a:ea typeface="+mn-ea"/>
                <a:cs typeface="Segoe UI Semibold" panose="020B0702040204020203" pitchFamily="34" charset="0"/>
              </a:rPr>
              <a:t>Get started fast</a:t>
            </a:r>
          </a:p>
          <a:p>
            <a:pPr marL="640045" marR="0" lvl="1" indent="-182845" algn="l" defTabSz="914225" rtl="0" eaLnBrk="1" fontAlgn="auto" latinLnBrk="0" hangingPunct="1">
              <a:lnSpc>
                <a:spcPct val="100000"/>
              </a:lnSpc>
              <a:spcBef>
                <a:spcPts val="0"/>
              </a:spcBef>
              <a:spcAft>
                <a:spcPts val="300"/>
              </a:spcAft>
              <a:buClr>
                <a:srgbClr val="FFFFFF"/>
              </a:buClr>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a:ea typeface="+mn-ea"/>
                <a:cs typeface="Segoe UI Semibold" panose="020B0702040204020203" pitchFamily="34" charset="0"/>
              </a:rPr>
              <a:t>Quickly and effortlessly set up Cloud PCs for your employees or customers</a:t>
            </a:r>
          </a:p>
          <a:p>
            <a:pPr marL="182845" marR="0" lvl="0" indent="-182845" algn="l" defTabSz="914225" rtl="0" eaLnBrk="1" fontAlgn="auto" latinLnBrk="0" hangingPunct="1">
              <a:lnSpc>
                <a:spcPct val="100000"/>
              </a:lnSpc>
              <a:spcBef>
                <a:spcPts val="0"/>
              </a:spcBef>
              <a:spcAft>
                <a:spcPts val="300"/>
              </a:spcAft>
              <a:buClr>
                <a:srgbClr val="FFFFFF"/>
              </a:buClr>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a:ea typeface="+mn-ea"/>
                <a:cs typeface="Segoe UI Semibold" panose="020B0702040204020203" pitchFamily="34" charset="0"/>
              </a:rPr>
              <a:t>Quickly onboard temporary employees</a:t>
            </a:r>
          </a:p>
          <a:p>
            <a:pPr marL="640045" marR="0" lvl="1" indent="-182845" algn="l" defTabSz="914225" rtl="0" eaLnBrk="1" fontAlgn="auto" latinLnBrk="0" hangingPunct="1">
              <a:lnSpc>
                <a:spcPct val="100000"/>
              </a:lnSpc>
              <a:spcBef>
                <a:spcPts val="0"/>
              </a:spcBef>
              <a:spcAft>
                <a:spcPts val="300"/>
              </a:spcAft>
              <a:buClr>
                <a:srgbClr val="FFFFFF"/>
              </a:buClr>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a:ea typeface="+mn-ea"/>
                <a:cs typeface="Segoe UI Semibold" panose="020B0702040204020203" pitchFamily="34" charset="0"/>
              </a:rPr>
              <a:t>Get limited-term team members up and running quickly with secure access to company resources, apps, and computing power</a:t>
            </a:r>
          </a:p>
          <a:p>
            <a:pPr marL="182845" marR="0" lvl="0" indent="-182845" algn="l" defTabSz="914225" rtl="0" eaLnBrk="1" fontAlgn="auto" latinLnBrk="0" hangingPunct="1">
              <a:lnSpc>
                <a:spcPct val="100000"/>
              </a:lnSpc>
              <a:spcBef>
                <a:spcPts val="0"/>
              </a:spcBef>
              <a:spcAft>
                <a:spcPts val="300"/>
              </a:spcAft>
              <a:buClr>
                <a:srgbClr val="FFFFFF"/>
              </a:buClr>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a:ea typeface="+mn-ea"/>
                <a:cs typeface="Segoe UI Semibold" panose="020B0702040204020203" pitchFamily="34" charset="0"/>
              </a:rPr>
              <a:t>Work from anywhere</a:t>
            </a:r>
          </a:p>
          <a:p>
            <a:pPr marL="640045" marR="0" lvl="1" indent="-182845" algn="l" defTabSz="914225" rtl="0" eaLnBrk="1" fontAlgn="auto" latinLnBrk="0" hangingPunct="1">
              <a:lnSpc>
                <a:spcPct val="100000"/>
              </a:lnSpc>
              <a:spcBef>
                <a:spcPts val="0"/>
              </a:spcBef>
              <a:spcAft>
                <a:spcPts val="300"/>
              </a:spcAft>
              <a:buClr>
                <a:srgbClr val="FFFFFF"/>
              </a:buClr>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a:ea typeface="+mn-ea"/>
                <a:cs typeface="Segoe UI Semibold" panose="020B0702040204020203" pitchFamily="34" charset="0"/>
              </a:rPr>
              <a:t>Pick up where you left off with your secure, personalized Windows experience on any device. </a:t>
            </a:r>
          </a:p>
          <a:p>
            <a:pPr marL="182845" marR="0" lvl="0" indent="-182845" algn="l" defTabSz="914225" rtl="0" eaLnBrk="1" fontAlgn="auto" latinLnBrk="0" hangingPunct="1">
              <a:lnSpc>
                <a:spcPct val="100000"/>
              </a:lnSpc>
              <a:spcBef>
                <a:spcPts val="0"/>
              </a:spcBef>
              <a:spcAft>
                <a:spcPts val="300"/>
              </a:spcAft>
              <a:buClr>
                <a:srgbClr val="FFFFFF"/>
              </a:buClr>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a:ea typeface="+mn-ea"/>
                <a:cs typeface="Segoe UI Semibold" panose="020B0702040204020203" pitchFamily="34" charset="0"/>
              </a:rPr>
              <a:t>Simplify management</a:t>
            </a:r>
          </a:p>
          <a:p>
            <a:pPr marL="640045" marR="0" lvl="1" indent="-182845" algn="l" defTabSz="914225" rtl="0" eaLnBrk="1" fontAlgn="auto" latinLnBrk="0" hangingPunct="1">
              <a:lnSpc>
                <a:spcPct val="100000"/>
              </a:lnSpc>
              <a:spcBef>
                <a:spcPts val="0"/>
              </a:spcBef>
              <a:spcAft>
                <a:spcPts val="300"/>
              </a:spcAft>
              <a:buClr>
                <a:srgbClr val="FFFFFF"/>
              </a:buClr>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a:ea typeface="+mn-ea"/>
                <a:cs typeface="Segoe UI Semibold" panose="020B0702040204020203" pitchFamily="34" charset="0"/>
              </a:rPr>
              <a:t>Conveniently access and manage Cloud PCs anytime through windows365.microsoft.com</a:t>
            </a:r>
          </a:p>
          <a:p>
            <a:pPr marL="182845" marR="0" lvl="0" indent="-182845" algn="l" defTabSz="914225" rtl="0" eaLnBrk="1" fontAlgn="auto" latinLnBrk="0" hangingPunct="1">
              <a:lnSpc>
                <a:spcPct val="100000"/>
              </a:lnSpc>
              <a:spcBef>
                <a:spcPts val="0"/>
              </a:spcBef>
              <a:spcAft>
                <a:spcPts val="300"/>
              </a:spcAft>
              <a:buClr>
                <a:srgbClr val="FFFFFF"/>
              </a:buClr>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a:ea typeface="+mn-ea"/>
                <a:cs typeface="Segoe UI Semibold" panose="020B0702040204020203" pitchFamily="34" charset="0"/>
              </a:rPr>
              <a:t>Access all your resources</a:t>
            </a:r>
          </a:p>
          <a:p>
            <a:pPr marL="640045" marR="0" lvl="1" indent="-182845" algn="l" defTabSz="914225" rtl="0" eaLnBrk="1" fontAlgn="auto" latinLnBrk="0" hangingPunct="1">
              <a:lnSpc>
                <a:spcPct val="100000"/>
              </a:lnSpc>
              <a:spcBef>
                <a:spcPts val="0"/>
              </a:spcBef>
              <a:spcAft>
                <a:spcPts val="300"/>
              </a:spcAft>
              <a:buClr>
                <a:srgbClr val="FFFFFF"/>
              </a:buClr>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a:ea typeface="+mn-ea"/>
                <a:cs typeface="Segoe UI Semibold" panose="020B0702040204020203" pitchFamily="34" charset="0"/>
              </a:rPr>
              <a:t>Use popular business apps, custom and line-of-business apps, and all your data and content.</a:t>
            </a:r>
          </a:p>
          <a:p>
            <a:pPr marL="182845" marR="0" lvl="0" indent="-182845" algn="l" defTabSz="914225" rtl="0" eaLnBrk="1" fontAlgn="auto" latinLnBrk="0" hangingPunct="1">
              <a:lnSpc>
                <a:spcPct val="100000"/>
              </a:lnSpc>
              <a:spcBef>
                <a:spcPts val="0"/>
              </a:spcBef>
              <a:spcAft>
                <a:spcPts val="300"/>
              </a:spcAft>
              <a:buClr>
                <a:srgbClr val="FFFFFF"/>
              </a:buClr>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a:ea typeface="+mn-ea"/>
                <a:cs typeface="Segoe UI Semibold" panose="020B0702040204020203" pitchFamily="34" charset="0"/>
              </a:rPr>
              <a:t>Streamline IT</a:t>
            </a:r>
          </a:p>
          <a:p>
            <a:pPr marL="640045" marR="0" lvl="1" indent="-182845" algn="l" defTabSz="914225" rtl="0" eaLnBrk="1" fontAlgn="auto" latinLnBrk="0" hangingPunct="1">
              <a:lnSpc>
                <a:spcPct val="100000"/>
              </a:lnSpc>
              <a:spcBef>
                <a:spcPts val="0"/>
              </a:spcBef>
              <a:spcAft>
                <a:spcPts val="300"/>
              </a:spcAft>
              <a:buClr>
                <a:srgbClr val="FFFFFF"/>
              </a:buClr>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a:ea typeface="+mn-ea"/>
                <a:cs typeface="Segoe UI Semibold" panose="020B0702040204020203" pitchFamily="34" charset="0"/>
              </a:rPr>
              <a:t>Enjoy all the benefits of desktop virtualization without the typical costs or required IT expertise.</a:t>
            </a:r>
          </a:p>
          <a:p>
            <a:pPr marL="182845" marR="0" lvl="0" indent="-182845" algn="l" defTabSz="914225" rtl="0" eaLnBrk="1" fontAlgn="auto" latinLnBrk="0" hangingPunct="1">
              <a:lnSpc>
                <a:spcPct val="100000"/>
              </a:lnSpc>
              <a:spcBef>
                <a:spcPts val="0"/>
              </a:spcBef>
              <a:spcAft>
                <a:spcPts val="300"/>
              </a:spcAft>
              <a:buClr>
                <a:srgbClr val="FFFFFF"/>
              </a:buClr>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a:ea typeface="+mn-ea"/>
                <a:cs typeface="Segoe UI Semibold" panose="020B0702040204020203" pitchFamily="34" charset="0"/>
              </a:rPr>
              <a:t>Scale for your needs</a:t>
            </a:r>
          </a:p>
          <a:p>
            <a:pPr marL="640045" marR="0" lvl="1" indent="-182845" algn="l" defTabSz="914225" rtl="0" eaLnBrk="1" fontAlgn="auto" latinLnBrk="0" hangingPunct="1">
              <a:lnSpc>
                <a:spcPct val="100000"/>
              </a:lnSpc>
              <a:spcBef>
                <a:spcPts val="0"/>
              </a:spcBef>
              <a:spcAft>
                <a:spcPts val="300"/>
              </a:spcAft>
              <a:buClr>
                <a:srgbClr val="FFFFFF"/>
              </a:buClr>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a:ea typeface="+mn-ea"/>
                <a:cs typeface="Segoe UI Semibold" panose="020B0702040204020203" pitchFamily="34" charset="0"/>
              </a:rPr>
              <a:t>Choose from a variety of performance options to suit businesses of any size.</a:t>
            </a:r>
          </a:p>
        </p:txBody>
      </p:sp>
      <p:sp>
        <p:nvSpPr>
          <p:cNvPr id="3" name="TextBox 2">
            <a:extLst>
              <a:ext uri="{FF2B5EF4-FFF2-40B4-BE49-F238E27FC236}">
                <a16:creationId xmlns:a16="http://schemas.microsoft.com/office/drawing/2014/main" id="{A0E484C0-AA0D-A18B-1E41-BE754E9CA98F}"/>
              </a:ext>
            </a:extLst>
          </p:cNvPr>
          <p:cNvSpPr txBox="1"/>
          <p:nvPr/>
        </p:nvSpPr>
        <p:spPr>
          <a:xfrm>
            <a:off x="6301742" y="1345630"/>
            <a:ext cx="5433059" cy="3577903"/>
          </a:xfrm>
          <a:prstGeom prst="rect">
            <a:avLst/>
          </a:prstGeom>
          <a:noFill/>
        </p:spPr>
        <p:txBody>
          <a:bodyPr wrap="square" lIns="0" tIns="0" rIns="0" bIns="0" rtlCol="0">
            <a:spAutoFit/>
          </a:bodyPr>
          <a:lstStyle/>
          <a:p>
            <a:pPr marL="182845" marR="0" lvl="0" indent="-182845" algn="l" defTabSz="914225" rtl="0" eaLnBrk="1" fontAlgn="auto" latinLnBrk="0" hangingPunct="1">
              <a:lnSpc>
                <a:spcPct val="100000"/>
              </a:lnSpc>
              <a:spcBef>
                <a:spcPts val="0"/>
              </a:spcBef>
              <a:spcAft>
                <a:spcPts val="300"/>
              </a:spcAft>
              <a:buClr>
                <a:srgbClr val="FFFFFF"/>
              </a:buClr>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a:ea typeface="+mn-ea"/>
                <a:cs typeface="Segoe UI Semibold" panose="020B0702040204020203" pitchFamily="34" charset="0"/>
              </a:rPr>
              <a:t>Support remote and distributed workforces</a:t>
            </a:r>
          </a:p>
          <a:p>
            <a:pPr marL="640045" marR="0" lvl="1" indent="-182845" algn="l" defTabSz="914225" rtl="0" eaLnBrk="1" fontAlgn="auto" latinLnBrk="0" hangingPunct="1">
              <a:lnSpc>
                <a:spcPct val="100000"/>
              </a:lnSpc>
              <a:spcBef>
                <a:spcPts val="0"/>
              </a:spcBef>
              <a:spcAft>
                <a:spcPts val="300"/>
              </a:spcAft>
              <a:buClr>
                <a:srgbClr val="FFFFFF"/>
              </a:buClr>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a:ea typeface="+mn-ea"/>
                <a:cs typeface="Segoe UI Semibold" panose="020B0702040204020203" pitchFamily="34" charset="0"/>
              </a:rPr>
              <a:t>Work from anywhere with secure access to apps, tools, and company resources</a:t>
            </a:r>
          </a:p>
          <a:p>
            <a:pPr marL="182845" marR="0" lvl="0" indent="-182845" algn="l" defTabSz="914225" rtl="0" eaLnBrk="1" fontAlgn="auto" latinLnBrk="0" hangingPunct="1">
              <a:lnSpc>
                <a:spcPct val="100000"/>
              </a:lnSpc>
              <a:spcBef>
                <a:spcPts val="0"/>
              </a:spcBef>
              <a:spcAft>
                <a:spcPts val="300"/>
              </a:spcAft>
              <a:buClr>
                <a:srgbClr val="FFFFFF"/>
              </a:buClr>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a:ea typeface="+mn-ea"/>
                <a:cs typeface="Segoe UI Semibold" panose="020B0702040204020203" pitchFamily="34" charset="0"/>
              </a:rPr>
              <a:t>Bring your own PC</a:t>
            </a:r>
          </a:p>
          <a:p>
            <a:pPr marL="640045" marR="0" lvl="1" indent="-182845" algn="l" defTabSz="914225" rtl="0" eaLnBrk="1" fontAlgn="auto" latinLnBrk="0" hangingPunct="1">
              <a:lnSpc>
                <a:spcPct val="100000"/>
              </a:lnSpc>
              <a:spcBef>
                <a:spcPts val="0"/>
              </a:spcBef>
              <a:spcAft>
                <a:spcPts val="300"/>
              </a:spcAft>
              <a:buClr>
                <a:srgbClr val="FFFFFF"/>
              </a:buClr>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a:ea typeface="+mn-ea"/>
                <a:cs typeface="Segoe UI Semibold" panose="020B0702040204020203" pitchFamily="34" charset="0"/>
              </a:rPr>
              <a:t>Easily enable employee-owned computers without the risk of unmanaged devices </a:t>
            </a:r>
          </a:p>
          <a:p>
            <a:pPr marL="182845" marR="0" lvl="0" indent="-182845" algn="l" defTabSz="914225" rtl="0" eaLnBrk="1" fontAlgn="auto" latinLnBrk="0" hangingPunct="1">
              <a:lnSpc>
                <a:spcPct val="100000"/>
              </a:lnSpc>
              <a:spcBef>
                <a:spcPts val="0"/>
              </a:spcBef>
              <a:spcAft>
                <a:spcPts val="300"/>
              </a:spcAft>
              <a:buClr>
                <a:srgbClr val="FFFFFF"/>
              </a:buClr>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a:ea typeface="+mn-ea"/>
                <a:cs typeface="Segoe UI Semibold" panose="020B0702040204020203" pitchFamily="34" charset="0"/>
              </a:rPr>
              <a:t>Increase productivity</a:t>
            </a:r>
          </a:p>
          <a:p>
            <a:pPr marL="640045" marR="0" lvl="1" indent="-182845" algn="l" defTabSz="914225" rtl="0" eaLnBrk="1" fontAlgn="auto" latinLnBrk="0" hangingPunct="1">
              <a:lnSpc>
                <a:spcPct val="100000"/>
              </a:lnSpc>
              <a:spcBef>
                <a:spcPts val="0"/>
              </a:spcBef>
              <a:spcAft>
                <a:spcPts val="300"/>
              </a:spcAft>
              <a:buClr>
                <a:srgbClr val="FFFFFF"/>
              </a:buClr>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a:ea typeface="+mn-ea"/>
                <a:cs typeface="Segoe UI Semibold" panose="020B0702040204020203" pitchFamily="34" charset="0"/>
              </a:rPr>
              <a:t>Allow employees to work when and where they choose with Windows in the cloud streamed to any device</a:t>
            </a:r>
          </a:p>
          <a:p>
            <a:pPr marL="182845" marR="0" lvl="0" indent="-182845" algn="l" defTabSz="914225" rtl="0" eaLnBrk="1" fontAlgn="auto" latinLnBrk="0" hangingPunct="1">
              <a:lnSpc>
                <a:spcPct val="100000"/>
              </a:lnSpc>
              <a:spcBef>
                <a:spcPts val="0"/>
              </a:spcBef>
              <a:spcAft>
                <a:spcPts val="300"/>
              </a:spcAft>
              <a:buClr>
                <a:srgbClr val="FFFFFF"/>
              </a:buClr>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a:ea typeface="+mn-ea"/>
                <a:cs typeface="Segoe UI Semibold" panose="020B0702040204020203" pitchFamily="34" charset="0"/>
              </a:rPr>
              <a:t>Minimize risk</a:t>
            </a:r>
          </a:p>
          <a:p>
            <a:pPr marL="640045" marR="0" lvl="1" indent="-182845" algn="l" defTabSz="914225" rtl="0" eaLnBrk="1" fontAlgn="auto" latinLnBrk="0" hangingPunct="1">
              <a:lnSpc>
                <a:spcPct val="100000"/>
              </a:lnSpc>
              <a:spcBef>
                <a:spcPts val="0"/>
              </a:spcBef>
              <a:spcAft>
                <a:spcPts val="300"/>
              </a:spcAft>
              <a:buClr>
                <a:srgbClr val="FFFFFF"/>
              </a:buClr>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a:ea typeface="+mn-ea"/>
                <a:cs typeface="Segoe UI Semibold" panose="020B0702040204020203" pitchFamily="34" charset="0"/>
              </a:rPr>
              <a:t>Reduce security risks by storing and securing information in the cloud, not on devices.</a:t>
            </a:r>
          </a:p>
          <a:p>
            <a:pPr marL="182845" marR="0" lvl="0" indent="-182845" algn="l" defTabSz="914225" rtl="0" eaLnBrk="1" fontAlgn="auto" latinLnBrk="0" hangingPunct="1">
              <a:lnSpc>
                <a:spcPct val="100000"/>
              </a:lnSpc>
              <a:spcBef>
                <a:spcPts val="0"/>
              </a:spcBef>
              <a:spcAft>
                <a:spcPts val="300"/>
              </a:spcAft>
              <a:buClr>
                <a:srgbClr val="FFFFFF"/>
              </a:buClr>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a:ea typeface="+mn-ea"/>
                <a:cs typeface="Segoe UI Semibold" panose="020B0702040204020203" pitchFamily="34" charset="0"/>
              </a:rPr>
              <a:t>Manage costs</a:t>
            </a:r>
          </a:p>
          <a:p>
            <a:pPr marL="640045" marR="0" lvl="1" indent="-182845" algn="l" defTabSz="914225" rtl="0" eaLnBrk="1" fontAlgn="auto" latinLnBrk="0" hangingPunct="1">
              <a:lnSpc>
                <a:spcPct val="100000"/>
              </a:lnSpc>
              <a:spcBef>
                <a:spcPts val="0"/>
              </a:spcBef>
              <a:spcAft>
                <a:spcPts val="300"/>
              </a:spcAft>
              <a:buClr>
                <a:srgbClr val="FFFFFF"/>
              </a:buClr>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a:ea typeface="+mn-ea"/>
                <a:cs typeface="Segoe UI Semibold" panose="020B0702040204020203" pitchFamily="34" charset="0"/>
              </a:rPr>
              <a:t>Stay within budget without compromising your business with fixed per-user pricing.</a:t>
            </a:r>
          </a:p>
        </p:txBody>
      </p:sp>
    </p:spTree>
    <p:extLst>
      <p:ext uri="{BB962C8B-B14F-4D97-AF65-F5344CB8AC3E}">
        <p14:creationId xmlns:p14="http://schemas.microsoft.com/office/powerpoint/2010/main" val="350771763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1AC86-0797-80D7-8C28-94EAC173D82F}"/>
              </a:ext>
            </a:extLst>
          </p:cNvPr>
          <p:cNvSpPr>
            <a:spLocks noGrp="1"/>
          </p:cNvSpPr>
          <p:nvPr>
            <p:ph type="title"/>
          </p:nvPr>
        </p:nvSpPr>
        <p:spPr>
          <a:xfrm>
            <a:off x="588264" y="457200"/>
            <a:ext cx="9342317" cy="1661993"/>
          </a:xfrm>
        </p:spPr>
        <p:txBody>
          <a:bodyPr/>
          <a:lstStyle/>
          <a:p>
            <a:r>
              <a:rPr lang="en-US"/>
              <a:t>Log </a:t>
            </a:r>
            <a:br>
              <a:rPr lang="en-US"/>
            </a:br>
            <a:r>
              <a:rPr lang="en-US"/>
              <a:t>Analytics </a:t>
            </a:r>
            <a:br>
              <a:rPr lang="en-US"/>
            </a:br>
            <a:r>
              <a:rPr lang="en-US"/>
              <a:t>Workspace</a:t>
            </a:r>
          </a:p>
        </p:txBody>
      </p:sp>
      <p:pic>
        <p:nvPicPr>
          <p:cNvPr id="4" name="Picture 3">
            <a:extLst>
              <a:ext uri="{FF2B5EF4-FFF2-40B4-BE49-F238E27FC236}">
                <a16:creationId xmlns:a16="http://schemas.microsoft.com/office/drawing/2014/main" id="{6203CDC8-9A64-B762-AE80-FA078FADC69F}"/>
              </a:ext>
            </a:extLst>
          </p:cNvPr>
          <p:cNvPicPr>
            <a:picLocks noChangeAspect="1"/>
          </p:cNvPicPr>
          <p:nvPr/>
        </p:nvPicPr>
        <p:blipFill>
          <a:blip r:embed="rId2"/>
          <a:stretch>
            <a:fillRect/>
          </a:stretch>
        </p:blipFill>
        <p:spPr>
          <a:xfrm>
            <a:off x="5259422" y="0"/>
            <a:ext cx="6842658" cy="6858000"/>
          </a:xfrm>
          <a:prstGeom prst="rect">
            <a:avLst/>
          </a:prstGeom>
        </p:spPr>
      </p:pic>
    </p:spTree>
    <p:extLst>
      <p:ext uri="{BB962C8B-B14F-4D97-AF65-F5344CB8AC3E}">
        <p14:creationId xmlns:p14="http://schemas.microsoft.com/office/powerpoint/2010/main" val="80521894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9F7C9-E8EB-D66A-44FD-433ABCDB65A3}"/>
              </a:ext>
            </a:extLst>
          </p:cNvPr>
          <p:cNvSpPr>
            <a:spLocks noGrp="1"/>
          </p:cNvSpPr>
          <p:nvPr>
            <p:ph type="title"/>
          </p:nvPr>
        </p:nvSpPr>
        <p:spPr>
          <a:xfrm>
            <a:off x="588264" y="457200"/>
            <a:ext cx="9342317" cy="553998"/>
          </a:xfrm>
        </p:spPr>
        <p:txBody>
          <a:bodyPr/>
          <a:lstStyle/>
          <a:p>
            <a:r>
              <a:rPr lang="en-US" b="1" i="0">
                <a:solidFill>
                  <a:srgbClr val="292827"/>
                </a:solidFill>
                <a:effectLst/>
                <a:latin typeface="az_ea_font"/>
              </a:rPr>
              <a:t>Access management for Azure resources</a:t>
            </a:r>
            <a:endParaRPr lang="en-US"/>
          </a:p>
        </p:txBody>
      </p:sp>
      <p:pic>
        <p:nvPicPr>
          <p:cNvPr id="4" name="Picture 3">
            <a:extLst>
              <a:ext uri="{FF2B5EF4-FFF2-40B4-BE49-F238E27FC236}">
                <a16:creationId xmlns:a16="http://schemas.microsoft.com/office/drawing/2014/main" id="{43DF883D-263A-57A0-428C-5462D947F55D}"/>
              </a:ext>
            </a:extLst>
          </p:cNvPr>
          <p:cNvPicPr>
            <a:picLocks noChangeAspect="1"/>
          </p:cNvPicPr>
          <p:nvPr/>
        </p:nvPicPr>
        <p:blipFill>
          <a:blip r:embed="rId2"/>
          <a:stretch>
            <a:fillRect/>
          </a:stretch>
        </p:blipFill>
        <p:spPr>
          <a:xfrm>
            <a:off x="370429" y="1092106"/>
            <a:ext cx="6173845" cy="3537951"/>
          </a:xfrm>
          <a:prstGeom prst="rect">
            <a:avLst/>
          </a:prstGeom>
        </p:spPr>
      </p:pic>
      <p:pic>
        <p:nvPicPr>
          <p:cNvPr id="6" name="Picture 5">
            <a:extLst>
              <a:ext uri="{FF2B5EF4-FFF2-40B4-BE49-F238E27FC236}">
                <a16:creationId xmlns:a16="http://schemas.microsoft.com/office/drawing/2014/main" id="{5D458AA1-3E8F-15C5-F515-AEBDBEC1D96F}"/>
              </a:ext>
            </a:extLst>
          </p:cNvPr>
          <p:cNvPicPr>
            <a:picLocks noChangeAspect="1"/>
          </p:cNvPicPr>
          <p:nvPr/>
        </p:nvPicPr>
        <p:blipFill>
          <a:blip r:embed="rId3"/>
          <a:stretch>
            <a:fillRect/>
          </a:stretch>
        </p:blipFill>
        <p:spPr>
          <a:xfrm>
            <a:off x="4787508" y="4107544"/>
            <a:ext cx="7404492" cy="2694256"/>
          </a:xfrm>
          <a:prstGeom prst="rect">
            <a:avLst/>
          </a:prstGeom>
        </p:spPr>
      </p:pic>
    </p:spTree>
    <p:extLst>
      <p:ext uri="{BB962C8B-B14F-4D97-AF65-F5344CB8AC3E}">
        <p14:creationId xmlns:p14="http://schemas.microsoft.com/office/powerpoint/2010/main" val="205870848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D01CE13-505D-12E0-3FDB-2C4A9E9C570A}"/>
              </a:ext>
              <a:ext uri="{C183D7F6-B498-43B3-948B-1728B52AA6E4}">
                <adec:decorative xmlns:adec="http://schemas.microsoft.com/office/drawing/2017/decorative" val="1"/>
              </a:ext>
            </a:extLst>
          </p:cNvPr>
          <p:cNvSpPr/>
          <p:nvPr/>
        </p:nvSpPr>
        <p:spPr bwMode="auto">
          <a:xfrm>
            <a:off x="0" y="0"/>
            <a:ext cx="12192000" cy="130015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8D8D43E6-A674-4EC4-8D39-D768DAB87A30}"/>
              </a:ext>
            </a:extLst>
          </p:cNvPr>
          <p:cNvSpPr>
            <a:spLocks noGrp="1"/>
          </p:cNvSpPr>
          <p:nvPr>
            <p:ph type="title"/>
          </p:nvPr>
        </p:nvSpPr>
        <p:spPr>
          <a:xfrm>
            <a:off x="257175" y="39181"/>
            <a:ext cx="11683527" cy="575747"/>
          </a:xfrm>
        </p:spPr>
        <p:txBody>
          <a:bodyPr/>
          <a:lstStyle/>
          <a:p>
            <a:r>
              <a:rPr lang="en-US" sz="3200">
                <a:solidFill>
                  <a:schemeClr val="bg1"/>
                </a:solidFill>
              </a:rPr>
              <a:t>Azure Virtual Desktop is a cloud VDI solution designed to meet the challenges of hybrid work</a:t>
            </a:r>
          </a:p>
        </p:txBody>
      </p:sp>
      <p:sp>
        <p:nvSpPr>
          <p:cNvPr id="20" name="Text Placeholder 19">
            <a:extLst>
              <a:ext uri="{FF2B5EF4-FFF2-40B4-BE49-F238E27FC236}">
                <a16:creationId xmlns:a16="http://schemas.microsoft.com/office/drawing/2014/main" id="{B516EEB9-91D8-5AA2-E67F-7B5EB6F08E3C}"/>
              </a:ext>
            </a:extLst>
          </p:cNvPr>
          <p:cNvSpPr>
            <a:spLocks noGrp="1"/>
          </p:cNvSpPr>
          <p:nvPr>
            <p:ph type="body" sz="quarter" idx="11"/>
          </p:nvPr>
        </p:nvSpPr>
        <p:spPr>
          <a:xfrm>
            <a:off x="431800" y="2486156"/>
            <a:ext cx="3584670" cy="1956036"/>
          </a:xfrm>
        </p:spPr>
        <p:txBody>
          <a:bodyPr/>
          <a:lstStyle/>
          <a:p>
            <a:r>
              <a:rPr kumimoji="0" lang="en-US" sz="3200" b="0" i="0" u="none" strike="noStrike" kern="1200" cap="none" spc="-49" normalizeH="0" baseline="0" noProof="0">
                <a:ln w="3175">
                  <a:noFill/>
                </a:ln>
                <a:solidFill>
                  <a:srgbClr val="FFFFFF"/>
                </a:solidFill>
                <a:effectLst/>
                <a:uLnTx/>
                <a:uFillTx/>
                <a:latin typeface="Segoe UI Semibold"/>
                <a:ea typeface="+mn-ea"/>
                <a:cs typeface="Segoe UI" pitchFamily="34" charset="0"/>
              </a:rPr>
              <a:t>Enable a secure, remote desktop experience from virtually anywhere​</a:t>
            </a:r>
          </a:p>
        </p:txBody>
      </p:sp>
      <p:sp>
        <p:nvSpPr>
          <p:cNvPr id="7" name="TextBox 6">
            <a:extLst>
              <a:ext uri="{FF2B5EF4-FFF2-40B4-BE49-F238E27FC236}">
                <a16:creationId xmlns:a16="http://schemas.microsoft.com/office/drawing/2014/main" id="{DCB2ABC1-80C7-9577-C20D-490C80580D2E}"/>
              </a:ext>
            </a:extLst>
          </p:cNvPr>
          <p:cNvSpPr txBox="1">
            <a:spLocks/>
          </p:cNvSpPr>
          <p:nvPr/>
        </p:nvSpPr>
        <p:spPr>
          <a:xfrm>
            <a:off x="5935871" y="2025350"/>
            <a:ext cx="5668326" cy="553998"/>
          </a:xfrm>
          <a:prstGeom prst="rect">
            <a:avLst/>
          </a:prstGeom>
          <a:noFill/>
        </p:spPr>
        <p:txBody>
          <a:bodyPr wrap="square" lIns="0" tIns="0" rIns="0" bIns="0" anchor="t">
            <a:spAutoFit/>
          </a:bodyPr>
          <a:lstStyle/>
          <a:p>
            <a:pPr marL="7620" marR="2540" lvl="0" indent="0" algn="l" defTabSz="914367" rtl="0" eaLnBrk="1" fontAlgn="auto" latinLnBrk="0" hangingPunct="1">
              <a:lnSpc>
                <a:spcPct val="100000"/>
              </a:lnSpc>
              <a:spcBef>
                <a:spcPts val="1137"/>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Pro"/>
              </a:rPr>
              <a:t>Access Windows 11 and Windows 10 from virtually anywhere</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 name="TextBox 7">
            <a:extLst>
              <a:ext uri="{FF2B5EF4-FFF2-40B4-BE49-F238E27FC236}">
                <a16:creationId xmlns:a16="http://schemas.microsoft.com/office/drawing/2014/main" id="{31145B28-30E4-02D2-B3CB-2E8B930F7031}"/>
              </a:ext>
            </a:extLst>
          </p:cNvPr>
          <p:cNvSpPr txBox="1">
            <a:spLocks/>
          </p:cNvSpPr>
          <p:nvPr/>
        </p:nvSpPr>
        <p:spPr>
          <a:xfrm>
            <a:off x="5935872" y="3152001"/>
            <a:ext cx="5221242" cy="553998"/>
          </a:xfrm>
          <a:prstGeom prst="rect">
            <a:avLst/>
          </a:prstGeom>
          <a:noFill/>
        </p:spPr>
        <p:txBody>
          <a:bodyPr wrap="square" lIns="0" tIns="0" rIns="0" bIns="0">
            <a:spAutoFit/>
          </a:bodyPr>
          <a:lstStyle/>
          <a:p>
            <a:pPr marL="7701" marR="3081" lvl="0" indent="0" algn="l" defTabSz="914367" rtl="0" eaLnBrk="1" fontAlgn="auto" latinLnBrk="0" hangingPunct="1">
              <a:lnSpc>
                <a:spcPct val="100000"/>
              </a:lnSpc>
              <a:spcBef>
                <a:spcPts val="1137"/>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Pro"/>
              </a:rPr>
              <a:t>Maintain full control over configuration and management</a:t>
            </a:r>
          </a:p>
        </p:txBody>
      </p:sp>
      <p:sp>
        <p:nvSpPr>
          <p:cNvPr id="9" name="TextBox 8">
            <a:extLst>
              <a:ext uri="{FF2B5EF4-FFF2-40B4-BE49-F238E27FC236}">
                <a16:creationId xmlns:a16="http://schemas.microsoft.com/office/drawing/2014/main" id="{7EC42A62-2CF4-B982-0EC7-E36181EA29D5}"/>
              </a:ext>
            </a:extLst>
          </p:cNvPr>
          <p:cNvSpPr txBox="1">
            <a:spLocks/>
          </p:cNvSpPr>
          <p:nvPr/>
        </p:nvSpPr>
        <p:spPr>
          <a:xfrm>
            <a:off x="5935872" y="4278652"/>
            <a:ext cx="4917920" cy="276999"/>
          </a:xfrm>
          <a:prstGeom prst="rect">
            <a:avLst/>
          </a:prstGeom>
          <a:noFill/>
        </p:spPr>
        <p:txBody>
          <a:bodyPr wrap="square" lIns="0" tIns="0" rIns="0" bIns="0">
            <a:spAutoFit/>
          </a:bodyPr>
          <a:lstStyle/>
          <a:p>
            <a:pPr marL="7701" marR="3081" lvl="0" indent="0" algn="l" defTabSz="914367" rtl="0" eaLnBrk="1" fontAlgn="auto" latinLnBrk="0" hangingPunct="1">
              <a:lnSpc>
                <a:spcPct val="100000"/>
              </a:lnSpc>
              <a:spcBef>
                <a:spcPts val="1137"/>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Pro"/>
              </a:rPr>
              <a:t>Get the security and reliability of Azure </a:t>
            </a:r>
          </a:p>
        </p:txBody>
      </p:sp>
      <p:sp>
        <p:nvSpPr>
          <p:cNvPr id="10" name="TextBox 9">
            <a:extLst>
              <a:ext uri="{FF2B5EF4-FFF2-40B4-BE49-F238E27FC236}">
                <a16:creationId xmlns:a16="http://schemas.microsoft.com/office/drawing/2014/main" id="{659B5B13-9A40-1EB6-9BEB-458BA809D408}"/>
              </a:ext>
            </a:extLst>
          </p:cNvPr>
          <p:cNvSpPr txBox="1">
            <a:spLocks/>
          </p:cNvSpPr>
          <p:nvPr/>
        </p:nvSpPr>
        <p:spPr>
          <a:xfrm>
            <a:off x="5935871" y="5405304"/>
            <a:ext cx="5668326" cy="553998"/>
          </a:xfrm>
          <a:prstGeom prst="rect">
            <a:avLst/>
          </a:prstGeom>
          <a:noFill/>
        </p:spPr>
        <p:txBody>
          <a:bodyPr wrap="square" lIns="0" tIns="0" rIns="0" bIns="0">
            <a:spAutoFit/>
          </a:bodyPr>
          <a:lstStyle/>
          <a:p>
            <a:pPr marL="7701" marR="3081" lvl="0" indent="0" algn="l" defTabSz="914367" rtl="0" eaLnBrk="1" fontAlgn="auto" latinLnBrk="0" hangingPunct="1">
              <a:lnSpc>
                <a:spcPct val="100000"/>
              </a:lnSpc>
              <a:spcBef>
                <a:spcPts val="1137"/>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Pro"/>
              </a:rPr>
              <a:t>Optimize cost with multi-session and pay for only what you use</a:t>
            </a:r>
          </a:p>
        </p:txBody>
      </p:sp>
      <p:grpSp>
        <p:nvGrpSpPr>
          <p:cNvPr id="26" name="Group 25">
            <a:extLst>
              <a:ext uri="{FF2B5EF4-FFF2-40B4-BE49-F238E27FC236}">
                <a16:creationId xmlns:a16="http://schemas.microsoft.com/office/drawing/2014/main" id="{8B6F6F72-D31B-6EA6-3C49-4E11FE308916}"/>
              </a:ext>
              <a:ext uri="{C183D7F6-B498-43B3-948B-1728B52AA6E4}">
                <adec:decorative xmlns:adec="http://schemas.microsoft.com/office/drawing/2017/decorative" val="1"/>
              </a:ext>
            </a:extLst>
          </p:cNvPr>
          <p:cNvGrpSpPr/>
          <p:nvPr/>
        </p:nvGrpSpPr>
        <p:grpSpPr>
          <a:xfrm>
            <a:off x="4756543" y="5269021"/>
            <a:ext cx="551534" cy="549564"/>
            <a:chOff x="5422657" y="5746952"/>
            <a:chExt cx="435756" cy="434204"/>
          </a:xfrm>
          <a:solidFill>
            <a:schemeClr val="accent4"/>
          </a:solidFill>
        </p:grpSpPr>
        <p:sp>
          <p:nvSpPr>
            <p:cNvPr id="27" name="Freeform 841">
              <a:extLst>
                <a:ext uri="{FF2B5EF4-FFF2-40B4-BE49-F238E27FC236}">
                  <a16:creationId xmlns:a16="http://schemas.microsoft.com/office/drawing/2014/main" id="{06382706-7074-0D47-7903-30E8ADD4CF4A}"/>
                </a:ext>
              </a:extLst>
            </p:cNvPr>
            <p:cNvSpPr>
              <a:spLocks/>
            </p:cNvSpPr>
            <p:nvPr/>
          </p:nvSpPr>
          <p:spPr bwMode="auto">
            <a:xfrm>
              <a:off x="5724572" y="5815425"/>
              <a:ext cx="133841" cy="348609"/>
            </a:xfrm>
            <a:custGeom>
              <a:avLst/>
              <a:gdLst>
                <a:gd name="T0" fmla="*/ 116 w 116"/>
                <a:gd name="T1" fmla="*/ 133 h 304"/>
                <a:gd name="T2" fmla="*/ 60 w 116"/>
                <a:gd name="T3" fmla="*/ 0 h 304"/>
                <a:gd name="T4" fmla="*/ 46 w 116"/>
                <a:gd name="T5" fmla="*/ 14 h 304"/>
                <a:gd name="T6" fmla="*/ 48 w 116"/>
                <a:gd name="T7" fmla="*/ 16 h 304"/>
                <a:gd name="T8" fmla="*/ 83 w 116"/>
                <a:gd name="T9" fmla="*/ 68 h 304"/>
                <a:gd name="T10" fmla="*/ 96 w 116"/>
                <a:gd name="T11" fmla="*/ 133 h 304"/>
                <a:gd name="T12" fmla="*/ 83 w 116"/>
                <a:gd name="T13" fmla="*/ 197 h 304"/>
                <a:gd name="T14" fmla="*/ 47 w 116"/>
                <a:gd name="T15" fmla="*/ 250 h 304"/>
                <a:gd name="T16" fmla="*/ 19 w 116"/>
                <a:gd name="T17" fmla="*/ 273 h 304"/>
                <a:gd name="T18" fmla="*/ 5 w 116"/>
                <a:gd name="T19" fmla="*/ 255 h 304"/>
                <a:gd name="T20" fmla="*/ 0 w 116"/>
                <a:gd name="T21" fmla="*/ 299 h 304"/>
                <a:gd name="T22" fmla="*/ 43 w 116"/>
                <a:gd name="T23" fmla="*/ 304 h 304"/>
                <a:gd name="T24" fmla="*/ 31 w 116"/>
                <a:gd name="T25" fmla="*/ 289 h 304"/>
                <a:gd name="T26" fmla="*/ 116 w 116"/>
                <a:gd name="T27" fmla="*/ 13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304">
                  <a:moveTo>
                    <a:pt x="116" y="133"/>
                  </a:moveTo>
                  <a:cubicBezTo>
                    <a:pt x="116" y="81"/>
                    <a:pt x="94" y="33"/>
                    <a:pt x="60" y="0"/>
                  </a:cubicBezTo>
                  <a:cubicBezTo>
                    <a:pt x="46" y="14"/>
                    <a:pt x="46" y="14"/>
                    <a:pt x="46" y="14"/>
                  </a:cubicBezTo>
                  <a:cubicBezTo>
                    <a:pt x="46" y="14"/>
                    <a:pt x="47" y="15"/>
                    <a:pt x="48" y="16"/>
                  </a:cubicBezTo>
                  <a:cubicBezTo>
                    <a:pt x="63" y="31"/>
                    <a:pt x="75" y="49"/>
                    <a:pt x="83" y="68"/>
                  </a:cubicBezTo>
                  <a:cubicBezTo>
                    <a:pt x="92" y="89"/>
                    <a:pt x="96" y="111"/>
                    <a:pt x="96" y="133"/>
                  </a:cubicBezTo>
                  <a:cubicBezTo>
                    <a:pt x="96" y="155"/>
                    <a:pt x="91" y="177"/>
                    <a:pt x="83" y="197"/>
                  </a:cubicBezTo>
                  <a:cubicBezTo>
                    <a:pt x="74" y="217"/>
                    <a:pt x="62" y="235"/>
                    <a:pt x="47" y="250"/>
                  </a:cubicBezTo>
                  <a:cubicBezTo>
                    <a:pt x="39" y="259"/>
                    <a:pt x="29" y="266"/>
                    <a:pt x="19" y="273"/>
                  </a:cubicBezTo>
                  <a:cubicBezTo>
                    <a:pt x="5" y="255"/>
                    <a:pt x="5" y="255"/>
                    <a:pt x="5" y="255"/>
                  </a:cubicBezTo>
                  <a:cubicBezTo>
                    <a:pt x="0" y="299"/>
                    <a:pt x="0" y="299"/>
                    <a:pt x="0" y="299"/>
                  </a:cubicBezTo>
                  <a:cubicBezTo>
                    <a:pt x="43" y="304"/>
                    <a:pt x="43" y="304"/>
                    <a:pt x="43" y="304"/>
                  </a:cubicBezTo>
                  <a:cubicBezTo>
                    <a:pt x="31" y="289"/>
                    <a:pt x="31" y="289"/>
                    <a:pt x="31" y="289"/>
                  </a:cubicBezTo>
                  <a:cubicBezTo>
                    <a:pt x="82" y="255"/>
                    <a:pt x="116" y="198"/>
                    <a:pt x="1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ctr" defTabSz="895870"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842">
              <a:extLst>
                <a:ext uri="{FF2B5EF4-FFF2-40B4-BE49-F238E27FC236}">
                  <a16:creationId xmlns:a16="http://schemas.microsoft.com/office/drawing/2014/main" id="{CCCE0768-DED3-FC48-3E52-80D41600AA51}"/>
                </a:ext>
              </a:extLst>
            </p:cNvPr>
            <p:cNvSpPr>
              <a:spLocks/>
            </p:cNvSpPr>
            <p:nvPr/>
          </p:nvSpPr>
          <p:spPr bwMode="auto">
            <a:xfrm>
              <a:off x="5422657" y="6009964"/>
              <a:ext cx="273908" cy="171192"/>
            </a:xfrm>
            <a:custGeom>
              <a:avLst/>
              <a:gdLst>
                <a:gd name="T0" fmla="*/ 232 w 238"/>
                <a:gd name="T1" fmla="*/ 124 h 148"/>
                <a:gd name="T2" fmla="*/ 192 w 238"/>
                <a:gd name="T3" fmla="*/ 128 h 148"/>
                <a:gd name="T4" fmla="*/ 192 w 238"/>
                <a:gd name="T5" fmla="*/ 128 h 148"/>
                <a:gd name="T6" fmla="*/ 127 w 238"/>
                <a:gd name="T7" fmla="*/ 115 h 148"/>
                <a:gd name="T8" fmla="*/ 75 w 238"/>
                <a:gd name="T9" fmla="*/ 80 h 148"/>
                <a:gd name="T10" fmla="*/ 41 w 238"/>
                <a:gd name="T11" fmla="*/ 30 h 148"/>
                <a:gd name="T12" fmla="*/ 61 w 238"/>
                <a:gd name="T13" fmla="*/ 26 h 148"/>
                <a:gd name="T14" fmla="*/ 26 w 238"/>
                <a:gd name="T15" fmla="*/ 0 h 148"/>
                <a:gd name="T16" fmla="*/ 0 w 238"/>
                <a:gd name="T17" fmla="*/ 36 h 148"/>
                <a:gd name="T18" fmla="*/ 20 w 238"/>
                <a:gd name="T19" fmla="*/ 33 h 148"/>
                <a:gd name="T20" fmla="*/ 192 w 238"/>
                <a:gd name="T21" fmla="*/ 148 h 148"/>
                <a:gd name="T22" fmla="*/ 192 w 238"/>
                <a:gd name="T23" fmla="*/ 148 h 148"/>
                <a:gd name="T24" fmla="*/ 238 w 238"/>
                <a:gd name="T25" fmla="*/ 143 h 148"/>
                <a:gd name="T26" fmla="*/ 232 w 238"/>
                <a:gd name="T27" fmla="*/ 12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8" h="148">
                  <a:moveTo>
                    <a:pt x="232" y="124"/>
                  </a:moveTo>
                  <a:cubicBezTo>
                    <a:pt x="219" y="127"/>
                    <a:pt x="206" y="128"/>
                    <a:pt x="192" y="128"/>
                  </a:cubicBezTo>
                  <a:cubicBezTo>
                    <a:pt x="192" y="128"/>
                    <a:pt x="192" y="128"/>
                    <a:pt x="192" y="128"/>
                  </a:cubicBezTo>
                  <a:cubicBezTo>
                    <a:pt x="170" y="128"/>
                    <a:pt x="148" y="124"/>
                    <a:pt x="127" y="115"/>
                  </a:cubicBezTo>
                  <a:cubicBezTo>
                    <a:pt x="108" y="107"/>
                    <a:pt x="90" y="95"/>
                    <a:pt x="75" y="80"/>
                  </a:cubicBezTo>
                  <a:cubicBezTo>
                    <a:pt x="60" y="65"/>
                    <a:pt x="49" y="48"/>
                    <a:pt x="41" y="30"/>
                  </a:cubicBezTo>
                  <a:cubicBezTo>
                    <a:pt x="61" y="26"/>
                    <a:pt x="61" y="26"/>
                    <a:pt x="61" y="26"/>
                  </a:cubicBezTo>
                  <a:cubicBezTo>
                    <a:pt x="26" y="0"/>
                    <a:pt x="26" y="0"/>
                    <a:pt x="26" y="0"/>
                  </a:cubicBezTo>
                  <a:cubicBezTo>
                    <a:pt x="0" y="36"/>
                    <a:pt x="0" y="36"/>
                    <a:pt x="0" y="36"/>
                  </a:cubicBezTo>
                  <a:cubicBezTo>
                    <a:pt x="20" y="33"/>
                    <a:pt x="20" y="33"/>
                    <a:pt x="20" y="33"/>
                  </a:cubicBezTo>
                  <a:cubicBezTo>
                    <a:pt x="48" y="100"/>
                    <a:pt x="114" y="148"/>
                    <a:pt x="192" y="148"/>
                  </a:cubicBezTo>
                  <a:cubicBezTo>
                    <a:pt x="192" y="148"/>
                    <a:pt x="192" y="148"/>
                    <a:pt x="192" y="148"/>
                  </a:cubicBezTo>
                  <a:cubicBezTo>
                    <a:pt x="208" y="148"/>
                    <a:pt x="223" y="146"/>
                    <a:pt x="238" y="143"/>
                  </a:cubicBezTo>
                  <a:lnTo>
                    <a:pt x="232" y="1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ctr" defTabSz="895870"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843">
              <a:extLst>
                <a:ext uri="{FF2B5EF4-FFF2-40B4-BE49-F238E27FC236}">
                  <a16:creationId xmlns:a16="http://schemas.microsoft.com/office/drawing/2014/main" id="{06F306BD-80D0-C899-EAC3-B1875C204610}"/>
                </a:ext>
              </a:extLst>
            </p:cNvPr>
            <p:cNvSpPr>
              <a:spLocks/>
            </p:cNvSpPr>
            <p:nvPr/>
          </p:nvSpPr>
          <p:spPr bwMode="auto">
            <a:xfrm>
              <a:off x="5430446" y="5746952"/>
              <a:ext cx="325266" cy="216325"/>
            </a:xfrm>
            <a:custGeom>
              <a:avLst/>
              <a:gdLst>
                <a:gd name="T0" fmla="*/ 282 w 282"/>
                <a:gd name="T1" fmla="*/ 40 h 188"/>
                <a:gd name="T2" fmla="*/ 264 w 282"/>
                <a:gd name="T3" fmla="*/ 0 h 188"/>
                <a:gd name="T4" fmla="*/ 257 w 282"/>
                <a:gd name="T5" fmla="*/ 20 h 188"/>
                <a:gd name="T6" fmla="*/ 186 w 282"/>
                <a:gd name="T7" fmla="*/ 6 h 188"/>
                <a:gd name="T8" fmla="*/ 185 w 282"/>
                <a:gd name="T9" fmla="*/ 6 h 188"/>
                <a:gd name="T10" fmla="*/ 0 w 282"/>
                <a:gd name="T11" fmla="*/ 188 h 188"/>
                <a:gd name="T12" fmla="*/ 20 w 282"/>
                <a:gd name="T13" fmla="*/ 188 h 188"/>
                <a:gd name="T14" fmla="*/ 33 w 282"/>
                <a:gd name="T15" fmla="*/ 127 h 188"/>
                <a:gd name="T16" fmla="*/ 68 w 282"/>
                <a:gd name="T17" fmla="*/ 74 h 188"/>
                <a:gd name="T18" fmla="*/ 121 w 282"/>
                <a:gd name="T19" fmla="*/ 39 h 188"/>
                <a:gd name="T20" fmla="*/ 185 w 282"/>
                <a:gd name="T21" fmla="*/ 26 h 188"/>
                <a:gd name="T22" fmla="*/ 185 w 282"/>
                <a:gd name="T23" fmla="*/ 26 h 188"/>
                <a:gd name="T24" fmla="*/ 249 w 282"/>
                <a:gd name="T25" fmla="*/ 39 h 188"/>
                <a:gd name="T26" fmla="*/ 242 w 282"/>
                <a:gd name="T27" fmla="*/ 58 h 188"/>
                <a:gd name="T28" fmla="*/ 282 w 282"/>
                <a:gd name="T29" fmla="*/ 4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2" h="188">
                  <a:moveTo>
                    <a:pt x="282" y="40"/>
                  </a:moveTo>
                  <a:cubicBezTo>
                    <a:pt x="264" y="0"/>
                    <a:pt x="264" y="0"/>
                    <a:pt x="264" y="0"/>
                  </a:cubicBezTo>
                  <a:cubicBezTo>
                    <a:pt x="257" y="20"/>
                    <a:pt x="257" y="20"/>
                    <a:pt x="257" y="20"/>
                  </a:cubicBezTo>
                  <a:cubicBezTo>
                    <a:pt x="235" y="11"/>
                    <a:pt x="211" y="6"/>
                    <a:pt x="186" y="6"/>
                  </a:cubicBezTo>
                  <a:cubicBezTo>
                    <a:pt x="185" y="6"/>
                    <a:pt x="185" y="6"/>
                    <a:pt x="185" y="6"/>
                  </a:cubicBezTo>
                  <a:cubicBezTo>
                    <a:pt x="84" y="6"/>
                    <a:pt x="2" y="87"/>
                    <a:pt x="0" y="188"/>
                  </a:cubicBezTo>
                  <a:cubicBezTo>
                    <a:pt x="20" y="188"/>
                    <a:pt x="20" y="188"/>
                    <a:pt x="20" y="188"/>
                  </a:cubicBezTo>
                  <a:cubicBezTo>
                    <a:pt x="20" y="167"/>
                    <a:pt x="24" y="146"/>
                    <a:pt x="33" y="127"/>
                  </a:cubicBezTo>
                  <a:cubicBezTo>
                    <a:pt x="41" y="107"/>
                    <a:pt x="53" y="90"/>
                    <a:pt x="68" y="74"/>
                  </a:cubicBezTo>
                  <a:cubicBezTo>
                    <a:pt x="83" y="59"/>
                    <a:pt x="101" y="47"/>
                    <a:pt x="121" y="39"/>
                  </a:cubicBezTo>
                  <a:cubicBezTo>
                    <a:pt x="141" y="30"/>
                    <a:pt x="163" y="26"/>
                    <a:pt x="185" y="26"/>
                  </a:cubicBezTo>
                  <a:cubicBezTo>
                    <a:pt x="185" y="26"/>
                    <a:pt x="185" y="26"/>
                    <a:pt x="185" y="26"/>
                  </a:cubicBezTo>
                  <a:cubicBezTo>
                    <a:pt x="208" y="26"/>
                    <a:pt x="229" y="30"/>
                    <a:pt x="249" y="39"/>
                  </a:cubicBezTo>
                  <a:cubicBezTo>
                    <a:pt x="242" y="58"/>
                    <a:pt x="242" y="58"/>
                    <a:pt x="242" y="58"/>
                  </a:cubicBezTo>
                  <a:lnTo>
                    <a:pt x="282"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ctr" defTabSz="895870"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844">
              <a:extLst>
                <a:ext uri="{FF2B5EF4-FFF2-40B4-BE49-F238E27FC236}">
                  <a16:creationId xmlns:a16="http://schemas.microsoft.com/office/drawing/2014/main" id="{0D9CE39E-418A-6C98-3F3D-733F255DCCF1}"/>
                </a:ext>
              </a:extLst>
            </p:cNvPr>
            <p:cNvSpPr>
              <a:spLocks/>
            </p:cNvSpPr>
            <p:nvPr/>
          </p:nvSpPr>
          <p:spPr bwMode="auto">
            <a:xfrm>
              <a:off x="5503621" y="5831360"/>
              <a:ext cx="284004" cy="282570"/>
            </a:xfrm>
            <a:custGeom>
              <a:avLst/>
              <a:gdLst>
                <a:gd name="T0" fmla="*/ 267 w 267"/>
                <a:gd name="T1" fmla="*/ 153 h 267"/>
                <a:gd name="T2" fmla="*/ 267 w 267"/>
                <a:gd name="T3" fmla="*/ 114 h 267"/>
                <a:gd name="T4" fmla="*/ 239 w 267"/>
                <a:gd name="T5" fmla="*/ 114 h 267"/>
                <a:gd name="T6" fmla="*/ 222 w 267"/>
                <a:gd name="T7" fmla="*/ 73 h 267"/>
                <a:gd name="T8" fmla="*/ 242 w 267"/>
                <a:gd name="T9" fmla="*/ 53 h 267"/>
                <a:gd name="T10" fmla="*/ 215 w 267"/>
                <a:gd name="T11" fmla="*/ 25 h 267"/>
                <a:gd name="T12" fmla="*/ 195 w 267"/>
                <a:gd name="T13" fmla="*/ 45 h 267"/>
                <a:gd name="T14" fmla="*/ 153 w 267"/>
                <a:gd name="T15" fmla="*/ 28 h 267"/>
                <a:gd name="T16" fmla="*/ 153 w 267"/>
                <a:gd name="T17" fmla="*/ 0 h 267"/>
                <a:gd name="T18" fmla="*/ 114 w 267"/>
                <a:gd name="T19" fmla="*/ 0 h 267"/>
                <a:gd name="T20" fmla="*/ 114 w 267"/>
                <a:gd name="T21" fmla="*/ 28 h 267"/>
                <a:gd name="T22" fmla="*/ 73 w 267"/>
                <a:gd name="T23" fmla="*/ 45 h 267"/>
                <a:gd name="T24" fmla="*/ 53 w 267"/>
                <a:gd name="T25" fmla="*/ 25 h 267"/>
                <a:gd name="T26" fmla="*/ 25 w 267"/>
                <a:gd name="T27" fmla="*/ 53 h 267"/>
                <a:gd name="T28" fmla="*/ 46 w 267"/>
                <a:gd name="T29" fmla="*/ 73 h 267"/>
                <a:gd name="T30" fmla="*/ 29 w 267"/>
                <a:gd name="T31" fmla="*/ 114 h 267"/>
                <a:gd name="T32" fmla="*/ 0 w 267"/>
                <a:gd name="T33" fmla="*/ 114 h 267"/>
                <a:gd name="T34" fmla="*/ 0 w 267"/>
                <a:gd name="T35" fmla="*/ 153 h 267"/>
                <a:gd name="T36" fmla="*/ 30 w 267"/>
                <a:gd name="T37" fmla="*/ 153 h 267"/>
                <a:gd name="T38" fmla="*/ 46 w 267"/>
                <a:gd name="T39" fmla="*/ 193 h 267"/>
                <a:gd name="T40" fmla="*/ 25 w 267"/>
                <a:gd name="T41" fmla="*/ 214 h 267"/>
                <a:gd name="T42" fmla="*/ 53 w 267"/>
                <a:gd name="T43" fmla="*/ 242 h 267"/>
                <a:gd name="T44" fmla="*/ 74 w 267"/>
                <a:gd name="T45" fmla="*/ 221 h 267"/>
                <a:gd name="T46" fmla="*/ 114 w 267"/>
                <a:gd name="T47" fmla="*/ 237 h 267"/>
                <a:gd name="T48" fmla="*/ 114 w 267"/>
                <a:gd name="T49" fmla="*/ 267 h 267"/>
                <a:gd name="T50" fmla="*/ 153 w 267"/>
                <a:gd name="T51" fmla="*/ 267 h 267"/>
                <a:gd name="T52" fmla="*/ 153 w 267"/>
                <a:gd name="T53" fmla="*/ 238 h 267"/>
                <a:gd name="T54" fmla="*/ 194 w 267"/>
                <a:gd name="T55" fmla="*/ 221 h 267"/>
                <a:gd name="T56" fmla="*/ 214 w 267"/>
                <a:gd name="T57" fmla="*/ 242 h 267"/>
                <a:gd name="T58" fmla="*/ 242 w 267"/>
                <a:gd name="T59" fmla="*/ 215 h 267"/>
                <a:gd name="T60" fmla="*/ 221 w 267"/>
                <a:gd name="T61" fmla="*/ 194 h 267"/>
                <a:gd name="T62" fmla="*/ 239 w 267"/>
                <a:gd name="T63" fmla="*/ 153 h 267"/>
                <a:gd name="T64" fmla="*/ 267 w 267"/>
                <a:gd name="T65" fmla="*/ 15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7" h="267">
                  <a:moveTo>
                    <a:pt x="267" y="153"/>
                  </a:moveTo>
                  <a:cubicBezTo>
                    <a:pt x="267" y="114"/>
                    <a:pt x="267" y="114"/>
                    <a:pt x="267" y="114"/>
                  </a:cubicBezTo>
                  <a:cubicBezTo>
                    <a:pt x="239" y="114"/>
                    <a:pt x="239" y="114"/>
                    <a:pt x="239" y="114"/>
                  </a:cubicBezTo>
                  <a:cubicBezTo>
                    <a:pt x="237" y="99"/>
                    <a:pt x="231" y="85"/>
                    <a:pt x="222" y="73"/>
                  </a:cubicBezTo>
                  <a:cubicBezTo>
                    <a:pt x="242" y="53"/>
                    <a:pt x="242" y="53"/>
                    <a:pt x="242" y="53"/>
                  </a:cubicBezTo>
                  <a:cubicBezTo>
                    <a:pt x="215" y="25"/>
                    <a:pt x="215" y="25"/>
                    <a:pt x="215" y="25"/>
                  </a:cubicBezTo>
                  <a:cubicBezTo>
                    <a:pt x="195" y="45"/>
                    <a:pt x="195" y="45"/>
                    <a:pt x="195" y="45"/>
                  </a:cubicBezTo>
                  <a:cubicBezTo>
                    <a:pt x="183" y="36"/>
                    <a:pt x="169" y="31"/>
                    <a:pt x="153" y="28"/>
                  </a:cubicBezTo>
                  <a:cubicBezTo>
                    <a:pt x="153" y="0"/>
                    <a:pt x="153" y="0"/>
                    <a:pt x="153" y="0"/>
                  </a:cubicBezTo>
                  <a:cubicBezTo>
                    <a:pt x="114" y="0"/>
                    <a:pt x="114" y="0"/>
                    <a:pt x="114" y="0"/>
                  </a:cubicBezTo>
                  <a:cubicBezTo>
                    <a:pt x="114" y="28"/>
                    <a:pt x="114" y="28"/>
                    <a:pt x="114" y="28"/>
                  </a:cubicBezTo>
                  <a:cubicBezTo>
                    <a:pt x="99" y="31"/>
                    <a:pt x="85" y="37"/>
                    <a:pt x="73" y="45"/>
                  </a:cubicBezTo>
                  <a:cubicBezTo>
                    <a:pt x="53" y="25"/>
                    <a:pt x="53" y="25"/>
                    <a:pt x="53" y="25"/>
                  </a:cubicBezTo>
                  <a:cubicBezTo>
                    <a:pt x="25" y="53"/>
                    <a:pt x="25" y="53"/>
                    <a:pt x="25" y="53"/>
                  </a:cubicBezTo>
                  <a:cubicBezTo>
                    <a:pt x="46" y="73"/>
                    <a:pt x="46" y="73"/>
                    <a:pt x="46" y="73"/>
                  </a:cubicBezTo>
                  <a:cubicBezTo>
                    <a:pt x="38" y="85"/>
                    <a:pt x="32" y="99"/>
                    <a:pt x="29" y="114"/>
                  </a:cubicBezTo>
                  <a:cubicBezTo>
                    <a:pt x="0" y="114"/>
                    <a:pt x="0" y="114"/>
                    <a:pt x="0" y="114"/>
                  </a:cubicBezTo>
                  <a:cubicBezTo>
                    <a:pt x="0" y="153"/>
                    <a:pt x="0" y="153"/>
                    <a:pt x="0" y="153"/>
                  </a:cubicBezTo>
                  <a:cubicBezTo>
                    <a:pt x="30" y="153"/>
                    <a:pt x="30" y="153"/>
                    <a:pt x="30" y="153"/>
                  </a:cubicBezTo>
                  <a:cubicBezTo>
                    <a:pt x="32" y="168"/>
                    <a:pt x="38" y="181"/>
                    <a:pt x="46" y="193"/>
                  </a:cubicBezTo>
                  <a:cubicBezTo>
                    <a:pt x="25" y="214"/>
                    <a:pt x="25" y="214"/>
                    <a:pt x="25" y="214"/>
                  </a:cubicBezTo>
                  <a:cubicBezTo>
                    <a:pt x="53" y="242"/>
                    <a:pt x="53" y="242"/>
                    <a:pt x="53" y="242"/>
                  </a:cubicBezTo>
                  <a:cubicBezTo>
                    <a:pt x="74" y="221"/>
                    <a:pt x="74" y="221"/>
                    <a:pt x="74" y="221"/>
                  </a:cubicBezTo>
                  <a:cubicBezTo>
                    <a:pt x="86" y="229"/>
                    <a:pt x="99" y="235"/>
                    <a:pt x="114" y="237"/>
                  </a:cubicBezTo>
                  <a:cubicBezTo>
                    <a:pt x="114" y="267"/>
                    <a:pt x="114" y="267"/>
                    <a:pt x="114" y="267"/>
                  </a:cubicBezTo>
                  <a:cubicBezTo>
                    <a:pt x="153" y="267"/>
                    <a:pt x="153" y="267"/>
                    <a:pt x="153" y="267"/>
                  </a:cubicBezTo>
                  <a:cubicBezTo>
                    <a:pt x="153" y="238"/>
                    <a:pt x="153" y="238"/>
                    <a:pt x="153" y="238"/>
                  </a:cubicBezTo>
                  <a:cubicBezTo>
                    <a:pt x="168" y="235"/>
                    <a:pt x="182" y="229"/>
                    <a:pt x="194" y="221"/>
                  </a:cubicBezTo>
                  <a:cubicBezTo>
                    <a:pt x="214" y="242"/>
                    <a:pt x="214" y="242"/>
                    <a:pt x="214" y="242"/>
                  </a:cubicBezTo>
                  <a:cubicBezTo>
                    <a:pt x="242" y="215"/>
                    <a:pt x="242" y="215"/>
                    <a:pt x="242" y="215"/>
                  </a:cubicBezTo>
                  <a:cubicBezTo>
                    <a:pt x="221" y="194"/>
                    <a:pt x="221" y="194"/>
                    <a:pt x="221" y="194"/>
                  </a:cubicBezTo>
                  <a:cubicBezTo>
                    <a:pt x="230" y="182"/>
                    <a:pt x="236" y="168"/>
                    <a:pt x="239" y="153"/>
                  </a:cubicBez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ctr" defTabSz="895870"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31" name="Oval 845">
              <a:extLst>
                <a:ext uri="{FF2B5EF4-FFF2-40B4-BE49-F238E27FC236}">
                  <a16:creationId xmlns:a16="http://schemas.microsoft.com/office/drawing/2014/main" id="{CEAFD922-CC94-7A01-7368-51CAB040C57B}"/>
                </a:ext>
              </a:extLst>
            </p:cNvPr>
            <p:cNvSpPr>
              <a:spLocks noChangeArrowheads="1"/>
            </p:cNvSpPr>
            <p:nvPr/>
          </p:nvSpPr>
          <p:spPr bwMode="auto">
            <a:xfrm>
              <a:off x="5567029" y="5894831"/>
              <a:ext cx="157186" cy="1556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marL="0" marR="0" lvl="0" indent="0" algn="ctr" defTabSz="895870"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1" name="Group 40">
            <a:extLst>
              <a:ext uri="{FF2B5EF4-FFF2-40B4-BE49-F238E27FC236}">
                <a16:creationId xmlns:a16="http://schemas.microsoft.com/office/drawing/2014/main" id="{BD697E54-80D2-3FC5-349A-AABABB2DE5F1}"/>
              </a:ext>
              <a:ext uri="{C183D7F6-B498-43B3-948B-1728B52AA6E4}">
                <adec:decorative xmlns:adec="http://schemas.microsoft.com/office/drawing/2017/decorative" val="1"/>
              </a:ext>
            </a:extLst>
          </p:cNvPr>
          <p:cNvGrpSpPr>
            <a:grpSpLocks/>
          </p:cNvGrpSpPr>
          <p:nvPr/>
        </p:nvGrpSpPr>
        <p:grpSpPr>
          <a:xfrm>
            <a:off x="4800502" y="4196720"/>
            <a:ext cx="463616" cy="463616"/>
            <a:chOff x="7320530" y="4876800"/>
            <a:chExt cx="397900" cy="396504"/>
          </a:xfrm>
          <a:solidFill>
            <a:schemeClr val="accent4"/>
          </a:solidFill>
        </p:grpSpPr>
        <p:sp>
          <p:nvSpPr>
            <p:cNvPr id="42" name="Freeform 912">
              <a:extLst>
                <a:ext uri="{FF2B5EF4-FFF2-40B4-BE49-F238E27FC236}">
                  <a16:creationId xmlns:a16="http://schemas.microsoft.com/office/drawing/2014/main" id="{61661292-3710-5C7F-0462-DC288A28B994}"/>
                </a:ext>
              </a:extLst>
            </p:cNvPr>
            <p:cNvSpPr>
              <a:spLocks/>
            </p:cNvSpPr>
            <p:nvPr/>
          </p:nvSpPr>
          <p:spPr bwMode="auto">
            <a:xfrm>
              <a:off x="7626285" y="4960568"/>
              <a:ext cx="92145" cy="61430"/>
            </a:xfrm>
            <a:custGeom>
              <a:avLst/>
              <a:gdLst>
                <a:gd name="T0" fmla="*/ 8 w 89"/>
                <a:gd name="T1" fmla="*/ 51 h 60"/>
                <a:gd name="T2" fmla="*/ 8 w 89"/>
                <a:gd name="T3" fmla="*/ 60 h 60"/>
                <a:gd name="T4" fmla="*/ 59 w 89"/>
                <a:gd name="T5" fmla="*/ 60 h 60"/>
                <a:gd name="T6" fmla="*/ 89 w 89"/>
                <a:gd name="T7" fmla="*/ 30 h 60"/>
                <a:gd name="T8" fmla="*/ 59 w 89"/>
                <a:gd name="T9" fmla="*/ 0 h 60"/>
                <a:gd name="T10" fmla="*/ 0 w 89"/>
                <a:gd name="T11" fmla="*/ 0 h 60"/>
                <a:gd name="T12" fmla="*/ 8 w 89"/>
                <a:gd name="T13" fmla="*/ 42 h 60"/>
                <a:gd name="T14" fmla="*/ 8 w 89"/>
                <a:gd name="T15" fmla="*/ 51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60">
                  <a:moveTo>
                    <a:pt x="8" y="51"/>
                  </a:moveTo>
                  <a:cubicBezTo>
                    <a:pt x="8" y="60"/>
                    <a:pt x="8" y="60"/>
                    <a:pt x="8" y="60"/>
                  </a:cubicBezTo>
                  <a:cubicBezTo>
                    <a:pt x="59" y="60"/>
                    <a:pt x="59" y="60"/>
                    <a:pt x="59" y="60"/>
                  </a:cubicBezTo>
                  <a:cubicBezTo>
                    <a:pt x="75" y="60"/>
                    <a:pt x="89" y="47"/>
                    <a:pt x="89" y="30"/>
                  </a:cubicBezTo>
                  <a:cubicBezTo>
                    <a:pt x="89" y="13"/>
                    <a:pt x="75" y="0"/>
                    <a:pt x="59" y="0"/>
                  </a:cubicBezTo>
                  <a:cubicBezTo>
                    <a:pt x="0" y="0"/>
                    <a:pt x="0" y="0"/>
                    <a:pt x="0" y="0"/>
                  </a:cubicBezTo>
                  <a:cubicBezTo>
                    <a:pt x="5" y="13"/>
                    <a:pt x="8" y="27"/>
                    <a:pt x="8" y="42"/>
                  </a:cubicBezTo>
                  <a:cubicBezTo>
                    <a:pt x="8" y="45"/>
                    <a:pt x="8" y="48"/>
                    <a:pt x="8"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913">
              <a:extLst>
                <a:ext uri="{FF2B5EF4-FFF2-40B4-BE49-F238E27FC236}">
                  <a16:creationId xmlns:a16="http://schemas.microsoft.com/office/drawing/2014/main" id="{86BF7593-70F6-D336-6245-6D84A1978F37}"/>
                </a:ext>
              </a:extLst>
            </p:cNvPr>
            <p:cNvSpPr>
              <a:spLocks/>
            </p:cNvSpPr>
            <p:nvPr/>
          </p:nvSpPr>
          <p:spPr bwMode="auto">
            <a:xfrm>
              <a:off x="7320530" y="4960568"/>
              <a:ext cx="92145" cy="61430"/>
            </a:xfrm>
            <a:custGeom>
              <a:avLst/>
              <a:gdLst>
                <a:gd name="T0" fmla="*/ 81 w 89"/>
                <a:gd name="T1" fmla="*/ 42 h 60"/>
                <a:gd name="T2" fmla="*/ 89 w 89"/>
                <a:gd name="T3" fmla="*/ 0 h 60"/>
                <a:gd name="T4" fmla="*/ 30 w 89"/>
                <a:gd name="T5" fmla="*/ 0 h 60"/>
                <a:gd name="T6" fmla="*/ 0 w 89"/>
                <a:gd name="T7" fmla="*/ 30 h 60"/>
                <a:gd name="T8" fmla="*/ 30 w 89"/>
                <a:gd name="T9" fmla="*/ 60 h 60"/>
                <a:gd name="T10" fmla="*/ 81 w 89"/>
                <a:gd name="T11" fmla="*/ 60 h 60"/>
                <a:gd name="T12" fmla="*/ 81 w 89"/>
                <a:gd name="T13" fmla="*/ 42 h 60"/>
              </a:gdLst>
              <a:ahLst/>
              <a:cxnLst>
                <a:cxn ang="0">
                  <a:pos x="T0" y="T1"/>
                </a:cxn>
                <a:cxn ang="0">
                  <a:pos x="T2" y="T3"/>
                </a:cxn>
                <a:cxn ang="0">
                  <a:pos x="T4" y="T5"/>
                </a:cxn>
                <a:cxn ang="0">
                  <a:pos x="T6" y="T7"/>
                </a:cxn>
                <a:cxn ang="0">
                  <a:pos x="T8" y="T9"/>
                </a:cxn>
                <a:cxn ang="0">
                  <a:pos x="T10" y="T11"/>
                </a:cxn>
                <a:cxn ang="0">
                  <a:pos x="T12" y="T13"/>
                </a:cxn>
              </a:cxnLst>
              <a:rect l="0" t="0" r="r" b="b"/>
              <a:pathLst>
                <a:path w="89" h="60">
                  <a:moveTo>
                    <a:pt x="81" y="42"/>
                  </a:moveTo>
                  <a:cubicBezTo>
                    <a:pt x="81" y="27"/>
                    <a:pt x="84" y="13"/>
                    <a:pt x="89" y="0"/>
                  </a:cubicBezTo>
                  <a:cubicBezTo>
                    <a:pt x="30" y="0"/>
                    <a:pt x="30" y="0"/>
                    <a:pt x="30" y="0"/>
                  </a:cubicBezTo>
                  <a:cubicBezTo>
                    <a:pt x="14" y="0"/>
                    <a:pt x="0" y="13"/>
                    <a:pt x="0" y="30"/>
                  </a:cubicBezTo>
                  <a:cubicBezTo>
                    <a:pt x="0" y="47"/>
                    <a:pt x="14" y="60"/>
                    <a:pt x="30" y="60"/>
                  </a:cubicBezTo>
                  <a:cubicBezTo>
                    <a:pt x="81" y="60"/>
                    <a:pt x="81" y="60"/>
                    <a:pt x="81" y="60"/>
                  </a:cubicBezTo>
                  <a:cubicBezTo>
                    <a:pt x="81" y="42"/>
                    <a:pt x="81" y="42"/>
                    <a:pt x="81"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914">
              <a:extLst>
                <a:ext uri="{FF2B5EF4-FFF2-40B4-BE49-F238E27FC236}">
                  <a16:creationId xmlns:a16="http://schemas.microsoft.com/office/drawing/2014/main" id="{F1612A32-95DE-786C-1353-C829B49E76D3}"/>
                </a:ext>
              </a:extLst>
            </p:cNvPr>
            <p:cNvSpPr>
              <a:spLocks/>
            </p:cNvSpPr>
            <p:nvPr/>
          </p:nvSpPr>
          <p:spPr bwMode="auto">
            <a:xfrm>
              <a:off x="7320530" y="4876800"/>
              <a:ext cx="397900" cy="62827"/>
            </a:xfrm>
            <a:custGeom>
              <a:avLst/>
              <a:gdLst>
                <a:gd name="T0" fmla="*/ 192 w 384"/>
                <a:gd name="T1" fmla="*/ 12 h 61"/>
                <a:gd name="T2" fmla="*/ 284 w 384"/>
                <a:gd name="T3" fmla="*/ 61 h 61"/>
                <a:gd name="T4" fmla="*/ 354 w 384"/>
                <a:gd name="T5" fmla="*/ 61 h 61"/>
                <a:gd name="T6" fmla="*/ 384 w 384"/>
                <a:gd name="T7" fmla="*/ 30 h 61"/>
                <a:gd name="T8" fmla="*/ 354 w 384"/>
                <a:gd name="T9" fmla="*/ 0 h 61"/>
                <a:gd name="T10" fmla="*/ 30 w 384"/>
                <a:gd name="T11" fmla="*/ 0 h 61"/>
                <a:gd name="T12" fmla="*/ 0 w 384"/>
                <a:gd name="T13" fmla="*/ 30 h 61"/>
                <a:gd name="T14" fmla="*/ 30 w 384"/>
                <a:gd name="T15" fmla="*/ 61 h 61"/>
                <a:gd name="T16" fmla="*/ 100 w 384"/>
                <a:gd name="T17" fmla="*/ 61 h 61"/>
                <a:gd name="T18" fmla="*/ 192 w 384"/>
                <a:gd name="T19" fmla="*/ 1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61">
                  <a:moveTo>
                    <a:pt x="192" y="12"/>
                  </a:moveTo>
                  <a:cubicBezTo>
                    <a:pt x="230" y="12"/>
                    <a:pt x="264" y="31"/>
                    <a:pt x="284" y="61"/>
                  </a:cubicBezTo>
                  <a:cubicBezTo>
                    <a:pt x="354" y="61"/>
                    <a:pt x="354" y="61"/>
                    <a:pt x="354" y="61"/>
                  </a:cubicBezTo>
                  <a:cubicBezTo>
                    <a:pt x="370" y="61"/>
                    <a:pt x="384" y="47"/>
                    <a:pt x="384" y="30"/>
                  </a:cubicBezTo>
                  <a:cubicBezTo>
                    <a:pt x="384" y="14"/>
                    <a:pt x="370" y="0"/>
                    <a:pt x="354" y="0"/>
                  </a:cubicBezTo>
                  <a:cubicBezTo>
                    <a:pt x="30" y="0"/>
                    <a:pt x="30" y="0"/>
                    <a:pt x="30" y="0"/>
                  </a:cubicBezTo>
                  <a:cubicBezTo>
                    <a:pt x="14" y="0"/>
                    <a:pt x="0" y="14"/>
                    <a:pt x="0" y="30"/>
                  </a:cubicBezTo>
                  <a:cubicBezTo>
                    <a:pt x="0" y="47"/>
                    <a:pt x="14" y="61"/>
                    <a:pt x="30" y="61"/>
                  </a:cubicBezTo>
                  <a:cubicBezTo>
                    <a:pt x="100" y="61"/>
                    <a:pt x="100" y="61"/>
                    <a:pt x="100" y="61"/>
                  </a:cubicBezTo>
                  <a:cubicBezTo>
                    <a:pt x="120" y="31"/>
                    <a:pt x="154" y="12"/>
                    <a:pt x="19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915">
              <a:extLst>
                <a:ext uri="{FF2B5EF4-FFF2-40B4-BE49-F238E27FC236}">
                  <a16:creationId xmlns:a16="http://schemas.microsoft.com/office/drawing/2014/main" id="{7338183E-D28A-DE56-2840-DBECB675DAEC}"/>
                </a:ext>
              </a:extLst>
            </p:cNvPr>
            <p:cNvSpPr>
              <a:spLocks/>
            </p:cNvSpPr>
            <p:nvPr/>
          </p:nvSpPr>
          <p:spPr bwMode="auto">
            <a:xfrm>
              <a:off x="7634661" y="5044337"/>
              <a:ext cx="83769" cy="61430"/>
            </a:xfrm>
            <a:custGeom>
              <a:avLst/>
              <a:gdLst>
                <a:gd name="T0" fmla="*/ 51 w 81"/>
                <a:gd name="T1" fmla="*/ 60 h 60"/>
                <a:gd name="T2" fmla="*/ 81 w 81"/>
                <a:gd name="T3" fmla="*/ 30 h 60"/>
                <a:gd name="T4" fmla="*/ 51 w 81"/>
                <a:gd name="T5" fmla="*/ 0 h 60"/>
                <a:gd name="T6" fmla="*/ 0 w 81"/>
                <a:gd name="T7" fmla="*/ 0 h 60"/>
                <a:gd name="T8" fmla="*/ 0 w 81"/>
                <a:gd name="T9" fmla="*/ 60 h 60"/>
                <a:gd name="T10" fmla="*/ 51 w 81"/>
                <a:gd name="T11" fmla="*/ 60 h 60"/>
              </a:gdLst>
              <a:ahLst/>
              <a:cxnLst>
                <a:cxn ang="0">
                  <a:pos x="T0" y="T1"/>
                </a:cxn>
                <a:cxn ang="0">
                  <a:pos x="T2" y="T3"/>
                </a:cxn>
                <a:cxn ang="0">
                  <a:pos x="T4" y="T5"/>
                </a:cxn>
                <a:cxn ang="0">
                  <a:pos x="T6" y="T7"/>
                </a:cxn>
                <a:cxn ang="0">
                  <a:pos x="T8" y="T9"/>
                </a:cxn>
                <a:cxn ang="0">
                  <a:pos x="T10" y="T11"/>
                </a:cxn>
              </a:cxnLst>
              <a:rect l="0" t="0" r="r" b="b"/>
              <a:pathLst>
                <a:path w="81" h="60">
                  <a:moveTo>
                    <a:pt x="51" y="60"/>
                  </a:moveTo>
                  <a:cubicBezTo>
                    <a:pt x="67" y="60"/>
                    <a:pt x="81" y="47"/>
                    <a:pt x="81" y="30"/>
                  </a:cubicBezTo>
                  <a:cubicBezTo>
                    <a:pt x="81" y="13"/>
                    <a:pt x="67" y="0"/>
                    <a:pt x="51" y="0"/>
                  </a:cubicBezTo>
                  <a:cubicBezTo>
                    <a:pt x="0" y="0"/>
                    <a:pt x="0" y="0"/>
                    <a:pt x="0" y="0"/>
                  </a:cubicBezTo>
                  <a:cubicBezTo>
                    <a:pt x="0" y="60"/>
                    <a:pt x="0" y="60"/>
                    <a:pt x="0" y="60"/>
                  </a:cubicBezTo>
                  <a:lnTo>
                    <a:pt x="51"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916">
              <a:extLst>
                <a:ext uri="{FF2B5EF4-FFF2-40B4-BE49-F238E27FC236}">
                  <a16:creationId xmlns:a16="http://schemas.microsoft.com/office/drawing/2014/main" id="{14E937F4-1C8E-8BD9-F20A-7D0B41B2E935}"/>
                </a:ext>
              </a:extLst>
            </p:cNvPr>
            <p:cNvSpPr>
              <a:spLocks/>
            </p:cNvSpPr>
            <p:nvPr/>
          </p:nvSpPr>
          <p:spPr bwMode="auto">
            <a:xfrm>
              <a:off x="7320530" y="5044337"/>
              <a:ext cx="83769" cy="61430"/>
            </a:xfrm>
            <a:custGeom>
              <a:avLst/>
              <a:gdLst>
                <a:gd name="T0" fmla="*/ 30 w 81"/>
                <a:gd name="T1" fmla="*/ 0 h 60"/>
                <a:gd name="T2" fmla="*/ 0 w 81"/>
                <a:gd name="T3" fmla="*/ 30 h 60"/>
                <a:gd name="T4" fmla="*/ 30 w 81"/>
                <a:gd name="T5" fmla="*/ 60 h 60"/>
                <a:gd name="T6" fmla="*/ 81 w 81"/>
                <a:gd name="T7" fmla="*/ 60 h 60"/>
                <a:gd name="T8" fmla="*/ 81 w 81"/>
                <a:gd name="T9" fmla="*/ 0 h 60"/>
                <a:gd name="T10" fmla="*/ 30 w 81"/>
                <a:gd name="T11" fmla="*/ 0 h 60"/>
              </a:gdLst>
              <a:ahLst/>
              <a:cxnLst>
                <a:cxn ang="0">
                  <a:pos x="T0" y="T1"/>
                </a:cxn>
                <a:cxn ang="0">
                  <a:pos x="T2" y="T3"/>
                </a:cxn>
                <a:cxn ang="0">
                  <a:pos x="T4" y="T5"/>
                </a:cxn>
                <a:cxn ang="0">
                  <a:pos x="T6" y="T7"/>
                </a:cxn>
                <a:cxn ang="0">
                  <a:pos x="T8" y="T9"/>
                </a:cxn>
                <a:cxn ang="0">
                  <a:pos x="T10" y="T11"/>
                </a:cxn>
              </a:cxnLst>
              <a:rect l="0" t="0" r="r" b="b"/>
              <a:pathLst>
                <a:path w="81" h="60">
                  <a:moveTo>
                    <a:pt x="30" y="0"/>
                  </a:moveTo>
                  <a:cubicBezTo>
                    <a:pt x="14" y="0"/>
                    <a:pt x="0" y="13"/>
                    <a:pt x="0" y="30"/>
                  </a:cubicBezTo>
                  <a:cubicBezTo>
                    <a:pt x="0" y="47"/>
                    <a:pt x="14" y="60"/>
                    <a:pt x="30" y="60"/>
                  </a:cubicBezTo>
                  <a:cubicBezTo>
                    <a:pt x="81" y="60"/>
                    <a:pt x="81" y="60"/>
                    <a:pt x="81" y="60"/>
                  </a:cubicBezTo>
                  <a:cubicBezTo>
                    <a:pt x="81" y="0"/>
                    <a:pt x="81" y="0"/>
                    <a:pt x="81" y="0"/>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917">
              <a:extLst>
                <a:ext uri="{FF2B5EF4-FFF2-40B4-BE49-F238E27FC236}">
                  <a16:creationId xmlns:a16="http://schemas.microsoft.com/office/drawing/2014/main" id="{29BD683A-E57B-E7AD-2BA9-F16FE0F8A492}"/>
                </a:ext>
              </a:extLst>
            </p:cNvPr>
            <p:cNvSpPr>
              <a:spLocks/>
            </p:cNvSpPr>
            <p:nvPr/>
          </p:nvSpPr>
          <p:spPr bwMode="auto">
            <a:xfrm>
              <a:off x="7634661" y="5128105"/>
              <a:ext cx="83769" cy="61430"/>
            </a:xfrm>
            <a:custGeom>
              <a:avLst/>
              <a:gdLst>
                <a:gd name="T0" fmla="*/ 51 w 81"/>
                <a:gd name="T1" fmla="*/ 60 h 60"/>
                <a:gd name="T2" fmla="*/ 81 w 81"/>
                <a:gd name="T3" fmla="*/ 30 h 60"/>
                <a:gd name="T4" fmla="*/ 51 w 81"/>
                <a:gd name="T5" fmla="*/ 0 h 60"/>
                <a:gd name="T6" fmla="*/ 0 w 81"/>
                <a:gd name="T7" fmla="*/ 0 h 60"/>
                <a:gd name="T8" fmla="*/ 0 w 81"/>
                <a:gd name="T9" fmla="*/ 60 h 60"/>
                <a:gd name="T10" fmla="*/ 51 w 81"/>
                <a:gd name="T11" fmla="*/ 60 h 60"/>
              </a:gdLst>
              <a:ahLst/>
              <a:cxnLst>
                <a:cxn ang="0">
                  <a:pos x="T0" y="T1"/>
                </a:cxn>
                <a:cxn ang="0">
                  <a:pos x="T2" y="T3"/>
                </a:cxn>
                <a:cxn ang="0">
                  <a:pos x="T4" y="T5"/>
                </a:cxn>
                <a:cxn ang="0">
                  <a:pos x="T6" y="T7"/>
                </a:cxn>
                <a:cxn ang="0">
                  <a:pos x="T8" y="T9"/>
                </a:cxn>
                <a:cxn ang="0">
                  <a:pos x="T10" y="T11"/>
                </a:cxn>
              </a:cxnLst>
              <a:rect l="0" t="0" r="r" b="b"/>
              <a:pathLst>
                <a:path w="81" h="60">
                  <a:moveTo>
                    <a:pt x="51" y="60"/>
                  </a:moveTo>
                  <a:cubicBezTo>
                    <a:pt x="67" y="60"/>
                    <a:pt x="81" y="47"/>
                    <a:pt x="81" y="30"/>
                  </a:cubicBezTo>
                  <a:cubicBezTo>
                    <a:pt x="81" y="13"/>
                    <a:pt x="67" y="0"/>
                    <a:pt x="51" y="0"/>
                  </a:cubicBezTo>
                  <a:cubicBezTo>
                    <a:pt x="0" y="0"/>
                    <a:pt x="0" y="0"/>
                    <a:pt x="0" y="0"/>
                  </a:cubicBezTo>
                  <a:cubicBezTo>
                    <a:pt x="0" y="60"/>
                    <a:pt x="0" y="60"/>
                    <a:pt x="0" y="60"/>
                  </a:cubicBezTo>
                  <a:lnTo>
                    <a:pt x="51"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918">
              <a:extLst>
                <a:ext uri="{FF2B5EF4-FFF2-40B4-BE49-F238E27FC236}">
                  <a16:creationId xmlns:a16="http://schemas.microsoft.com/office/drawing/2014/main" id="{047BC059-2587-AC4A-E428-57536D9B6D22}"/>
                </a:ext>
              </a:extLst>
            </p:cNvPr>
            <p:cNvSpPr>
              <a:spLocks/>
            </p:cNvSpPr>
            <p:nvPr/>
          </p:nvSpPr>
          <p:spPr bwMode="auto">
            <a:xfrm>
              <a:off x="7320530" y="5128105"/>
              <a:ext cx="83769" cy="61430"/>
            </a:xfrm>
            <a:custGeom>
              <a:avLst/>
              <a:gdLst>
                <a:gd name="T0" fmla="*/ 30 w 81"/>
                <a:gd name="T1" fmla="*/ 0 h 60"/>
                <a:gd name="T2" fmla="*/ 0 w 81"/>
                <a:gd name="T3" fmla="*/ 30 h 60"/>
                <a:gd name="T4" fmla="*/ 30 w 81"/>
                <a:gd name="T5" fmla="*/ 60 h 60"/>
                <a:gd name="T6" fmla="*/ 81 w 81"/>
                <a:gd name="T7" fmla="*/ 60 h 60"/>
                <a:gd name="T8" fmla="*/ 81 w 81"/>
                <a:gd name="T9" fmla="*/ 0 h 60"/>
                <a:gd name="T10" fmla="*/ 30 w 81"/>
                <a:gd name="T11" fmla="*/ 0 h 60"/>
              </a:gdLst>
              <a:ahLst/>
              <a:cxnLst>
                <a:cxn ang="0">
                  <a:pos x="T0" y="T1"/>
                </a:cxn>
                <a:cxn ang="0">
                  <a:pos x="T2" y="T3"/>
                </a:cxn>
                <a:cxn ang="0">
                  <a:pos x="T4" y="T5"/>
                </a:cxn>
                <a:cxn ang="0">
                  <a:pos x="T6" y="T7"/>
                </a:cxn>
                <a:cxn ang="0">
                  <a:pos x="T8" y="T9"/>
                </a:cxn>
                <a:cxn ang="0">
                  <a:pos x="T10" y="T11"/>
                </a:cxn>
              </a:cxnLst>
              <a:rect l="0" t="0" r="r" b="b"/>
              <a:pathLst>
                <a:path w="81" h="60">
                  <a:moveTo>
                    <a:pt x="30" y="0"/>
                  </a:moveTo>
                  <a:cubicBezTo>
                    <a:pt x="14" y="0"/>
                    <a:pt x="0" y="13"/>
                    <a:pt x="0" y="30"/>
                  </a:cubicBezTo>
                  <a:cubicBezTo>
                    <a:pt x="0" y="47"/>
                    <a:pt x="14" y="60"/>
                    <a:pt x="30" y="60"/>
                  </a:cubicBezTo>
                  <a:cubicBezTo>
                    <a:pt x="81" y="60"/>
                    <a:pt x="81" y="60"/>
                    <a:pt x="81" y="60"/>
                  </a:cubicBezTo>
                  <a:cubicBezTo>
                    <a:pt x="81" y="0"/>
                    <a:pt x="81" y="0"/>
                    <a:pt x="81" y="0"/>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919">
              <a:extLst>
                <a:ext uri="{FF2B5EF4-FFF2-40B4-BE49-F238E27FC236}">
                  <a16:creationId xmlns:a16="http://schemas.microsoft.com/office/drawing/2014/main" id="{6620F39E-A2CB-A32C-54A5-82BEDAAD7004}"/>
                </a:ext>
              </a:extLst>
            </p:cNvPr>
            <p:cNvSpPr>
              <a:spLocks/>
            </p:cNvSpPr>
            <p:nvPr/>
          </p:nvSpPr>
          <p:spPr bwMode="auto">
            <a:xfrm>
              <a:off x="7320530" y="5210477"/>
              <a:ext cx="397900" cy="62827"/>
            </a:xfrm>
            <a:custGeom>
              <a:avLst/>
              <a:gdLst>
                <a:gd name="T0" fmla="*/ 81 w 384"/>
                <a:gd name="T1" fmla="*/ 21 h 61"/>
                <a:gd name="T2" fmla="*/ 81 w 384"/>
                <a:gd name="T3" fmla="*/ 0 h 61"/>
                <a:gd name="T4" fmla="*/ 30 w 384"/>
                <a:gd name="T5" fmla="*/ 0 h 61"/>
                <a:gd name="T6" fmla="*/ 0 w 384"/>
                <a:gd name="T7" fmla="*/ 31 h 61"/>
                <a:gd name="T8" fmla="*/ 30 w 384"/>
                <a:gd name="T9" fmla="*/ 61 h 61"/>
                <a:gd name="T10" fmla="*/ 354 w 384"/>
                <a:gd name="T11" fmla="*/ 61 h 61"/>
                <a:gd name="T12" fmla="*/ 384 w 384"/>
                <a:gd name="T13" fmla="*/ 31 h 61"/>
                <a:gd name="T14" fmla="*/ 354 w 384"/>
                <a:gd name="T15" fmla="*/ 0 h 61"/>
                <a:gd name="T16" fmla="*/ 303 w 384"/>
                <a:gd name="T17" fmla="*/ 0 h 61"/>
                <a:gd name="T18" fmla="*/ 303 w 384"/>
                <a:gd name="T19" fmla="*/ 21 h 61"/>
                <a:gd name="T20" fmla="*/ 81 w 384"/>
                <a:gd name="T21" fmla="*/ 2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4" h="61">
                  <a:moveTo>
                    <a:pt x="81" y="21"/>
                  </a:moveTo>
                  <a:cubicBezTo>
                    <a:pt x="81" y="0"/>
                    <a:pt x="81" y="0"/>
                    <a:pt x="81" y="0"/>
                  </a:cubicBezTo>
                  <a:cubicBezTo>
                    <a:pt x="30" y="0"/>
                    <a:pt x="30" y="0"/>
                    <a:pt x="30" y="0"/>
                  </a:cubicBezTo>
                  <a:cubicBezTo>
                    <a:pt x="14" y="0"/>
                    <a:pt x="0" y="14"/>
                    <a:pt x="0" y="31"/>
                  </a:cubicBezTo>
                  <a:cubicBezTo>
                    <a:pt x="0" y="47"/>
                    <a:pt x="14" y="61"/>
                    <a:pt x="30" y="61"/>
                  </a:cubicBezTo>
                  <a:cubicBezTo>
                    <a:pt x="354" y="61"/>
                    <a:pt x="354" y="61"/>
                    <a:pt x="354" y="61"/>
                  </a:cubicBezTo>
                  <a:cubicBezTo>
                    <a:pt x="370" y="61"/>
                    <a:pt x="384" y="47"/>
                    <a:pt x="384" y="31"/>
                  </a:cubicBezTo>
                  <a:cubicBezTo>
                    <a:pt x="384" y="14"/>
                    <a:pt x="370" y="0"/>
                    <a:pt x="354" y="0"/>
                  </a:cubicBezTo>
                  <a:cubicBezTo>
                    <a:pt x="303" y="0"/>
                    <a:pt x="303" y="0"/>
                    <a:pt x="303" y="0"/>
                  </a:cubicBezTo>
                  <a:cubicBezTo>
                    <a:pt x="303" y="21"/>
                    <a:pt x="303" y="21"/>
                    <a:pt x="303" y="21"/>
                  </a:cubicBezTo>
                  <a:lnTo>
                    <a:pt x="81"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920">
              <a:extLst>
                <a:ext uri="{FF2B5EF4-FFF2-40B4-BE49-F238E27FC236}">
                  <a16:creationId xmlns:a16="http://schemas.microsoft.com/office/drawing/2014/main" id="{E53272CC-8FB3-3A06-C5E3-BEADB43E9752}"/>
                </a:ext>
              </a:extLst>
            </p:cNvPr>
            <p:cNvSpPr>
              <a:spLocks/>
            </p:cNvSpPr>
            <p:nvPr/>
          </p:nvSpPr>
          <p:spPr bwMode="auto">
            <a:xfrm>
              <a:off x="7425240" y="4907515"/>
              <a:ext cx="188479" cy="304358"/>
            </a:xfrm>
            <a:custGeom>
              <a:avLst/>
              <a:gdLst>
                <a:gd name="T0" fmla="*/ 182 w 182"/>
                <a:gd name="T1" fmla="*/ 91 h 295"/>
                <a:gd name="T2" fmla="*/ 91 w 182"/>
                <a:gd name="T3" fmla="*/ 0 h 295"/>
                <a:gd name="T4" fmla="*/ 2 w 182"/>
                <a:gd name="T5" fmla="*/ 76 h 295"/>
                <a:gd name="T6" fmla="*/ 39 w 182"/>
                <a:gd name="T7" fmla="*/ 76 h 295"/>
                <a:gd name="T8" fmla="*/ 53 w 182"/>
                <a:gd name="T9" fmla="*/ 52 h 295"/>
                <a:gd name="T10" fmla="*/ 91 w 182"/>
                <a:gd name="T11" fmla="*/ 36 h 295"/>
                <a:gd name="T12" fmla="*/ 130 w 182"/>
                <a:gd name="T13" fmla="*/ 52 h 295"/>
                <a:gd name="T14" fmla="*/ 146 w 182"/>
                <a:gd name="T15" fmla="*/ 91 h 295"/>
                <a:gd name="T16" fmla="*/ 146 w 182"/>
                <a:gd name="T17" fmla="*/ 112 h 295"/>
                <a:gd name="T18" fmla="*/ 0 w 182"/>
                <a:gd name="T19" fmla="*/ 112 h 295"/>
                <a:gd name="T20" fmla="*/ 0 w 182"/>
                <a:gd name="T21" fmla="*/ 295 h 295"/>
                <a:gd name="T22" fmla="*/ 182 w 182"/>
                <a:gd name="T23" fmla="*/ 295 h 295"/>
                <a:gd name="T24" fmla="*/ 182 w 182"/>
                <a:gd name="T25" fmla="*/ 124 h 295"/>
                <a:gd name="T26" fmla="*/ 182 w 182"/>
                <a:gd name="T27" fmla="*/ 91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295">
                  <a:moveTo>
                    <a:pt x="182" y="91"/>
                  </a:moveTo>
                  <a:cubicBezTo>
                    <a:pt x="182" y="41"/>
                    <a:pt x="141" y="0"/>
                    <a:pt x="91" y="0"/>
                  </a:cubicBezTo>
                  <a:cubicBezTo>
                    <a:pt x="47" y="0"/>
                    <a:pt x="9" y="33"/>
                    <a:pt x="2" y="76"/>
                  </a:cubicBezTo>
                  <a:cubicBezTo>
                    <a:pt x="39" y="76"/>
                    <a:pt x="39" y="76"/>
                    <a:pt x="39" y="76"/>
                  </a:cubicBezTo>
                  <a:cubicBezTo>
                    <a:pt x="42" y="67"/>
                    <a:pt x="46" y="59"/>
                    <a:pt x="53" y="52"/>
                  </a:cubicBezTo>
                  <a:cubicBezTo>
                    <a:pt x="63" y="42"/>
                    <a:pt x="77" y="36"/>
                    <a:pt x="91" y="36"/>
                  </a:cubicBezTo>
                  <a:cubicBezTo>
                    <a:pt x="106" y="36"/>
                    <a:pt x="119" y="42"/>
                    <a:pt x="130" y="52"/>
                  </a:cubicBezTo>
                  <a:cubicBezTo>
                    <a:pt x="140" y="62"/>
                    <a:pt x="146" y="76"/>
                    <a:pt x="146" y="91"/>
                  </a:cubicBezTo>
                  <a:cubicBezTo>
                    <a:pt x="146" y="93"/>
                    <a:pt x="146" y="102"/>
                    <a:pt x="146" y="112"/>
                  </a:cubicBezTo>
                  <a:cubicBezTo>
                    <a:pt x="0" y="112"/>
                    <a:pt x="0" y="112"/>
                    <a:pt x="0" y="112"/>
                  </a:cubicBezTo>
                  <a:cubicBezTo>
                    <a:pt x="0" y="295"/>
                    <a:pt x="0" y="295"/>
                    <a:pt x="0" y="295"/>
                  </a:cubicBezTo>
                  <a:cubicBezTo>
                    <a:pt x="182" y="295"/>
                    <a:pt x="182" y="295"/>
                    <a:pt x="182" y="295"/>
                  </a:cubicBezTo>
                  <a:cubicBezTo>
                    <a:pt x="182" y="124"/>
                    <a:pt x="182" y="124"/>
                    <a:pt x="182" y="124"/>
                  </a:cubicBezTo>
                  <a:cubicBezTo>
                    <a:pt x="182" y="108"/>
                    <a:pt x="182" y="94"/>
                    <a:pt x="182"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62" name="Oval 921">
              <a:extLst>
                <a:ext uri="{FF2B5EF4-FFF2-40B4-BE49-F238E27FC236}">
                  <a16:creationId xmlns:a16="http://schemas.microsoft.com/office/drawing/2014/main" id="{7BDA2176-2B4F-24D2-CE09-B8FC78120D96}"/>
                </a:ext>
              </a:extLst>
            </p:cNvPr>
            <p:cNvSpPr>
              <a:spLocks noChangeArrowheads="1"/>
            </p:cNvSpPr>
            <p:nvPr/>
          </p:nvSpPr>
          <p:spPr bwMode="auto">
            <a:xfrm>
              <a:off x="7496444" y="5093202"/>
              <a:ext cx="46072" cy="4746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4CD8996A-F89D-90DD-8045-613C9CAF2206}"/>
              </a:ext>
              <a:ext uri="{C183D7F6-B498-43B3-948B-1728B52AA6E4}">
                <adec:decorative xmlns:adec="http://schemas.microsoft.com/office/drawing/2017/decorative" val="1"/>
              </a:ext>
            </a:extLst>
          </p:cNvPr>
          <p:cNvGrpSpPr/>
          <p:nvPr/>
        </p:nvGrpSpPr>
        <p:grpSpPr>
          <a:xfrm>
            <a:off x="4757688" y="3034972"/>
            <a:ext cx="549244" cy="553062"/>
            <a:chOff x="704148" y="5404310"/>
            <a:chExt cx="532515" cy="536217"/>
          </a:xfrm>
          <a:solidFill>
            <a:schemeClr val="accent4"/>
          </a:solidFill>
        </p:grpSpPr>
        <p:grpSp>
          <p:nvGrpSpPr>
            <p:cNvPr id="17" name="Group 16">
              <a:extLst>
                <a:ext uri="{FF2B5EF4-FFF2-40B4-BE49-F238E27FC236}">
                  <a16:creationId xmlns:a16="http://schemas.microsoft.com/office/drawing/2014/main" id="{79A58EFA-6E7A-DDA1-9E63-3C51DEB20D05}"/>
                </a:ext>
              </a:extLst>
            </p:cNvPr>
            <p:cNvGrpSpPr/>
            <p:nvPr/>
          </p:nvGrpSpPr>
          <p:grpSpPr>
            <a:xfrm>
              <a:off x="931630" y="5404310"/>
              <a:ext cx="305033" cy="303477"/>
              <a:chOff x="931630" y="5404310"/>
              <a:chExt cx="305033" cy="303477"/>
            </a:xfrm>
            <a:grpFill/>
          </p:grpSpPr>
          <p:sp>
            <p:nvSpPr>
              <p:cNvPr id="55" name="Freeform 45">
                <a:extLst>
                  <a:ext uri="{FF2B5EF4-FFF2-40B4-BE49-F238E27FC236}">
                    <a16:creationId xmlns:a16="http://schemas.microsoft.com/office/drawing/2014/main" id="{B9CF8C8B-6178-F0A2-DDD4-ECFABFDF765D}"/>
                  </a:ext>
                </a:extLst>
              </p:cNvPr>
              <p:cNvSpPr>
                <a:spLocks noEditPoints="1"/>
              </p:cNvSpPr>
              <p:nvPr/>
            </p:nvSpPr>
            <p:spPr bwMode="auto">
              <a:xfrm>
                <a:off x="1091928" y="5461893"/>
                <a:ext cx="144735" cy="143179"/>
              </a:xfrm>
              <a:custGeom>
                <a:avLst/>
                <a:gdLst>
                  <a:gd name="T0" fmla="*/ 133 w 153"/>
                  <a:gd name="T1" fmla="*/ 68 h 152"/>
                  <a:gd name="T2" fmla="*/ 128 w 153"/>
                  <a:gd name="T3" fmla="*/ 50 h 152"/>
                  <a:gd name="T4" fmla="*/ 140 w 153"/>
                  <a:gd name="T5" fmla="*/ 34 h 152"/>
                  <a:gd name="T6" fmla="*/ 129 w 153"/>
                  <a:gd name="T7" fmla="*/ 21 h 152"/>
                  <a:gd name="T8" fmla="*/ 111 w 153"/>
                  <a:gd name="T9" fmla="*/ 31 h 152"/>
                  <a:gd name="T10" fmla="*/ 95 w 153"/>
                  <a:gd name="T11" fmla="*/ 23 h 152"/>
                  <a:gd name="T12" fmla="*/ 93 w 153"/>
                  <a:gd name="T13" fmla="*/ 2 h 152"/>
                  <a:gd name="T14" fmla="*/ 75 w 153"/>
                  <a:gd name="T15" fmla="*/ 0 h 152"/>
                  <a:gd name="T16" fmla="*/ 69 w 153"/>
                  <a:gd name="T17" fmla="*/ 20 h 152"/>
                  <a:gd name="T18" fmla="*/ 52 w 153"/>
                  <a:gd name="T19" fmla="*/ 25 h 152"/>
                  <a:gd name="T20" fmla="*/ 35 w 153"/>
                  <a:gd name="T21" fmla="*/ 12 h 152"/>
                  <a:gd name="T22" fmla="*/ 22 w 153"/>
                  <a:gd name="T23" fmla="*/ 23 h 152"/>
                  <a:gd name="T24" fmla="*/ 31 w 153"/>
                  <a:gd name="T25" fmla="*/ 42 h 152"/>
                  <a:gd name="T26" fmla="*/ 22 w 153"/>
                  <a:gd name="T27" fmla="*/ 57 h 152"/>
                  <a:gd name="T28" fmla="*/ 2 w 153"/>
                  <a:gd name="T29" fmla="*/ 60 h 152"/>
                  <a:gd name="T30" fmla="*/ 0 w 153"/>
                  <a:gd name="T31" fmla="*/ 77 h 152"/>
                  <a:gd name="T32" fmla="*/ 19 w 153"/>
                  <a:gd name="T33" fmla="*/ 84 h 152"/>
                  <a:gd name="T34" fmla="*/ 25 w 153"/>
                  <a:gd name="T35" fmla="*/ 101 h 152"/>
                  <a:gd name="T36" fmla="*/ 12 w 153"/>
                  <a:gd name="T37" fmla="*/ 117 h 152"/>
                  <a:gd name="T38" fmla="*/ 23 w 153"/>
                  <a:gd name="T39" fmla="*/ 130 h 152"/>
                  <a:gd name="T40" fmla="*/ 42 w 153"/>
                  <a:gd name="T41" fmla="*/ 121 h 152"/>
                  <a:gd name="T42" fmla="*/ 58 w 153"/>
                  <a:gd name="T43" fmla="*/ 129 h 152"/>
                  <a:gd name="T44" fmla="*/ 60 w 153"/>
                  <a:gd name="T45" fmla="*/ 150 h 152"/>
                  <a:gd name="T46" fmla="*/ 77 w 153"/>
                  <a:gd name="T47" fmla="*/ 152 h 152"/>
                  <a:gd name="T48" fmla="*/ 84 w 153"/>
                  <a:gd name="T49" fmla="*/ 132 h 152"/>
                  <a:gd name="T50" fmla="*/ 101 w 153"/>
                  <a:gd name="T51" fmla="*/ 127 h 152"/>
                  <a:gd name="T52" fmla="*/ 118 w 153"/>
                  <a:gd name="T53" fmla="*/ 140 h 152"/>
                  <a:gd name="T54" fmla="*/ 131 w 153"/>
                  <a:gd name="T55" fmla="*/ 129 h 152"/>
                  <a:gd name="T56" fmla="*/ 122 w 153"/>
                  <a:gd name="T57" fmla="*/ 111 h 152"/>
                  <a:gd name="T58" fmla="*/ 131 w 153"/>
                  <a:gd name="T59" fmla="*/ 95 h 152"/>
                  <a:gd name="T60" fmla="*/ 151 w 153"/>
                  <a:gd name="T61" fmla="*/ 92 h 152"/>
                  <a:gd name="T62" fmla="*/ 153 w 153"/>
                  <a:gd name="T63" fmla="*/ 75 h 152"/>
                  <a:gd name="T64" fmla="*/ 133 w 153"/>
                  <a:gd name="T65" fmla="*/ 68 h 152"/>
                  <a:gd name="T66" fmla="*/ 86 w 153"/>
                  <a:gd name="T67" fmla="*/ 108 h 152"/>
                  <a:gd name="T68" fmla="*/ 44 w 153"/>
                  <a:gd name="T69" fmla="*/ 86 h 152"/>
                  <a:gd name="T70" fmla="*/ 66 w 153"/>
                  <a:gd name="T71" fmla="*/ 44 h 152"/>
                  <a:gd name="T72" fmla="*/ 108 w 153"/>
                  <a:gd name="T73" fmla="*/ 66 h 152"/>
                  <a:gd name="T74" fmla="*/ 86 w 153"/>
                  <a:gd name="T75"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152">
                    <a:moveTo>
                      <a:pt x="133" y="68"/>
                    </a:moveTo>
                    <a:cubicBezTo>
                      <a:pt x="133" y="62"/>
                      <a:pt x="131" y="56"/>
                      <a:pt x="128" y="50"/>
                    </a:cubicBezTo>
                    <a:cubicBezTo>
                      <a:pt x="130" y="49"/>
                      <a:pt x="140" y="34"/>
                      <a:pt x="140" y="34"/>
                    </a:cubicBezTo>
                    <a:cubicBezTo>
                      <a:pt x="129" y="21"/>
                      <a:pt x="129" y="21"/>
                      <a:pt x="129" y="21"/>
                    </a:cubicBezTo>
                    <a:cubicBezTo>
                      <a:pt x="129" y="21"/>
                      <a:pt x="112" y="29"/>
                      <a:pt x="111" y="31"/>
                    </a:cubicBezTo>
                    <a:cubicBezTo>
                      <a:pt x="106" y="28"/>
                      <a:pt x="101" y="25"/>
                      <a:pt x="95" y="23"/>
                    </a:cubicBezTo>
                    <a:cubicBezTo>
                      <a:pt x="95" y="22"/>
                      <a:pt x="93" y="2"/>
                      <a:pt x="93" y="2"/>
                    </a:cubicBezTo>
                    <a:cubicBezTo>
                      <a:pt x="75" y="0"/>
                      <a:pt x="75" y="0"/>
                      <a:pt x="75" y="0"/>
                    </a:cubicBezTo>
                    <a:cubicBezTo>
                      <a:pt x="75" y="0"/>
                      <a:pt x="69" y="20"/>
                      <a:pt x="69" y="20"/>
                    </a:cubicBezTo>
                    <a:cubicBezTo>
                      <a:pt x="63" y="21"/>
                      <a:pt x="57" y="23"/>
                      <a:pt x="52" y="25"/>
                    </a:cubicBezTo>
                    <a:cubicBezTo>
                      <a:pt x="51" y="24"/>
                      <a:pt x="35" y="12"/>
                      <a:pt x="35" y="12"/>
                    </a:cubicBezTo>
                    <a:cubicBezTo>
                      <a:pt x="22" y="23"/>
                      <a:pt x="22" y="23"/>
                      <a:pt x="22" y="23"/>
                    </a:cubicBezTo>
                    <a:cubicBezTo>
                      <a:pt x="22" y="23"/>
                      <a:pt x="29" y="40"/>
                      <a:pt x="31" y="42"/>
                    </a:cubicBezTo>
                    <a:cubicBezTo>
                      <a:pt x="27" y="46"/>
                      <a:pt x="24" y="52"/>
                      <a:pt x="22" y="57"/>
                    </a:cubicBezTo>
                    <a:cubicBezTo>
                      <a:pt x="20" y="57"/>
                      <a:pt x="2" y="60"/>
                      <a:pt x="2" y="60"/>
                    </a:cubicBezTo>
                    <a:cubicBezTo>
                      <a:pt x="0" y="77"/>
                      <a:pt x="0" y="77"/>
                      <a:pt x="0" y="77"/>
                    </a:cubicBezTo>
                    <a:cubicBezTo>
                      <a:pt x="0" y="77"/>
                      <a:pt x="17" y="83"/>
                      <a:pt x="19" y="84"/>
                    </a:cubicBezTo>
                    <a:cubicBezTo>
                      <a:pt x="20" y="90"/>
                      <a:pt x="22" y="96"/>
                      <a:pt x="25" y="101"/>
                    </a:cubicBezTo>
                    <a:cubicBezTo>
                      <a:pt x="23" y="102"/>
                      <a:pt x="12" y="117"/>
                      <a:pt x="12" y="117"/>
                    </a:cubicBezTo>
                    <a:cubicBezTo>
                      <a:pt x="23" y="130"/>
                      <a:pt x="23" y="130"/>
                      <a:pt x="23" y="130"/>
                    </a:cubicBezTo>
                    <a:cubicBezTo>
                      <a:pt x="23" y="130"/>
                      <a:pt x="41" y="122"/>
                      <a:pt x="42" y="121"/>
                    </a:cubicBezTo>
                    <a:cubicBezTo>
                      <a:pt x="47" y="124"/>
                      <a:pt x="52" y="127"/>
                      <a:pt x="58" y="129"/>
                    </a:cubicBezTo>
                    <a:cubicBezTo>
                      <a:pt x="57" y="130"/>
                      <a:pt x="60" y="150"/>
                      <a:pt x="60" y="150"/>
                    </a:cubicBezTo>
                    <a:cubicBezTo>
                      <a:pt x="77" y="152"/>
                      <a:pt x="77" y="152"/>
                      <a:pt x="77" y="152"/>
                    </a:cubicBezTo>
                    <a:cubicBezTo>
                      <a:pt x="77" y="152"/>
                      <a:pt x="84" y="132"/>
                      <a:pt x="84" y="132"/>
                    </a:cubicBezTo>
                    <a:cubicBezTo>
                      <a:pt x="90" y="131"/>
                      <a:pt x="96" y="129"/>
                      <a:pt x="101" y="127"/>
                    </a:cubicBezTo>
                    <a:cubicBezTo>
                      <a:pt x="102" y="128"/>
                      <a:pt x="118" y="140"/>
                      <a:pt x="118" y="140"/>
                    </a:cubicBezTo>
                    <a:cubicBezTo>
                      <a:pt x="131" y="129"/>
                      <a:pt x="131" y="129"/>
                      <a:pt x="131" y="129"/>
                    </a:cubicBezTo>
                    <a:cubicBezTo>
                      <a:pt x="131" y="129"/>
                      <a:pt x="124" y="113"/>
                      <a:pt x="122" y="111"/>
                    </a:cubicBezTo>
                    <a:cubicBezTo>
                      <a:pt x="126" y="106"/>
                      <a:pt x="129" y="101"/>
                      <a:pt x="131" y="95"/>
                    </a:cubicBezTo>
                    <a:cubicBezTo>
                      <a:pt x="134" y="95"/>
                      <a:pt x="151" y="92"/>
                      <a:pt x="151" y="92"/>
                    </a:cubicBezTo>
                    <a:cubicBezTo>
                      <a:pt x="153" y="75"/>
                      <a:pt x="153" y="75"/>
                      <a:pt x="153" y="75"/>
                    </a:cubicBezTo>
                    <a:cubicBezTo>
                      <a:pt x="152" y="75"/>
                      <a:pt x="136" y="68"/>
                      <a:pt x="133" y="68"/>
                    </a:cubicBezTo>
                    <a:close/>
                    <a:moveTo>
                      <a:pt x="86" y="108"/>
                    </a:moveTo>
                    <a:cubicBezTo>
                      <a:pt x="69" y="113"/>
                      <a:pt x="50" y="103"/>
                      <a:pt x="44" y="86"/>
                    </a:cubicBezTo>
                    <a:cubicBezTo>
                      <a:pt x="39" y="68"/>
                      <a:pt x="49" y="49"/>
                      <a:pt x="66" y="44"/>
                    </a:cubicBezTo>
                    <a:cubicBezTo>
                      <a:pt x="84" y="38"/>
                      <a:pt x="103" y="48"/>
                      <a:pt x="108" y="66"/>
                    </a:cubicBezTo>
                    <a:cubicBezTo>
                      <a:pt x="114" y="83"/>
                      <a:pt x="104" y="102"/>
                      <a:pt x="86"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56" name="Freeform 46">
                <a:extLst>
                  <a:ext uri="{FF2B5EF4-FFF2-40B4-BE49-F238E27FC236}">
                    <a16:creationId xmlns:a16="http://schemas.microsoft.com/office/drawing/2014/main" id="{8E76226F-34D1-CFE6-6892-F3999422447B}"/>
                  </a:ext>
                </a:extLst>
              </p:cNvPr>
              <p:cNvSpPr>
                <a:spLocks noEditPoints="1"/>
              </p:cNvSpPr>
              <p:nvPr/>
            </p:nvSpPr>
            <p:spPr bwMode="auto">
              <a:xfrm>
                <a:off x="1012557" y="5404310"/>
                <a:ext cx="104272" cy="104272"/>
              </a:xfrm>
              <a:custGeom>
                <a:avLst/>
                <a:gdLst>
                  <a:gd name="T0" fmla="*/ 19 w 110"/>
                  <a:gd name="T1" fmla="*/ 74 h 109"/>
                  <a:gd name="T2" fmla="*/ 10 w 110"/>
                  <a:gd name="T3" fmla="*/ 86 h 109"/>
                  <a:gd name="T4" fmla="*/ 18 w 110"/>
                  <a:gd name="T5" fmla="*/ 95 h 109"/>
                  <a:gd name="T6" fmla="*/ 32 w 110"/>
                  <a:gd name="T7" fmla="*/ 88 h 109"/>
                  <a:gd name="T8" fmla="*/ 44 w 110"/>
                  <a:gd name="T9" fmla="*/ 93 h 109"/>
                  <a:gd name="T10" fmla="*/ 46 w 110"/>
                  <a:gd name="T11" fmla="*/ 108 h 109"/>
                  <a:gd name="T12" fmla="*/ 58 w 110"/>
                  <a:gd name="T13" fmla="*/ 109 h 109"/>
                  <a:gd name="T14" fmla="*/ 63 w 110"/>
                  <a:gd name="T15" fmla="*/ 94 h 109"/>
                  <a:gd name="T16" fmla="*/ 75 w 110"/>
                  <a:gd name="T17" fmla="*/ 90 h 109"/>
                  <a:gd name="T18" fmla="*/ 87 w 110"/>
                  <a:gd name="T19" fmla="*/ 99 h 109"/>
                  <a:gd name="T20" fmla="*/ 96 w 110"/>
                  <a:gd name="T21" fmla="*/ 91 h 109"/>
                  <a:gd name="T22" fmla="*/ 90 w 110"/>
                  <a:gd name="T23" fmla="*/ 78 h 109"/>
                  <a:gd name="T24" fmla="*/ 96 w 110"/>
                  <a:gd name="T25" fmla="*/ 67 h 109"/>
                  <a:gd name="T26" fmla="*/ 110 w 110"/>
                  <a:gd name="T27" fmla="*/ 64 h 109"/>
                  <a:gd name="T28" fmla="*/ 110 w 110"/>
                  <a:gd name="T29" fmla="*/ 52 h 109"/>
                  <a:gd name="T30" fmla="*/ 97 w 110"/>
                  <a:gd name="T31" fmla="*/ 48 h 109"/>
                  <a:gd name="T32" fmla="*/ 92 w 110"/>
                  <a:gd name="T33" fmla="*/ 35 h 109"/>
                  <a:gd name="T34" fmla="*/ 101 w 110"/>
                  <a:gd name="T35" fmla="*/ 23 h 109"/>
                  <a:gd name="T36" fmla="*/ 93 w 110"/>
                  <a:gd name="T37" fmla="*/ 14 h 109"/>
                  <a:gd name="T38" fmla="*/ 80 w 110"/>
                  <a:gd name="T39" fmla="*/ 21 h 109"/>
                  <a:gd name="T40" fmla="*/ 68 w 110"/>
                  <a:gd name="T41" fmla="*/ 16 h 109"/>
                  <a:gd name="T42" fmla="*/ 66 w 110"/>
                  <a:gd name="T43" fmla="*/ 1 h 109"/>
                  <a:gd name="T44" fmla="*/ 52 w 110"/>
                  <a:gd name="T45" fmla="*/ 0 h 109"/>
                  <a:gd name="T46" fmla="*/ 48 w 110"/>
                  <a:gd name="T47" fmla="*/ 15 h 109"/>
                  <a:gd name="T48" fmla="*/ 36 w 110"/>
                  <a:gd name="T49" fmla="*/ 19 h 109"/>
                  <a:gd name="T50" fmla="*/ 24 w 110"/>
                  <a:gd name="T51" fmla="*/ 10 h 109"/>
                  <a:gd name="T52" fmla="*/ 14 w 110"/>
                  <a:gd name="T53" fmla="*/ 18 h 109"/>
                  <a:gd name="T54" fmla="*/ 22 w 110"/>
                  <a:gd name="T55" fmla="*/ 31 h 109"/>
                  <a:gd name="T56" fmla="*/ 16 w 110"/>
                  <a:gd name="T57" fmla="*/ 42 h 109"/>
                  <a:gd name="T58" fmla="*/ 1 w 110"/>
                  <a:gd name="T59" fmla="*/ 45 h 109"/>
                  <a:gd name="T60" fmla="*/ 0 w 110"/>
                  <a:gd name="T61" fmla="*/ 57 h 109"/>
                  <a:gd name="T62" fmla="*/ 14 w 110"/>
                  <a:gd name="T63" fmla="*/ 62 h 109"/>
                  <a:gd name="T64" fmla="*/ 19 w 110"/>
                  <a:gd name="T65" fmla="*/ 74 h 109"/>
                  <a:gd name="T66" fmla="*/ 47 w 110"/>
                  <a:gd name="T67" fmla="*/ 32 h 109"/>
                  <a:gd name="T68" fmla="*/ 78 w 110"/>
                  <a:gd name="T69" fmla="*/ 46 h 109"/>
                  <a:gd name="T70" fmla="*/ 64 w 110"/>
                  <a:gd name="T71" fmla="*/ 77 h 109"/>
                  <a:gd name="T72" fmla="*/ 33 w 110"/>
                  <a:gd name="T73" fmla="*/ 63 h 109"/>
                  <a:gd name="T74" fmla="*/ 47 w 110"/>
                  <a:gd name="T75" fmla="*/ 3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0" h="109">
                    <a:moveTo>
                      <a:pt x="19" y="74"/>
                    </a:moveTo>
                    <a:cubicBezTo>
                      <a:pt x="18" y="75"/>
                      <a:pt x="10" y="86"/>
                      <a:pt x="10" y="86"/>
                    </a:cubicBezTo>
                    <a:cubicBezTo>
                      <a:pt x="18" y="95"/>
                      <a:pt x="18" y="95"/>
                      <a:pt x="18" y="95"/>
                    </a:cubicBezTo>
                    <a:cubicBezTo>
                      <a:pt x="18" y="95"/>
                      <a:pt x="31" y="88"/>
                      <a:pt x="32" y="88"/>
                    </a:cubicBezTo>
                    <a:cubicBezTo>
                      <a:pt x="36" y="90"/>
                      <a:pt x="39" y="92"/>
                      <a:pt x="44" y="93"/>
                    </a:cubicBezTo>
                    <a:cubicBezTo>
                      <a:pt x="44" y="93"/>
                      <a:pt x="46" y="108"/>
                      <a:pt x="46" y="108"/>
                    </a:cubicBezTo>
                    <a:cubicBezTo>
                      <a:pt x="58" y="109"/>
                      <a:pt x="58" y="109"/>
                      <a:pt x="58" y="109"/>
                    </a:cubicBezTo>
                    <a:cubicBezTo>
                      <a:pt x="58" y="109"/>
                      <a:pt x="63" y="95"/>
                      <a:pt x="63" y="94"/>
                    </a:cubicBezTo>
                    <a:cubicBezTo>
                      <a:pt x="67" y="94"/>
                      <a:pt x="71" y="92"/>
                      <a:pt x="75" y="90"/>
                    </a:cubicBezTo>
                    <a:cubicBezTo>
                      <a:pt x="76" y="92"/>
                      <a:pt x="87" y="99"/>
                      <a:pt x="87" y="99"/>
                    </a:cubicBezTo>
                    <a:cubicBezTo>
                      <a:pt x="96" y="91"/>
                      <a:pt x="96" y="91"/>
                      <a:pt x="96" y="91"/>
                    </a:cubicBezTo>
                    <a:cubicBezTo>
                      <a:pt x="96" y="91"/>
                      <a:pt x="91" y="80"/>
                      <a:pt x="90" y="78"/>
                    </a:cubicBezTo>
                    <a:cubicBezTo>
                      <a:pt x="92" y="75"/>
                      <a:pt x="94" y="71"/>
                      <a:pt x="96" y="67"/>
                    </a:cubicBezTo>
                    <a:cubicBezTo>
                      <a:pt x="98" y="67"/>
                      <a:pt x="110" y="64"/>
                      <a:pt x="110" y="64"/>
                    </a:cubicBezTo>
                    <a:cubicBezTo>
                      <a:pt x="110" y="52"/>
                      <a:pt x="110" y="52"/>
                      <a:pt x="110" y="52"/>
                    </a:cubicBezTo>
                    <a:cubicBezTo>
                      <a:pt x="110" y="52"/>
                      <a:pt x="98" y="48"/>
                      <a:pt x="97" y="48"/>
                    </a:cubicBezTo>
                    <a:cubicBezTo>
                      <a:pt x="96" y="43"/>
                      <a:pt x="94" y="39"/>
                      <a:pt x="92" y="35"/>
                    </a:cubicBezTo>
                    <a:cubicBezTo>
                      <a:pt x="94" y="34"/>
                      <a:pt x="101" y="23"/>
                      <a:pt x="101" y="23"/>
                    </a:cubicBezTo>
                    <a:cubicBezTo>
                      <a:pt x="93" y="14"/>
                      <a:pt x="93" y="14"/>
                      <a:pt x="93" y="14"/>
                    </a:cubicBezTo>
                    <a:cubicBezTo>
                      <a:pt x="93" y="14"/>
                      <a:pt x="80" y="20"/>
                      <a:pt x="80" y="21"/>
                    </a:cubicBezTo>
                    <a:cubicBezTo>
                      <a:pt x="76" y="19"/>
                      <a:pt x="72" y="17"/>
                      <a:pt x="68" y="16"/>
                    </a:cubicBezTo>
                    <a:cubicBezTo>
                      <a:pt x="68" y="15"/>
                      <a:pt x="66" y="1"/>
                      <a:pt x="66" y="1"/>
                    </a:cubicBezTo>
                    <a:cubicBezTo>
                      <a:pt x="52" y="0"/>
                      <a:pt x="52" y="0"/>
                      <a:pt x="52" y="0"/>
                    </a:cubicBezTo>
                    <a:cubicBezTo>
                      <a:pt x="52" y="0"/>
                      <a:pt x="48" y="14"/>
                      <a:pt x="48" y="15"/>
                    </a:cubicBezTo>
                    <a:cubicBezTo>
                      <a:pt x="44" y="16"/>
                      <a:pt x="40" y="17"/>
                      <a:pt x="36" y="19"/>
                    </a:cubicBezTo>
                    <a:cubicBezTo>
                      <a:pt x="36" y="18"/>
                      <a:pt x="24" y="10"/>
                      <a:pt x="24" y="10"/>
                    </a:cubicBezTo>
                    <a:cubicBezTo>
                      <a:pt x="14" y="18"/>
                      <a:pt x="14" y="18"/>
                      <a:pt x="14" y="18"/>
                    </a:cubicBezTo>
                    <a:cubicBezTo>
                      <a:pt x="14" y="18"/>
                      <a:pt x="20" y="30"/>
                      <a:pt x="22" y="31"/>
                    </a:cubicBezTo>
                    <a:cubicBezTo>
                      <a:pt x="19" y="34"/>
                      <a:pt x="17" y="38"/>
                      <a:pt x="16" y="42"/>
                    </a:cubicBezTo>
                    <a:cubicBezTo>
                      <a:pt x="14" y="42"/>
                      <a:pt x="1" y="45"/>
                      <a:pt x="1" y="45"/>
                    </a:cubicBezTo>
                    <a:cubicBezTo>
                      <a:pt x="0" y="57"/>
                      <a:pt x="0" y="57"/>
                      <a:pt x="0" y="57"/>
                    </a:cubicBezTo>
                    <a:cubicBezTo>
                      <a:pt x="0" y="57"/>
                      <a:pt x="13" y="61"/>
                      <a:pt x="14" y="62"/>
                    </a:cubicBezTo>
                    <a:cubicBezTo>
                      <a:pt x="16" y="66"/>
                      <a:pt x="17" y="70"/>
                      <a:pt x="19" y="74"/>
                    </a:cubicBezTo>
                    <a:close/>
                    <a:moveTo>
                      <a:pt x="47" y="32"/>
                    </a:moveTo>
                    <a:cubicBezTo>
                      <a:pt x="60" y="28"/>
                      <a:pt x="74" y="34"/>
                      <a:pt x="78" y="46"/>
                    </a:cubicBezTo>
                    <a:cubicBezTo>
                      <a:pt x="82" y="59"/>
                      <a:pt x="76" y="73"/>
                      <a:pt x="64" y="77"/>
                    </a:cubicBezTo>
                    <a:cubicBezTo>
                      <a:pt x="51" y="82"/>
                      <a:pt x="37" y="75"/>
                      <a:pt x="33" y="63"/>
                    </a:cubicBezTo>
                    <a:cubicBezTo>
                      <a:pt x="28" y="50"/>
                      <a:pt x="34" y="36"/>
                      <a:pt x="47"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57" name="Freeform 47">
                <a:extLst>
                  <a:ext uri="{FF2B5EF4-FFF2-40B4-BE49-F238E27FC236}">
                    <a16:creationId xmlns:a16="http://schemas.microsoft.com/office/drawing/2014/main" id="{BE9407C2-E25A-9D4A-C557-815AF84726FB}"/>
                  </a:ext>
                </a:extLst>
              </p:cNvPr>
              <p:cNvSpPr>
                <a:spLocks noEditPoints="1"/>
              </p:cNvSpPr>
              <p:nvPr/>
            </p:nvSpPr>
            <p:spPr bwMode="auto">
              <a:xfrm>
                <a:off x="931630" y="5519476"/>
                <a:ext cx="188311" cy="188311"/>
              </a:xfrm>
              <a:custGeom>
                <a:avLst/>
                <a:gdLst>
                  <a:gd name="T0" fmla="*/ 163 w 199"/>
                  <a:gd name="T1" fmla="*/ 60 h 199"/>
                  <a:gd name="T2" fmla="*/ 177 w 199"/>
                  <a:gd name="T3" fmla="*/ 37 h 199"/>
                  <a:gd name="T4" fmla="*/ 161 w 199"/>
                  <a:gd name="T5" fmla="*/ 21 h 199"/>
                  <a:gd name="T6" fmla="*/ 138 w 199"/>
                  <a:gd name="T7" fmla="*/ 36 h 199"/>
                  <a:gd name="T8" fmla="*/ 116 w 199"/>
                  <a:gd name="T9" fmla="*/ 28 h 199"/>
                  <a:gd name="T10" fmla="*/ 110 w 199"/>
                  <a:gd name="T11" fmla="*/ 0 h 199"/>
                  <a:gd name="T12" fmla="*/ 88 w 199"/>
                  <a:gd name="T13" fmla="*/ 0 h 199"/>
                  <a:gd name="T14" fmla="*/ 82 w 199"/>
                  <a:gd name="T15" fmla="*/ 28 h 199"/>
                  <a:gd name="T16" fmla="*/ 61 w 199"/>
                  <a:gd name="T17" fmla="*/ 36 h 199"/>
                  <a:gd name="T18" fmla="*/ 37 w 199"/>
                  <a:gd name="T19" fmla="*/ 21 h 199"/>
                  <a:gd name="T20" fmla="*/ 21 w 199"/>
                  <a:gd name="T21" fmla="*/ 37 h 199"/>
                  <a:gd name="T22" fmla="*/ 36 w 199"/>
                  <a:gd name="T23" fmla="*/ 60 h 199"/>
                  <a:gd name="T24" fmla="*/ 26 w 199"/>
                  <a:gd name="T25" fmla="*/ 82 h 199"/>
                  <a:gd name="T26" fmla="*/ 0 w 199"/>
                  <a:gd name="T27" fmla="*/ 88 h 199"/>
                  <a:gd name="T28" fmla="*/ 0 w 199"/>
                  <a:gd name="T29" fmla="*/ 111 h 199"/>
                  <a:gd name="T30" fmla="*/ 26 w 199"/>
                  <a:gd name="T31" fmla="*/ 117 h 199"/>
                  <a:gd name="T32" fmla="*/ 36 w 199"/>
                  <a:gd name="T33" fmla="*/ 139 h 199"/>
                  <a:gd name="T34" fmla="*/ 22 w 199"/>
                  <a:gd name="T35" fmla="*/ 162 h 199"/>
                  <a:gd name="T36" fmla="*/ 38 w 199"/>
                  <a:gd name="T37" fmla="*/ 178 h 199"/>
                  <a:gd name="T38" fmla="*/ 61 w 199"/>
                  <a:gd name="T39" fmla="*/ 163 h 199"/>
                  <a:gd name="T40" fmla="*/ 83 w 199"/>
                  <a:gd name="T41" fmla="*/ 171 h 199"/>
                  <a:gd name="T42" fmla="*/ 82 w 199"/>
                  <a:gd name="T43" fmla="*/ 171 h 199"/>
                  <a:gd name="T44" fmla="*/ 88 w 199"/>
                  <a:gd name="T45" fmla="*/ 199 h 199"/>
                  <a:gd name="T46" fmla="*/ 111 w 199"/>
                  <a:gd name="T47" fmla="*/ 199 h 199"/>
                  <a:gd name="T48" fmla="*/ 117 w 199"/>
                  <a:gd name="T49" fmla="*/ 171 h 199"/>
                  <a:gd name="T50" fmla="*/ 138 w 199"/>
                  <a:gd name="T51" fmla="*/ 163 h 199"/>
                  <a:gd name="T52" fmla="*/ 162 w 199"/>
                  <a:gd name="T53" fmla="*/ 177 h 199"/>
                  <a:gd name="T54" fmla="*/ 178 w 199"/>
                  <a:gd name="T55" fmla="*/ 161 h 199"/>
                  <a:gd name="T56" fmla="*/ 164 w 199"/>
                  <a:gd name="T57" fmla="*/ 139 h 199"/>
                  <a:gd name="T58" fmla="*/ 173 w 199"/>
                  <a:gd name="T59" fmla="*/ 117 h 199"/>
                  <a:gd name="T60" fmla="*/ 199 w 199"/>
                  <a:gd name="T61" fmla="*/ 111 h 199"/>
                  <a:gd name="T62" fmla="*/ 199 w 199"/>
                  <a:gd name="T63" fmla="*/ 88 h 199"/>
                  <a:gd name="T64" fmla="*/ 174 w 199"/>
                  <a:gd name="T65" fmla="*/ 82 h 199"/>
                  <a:gd name="T66" fmla="*/ 163 w 199"/>
                  <a:gd name="T67" fmla="*/ 60 h 199"/>
                  <a:gd name="T68" fmla="*/ 116 w 199"/>
                  <a:gd name="T69" fmla="*/ 140 h 199"/>
                  <a:gd name="T70" fmla="*/ 59 w 199"/>
                  <a:gd name="T71" fmla="*/ 117 h 199"/>
                  <a:gd name="T72" fmla="*/ 82 w 199"/>
                  <a:gd name="T73" fmla="*/ 59 h 199"/>
                  <a:gd name="T74" fmla="*/ 139 w 199"/>
                  <a:gd name="T75" fmla="*/ 82 h 199"/>
                  <a:gd name="T76" fmla="*/ 116 w 199"/>
                  <a:gd name="T77" fmla="*/ 14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199">
                    <a:moveTo>
                      <a:pt x="163" y="60"/>
                    </a:moveTo>
                    <a:cubicBezTo>
                      <a:pt x="166" y="58"/>
                      <a:pt x="177" y="37"/>
                      <a:pt x="177" y="37"/>
                    </a:cubicBezTo>
                    <a:cubicBezTo>
                      <a:pt x="161" y="21"/>
                      <a:pt x="161" y="21"/>
                      <a:pt x="161" y="21"/>
                    </a:cubicBezTo>
                    <a:cubicBezTo>
                      <a:pt x="161" y="21"/>
                      <a:pt x="140" y="34"/>
                      <a:pt x="138" y="36"/>
                    </a:cubicBezTo>
                    <a:cubicBezTo>
                      <a:pt x="132" y="33"/>
                      <a:pt x="124" y="29"/>
                      <a:pt x="116" y="28"/>
                    </a:cubicBezTo>
                    <a:cubicBezTo>
                      <a:pt x="117" y="26"/>
                      <a:pt x="110" y="0"/>
                      <a:pt x="110" y="0"/>
                    </a:cubicBezTo>
                    <a:cubicBezTo>
                      <a:pt x="88" y="0"/>
                      <a:pt x="88" y="0"/>
                      <a:pt x="88" y="0"/>
                    </a:cubicBezTo>
                    <a:cubicBezTo>
                      <a:pt x="88" y="0"/>
                      <a:pt x="82" y="27"/>
                      <a:pt x="82" y="28"/>
                    </a:cubicBezTo>
                    <a:cubicBezTo>
                      <a:pt x="74" y="29"/>
                      <a:pt x="67" y="33"/>
                      <a:pt x="61" y="36"/>
                    </a:cubicBezTo>
                    <a:cubicBezTo>
                      <a:pt x="60" y="35"/>
                      <a:pt x="37" y="21"/>
                      <a:pt x="37" y="21"/>
                    </a:cubicBezTo>
                    <a:cubicBezTo>
                      <a:pt x="21" y="37"/>
                      <a:pt x="21" y="37"/>
                      <a:pt x="21" y="37"/>
                    </a:cubicBezTo>
                    <a:cubicBezTo>
                      <a:pt x="21" y="37"/>
                      <a:pt x="34" y="58"/>
                      <a:pt x="36" y="60"/>
                    </a:cubicBezTo>
                    <a:cubicBezTo>
                      <a:pt x="31" y="67"/>
                      <a:pt x="28" y="74"/>
                      <a:pt x="26" y="82"/>
                    </a:cubicBezTo>
                    <a:cubicBezTo>
                      <a:pt x="23" y="82"/>
                      <a:pt x="0" y="88"/>
                      <a:pt x="0" y="88"/>
                    </a:cubicBezTo>
                    <a:cubicBezTo>
                      <a:pt x="0" y="111"/>
                      <a:pt x="0" y="111"/>
                      <a:pt x="0" y="111"/>
                    </a:cubicBezTo>
                    <a:cubicBezTo>
                      <a:pt x="0" y="111"/>
                      <a:pt x="24" y="117"/>
                      <a:pt x="26" y="117"/>
                    </a:cubicBezTo>
                    <a:cubicBezTo>
                      <a:pt x="28" y="125"/>
                      <a:pt x="32" y="132"/>
                      <a:pt x="36" y="139"/>
                    </a:cubicBezTo>
                    <a:cubicBezTo>
                      <a:pt x="34" y="141"/>
                      <a:pt x="22" y="162"/>
                      <a:pt x="22" y="162"/>
                    </a:cubicBezTo>
                    <a:cubicBezTo>
                      <a:pt x="38" y="178"/>
                      <a:pt x="38" y="178"/>
                      <a:pt x="38" y="178"/>
                    </a:cubicBezTo>
                    <a:cubicBezTo>
                      <a:pt x="38" y="178"/>
                      <a:pt x="60" y="164"/>
                      <a:pt x="61" y="163"/>
                    </a:cubicBezTo>
                    <a:cubicBezTo>
                      <a:pt x="68" y="167"/>
                      <a:pt x="75" y="169"/>
                      <a:pt x="83" y="171"/>
                    </a:cubicBezTo>
                    <a:cubicBezTo>
                      <a:pt x="82" y="171"/>
                      <a:pt x="82" y="171"/>
                      <a:pt x="82" y="171"/>
                    </a:cubicBezTo>
                    <a:cubicBezTo>
                      <a:pt x="82" y="172"/>
                      <a:pt x="88" y="199"/>
                      <a:pt x="88" y="199"/>
                    </a:cubicBezTo>
                    <a:cubicBezTo>
                      <a:pt x="111" y="199"/>
                      <a:pt x="111" y="199"/>
                      <a:pt x="111" y="199"/>
                    </a:cubicBezTo>
                    <a:cubicBezTo>
                      <a:pt x="111" y="199"/>
                      <a:pt x="117" y="172"/>
                      <a:pt x="117" y="171"/>
                    </a:cubicBezTo>
                    <a:cubicBezTo>
                      <a:pt x="124" y="169"/>
                      <a:pt x="132" y="167"/>
                      <a:pt x="138" y="163"/>
                    </a:cubicBezTo>
                    <a:cubicBezTo>
                      <a:pt x="140" y="164"/>
                      <a:pt x="162" y="177"/>
                      <a:pt x="162" y="177"/>
                    </a:cubicBezTo>
                    <a:cubicBezTo>
                      <a:pt x="178" y="161"/>
                      <a:pt x="178" y="161"/>
                      <a:pt x="178" y="161"/>
                    </a:cubicBezTo>
                    <a:cubicBezTo>
                      <a:pt x="178" y="161"/>
                      <a:pt x="166" y="141"/>
                      <a:pt x="164" y="139"/>
                    </a:cubicBezTo>
                    <a:cubicBezTo>
                      <a:pt x="168" y="132"/>
                      <a:pt x="171" y="125"/>
                      <a:pt x="173" y="117"/>
                    </a:cubicBezTo>
                    <a:cubicBezTo>
                      <a:pt x="176" y="117"/>
                      <a:pt x="199" y="111"/>
                      <a:pt x="199" y="111"/>
                    </a:cubicBezTo>
                    <a:cubicBezTo>
                      <a:pt x="199" y="88"/>
                      <a:pt x="199" y="88"/>
                      <a:pt x="199" y="88"/>
                    </a:cubicBezTo>
                    <a:cubicBezTo>
                      <a:pt x="199" y="88"/>
                      <a:pt x="177" y="82"/>
                      <a:pt x="174" y="82"/>
                    </a:cubicBezTo>
                    <a:cubicBezTo>
                      <a:pt x="171" y="74"/>
                      <a:pt x="168" y="67"/>
                      <a:pt x="163" y="60"/>
                    </a:cubicBezTo>
                    <a:close/>
                    <a:moveTo>
                      <a:pt x="116" y="140"/>
                    </a:moveTo>
                    <a:cubicBezTo>
                      <a:pt x="94" y="149"/>
                      <a:pt x="68" y="139"/>
                      <a:pt x="59" y="117"/>
                    </a:cubicBezTo>
                    <a:cubicBezTo>
                      <a:pt x="49" y="95"/>
                      <a:pt x="60" y="69"/>
                      <a:pt x="82" y="59"/>
                    </a:cubicBezTo>
                    <a:cubicBezTo>
                      <a:pt x="104" y="50"/>
                      <a:pt x="130" y="60"/>
                      <a:pt x="139" y="82"/>
                    </a:cubicBezTo>
                    <a:cubicBezTo>
                      <a:pt x="149" y="105"/>
                      <a:pt x="139" y="130"/>
                      <a:pt x="116"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48EBA569-E35A-5AF1-586C-4EE9085F8990}"/>
                </a:ext>
              </a:extLst>
            </p:cNvPr>
            <p:cNvGrpSpPr/>
            <p:nvPr/>
          </p:nvGrpSpPr>
          <p:grpSpPr>
            <a:xfrm>
              <a:off x="704148" y="5636895"/>
              <a:ext cx="293264" cy="303632"/>
              <a:chOff x="645272" y="5573946"/>
              <a:chExt cx="308146" cy="319040"/>
            </a:xfrm>
            <a:grpFill/>
          </p:grpSpPr>
          <p:sp>
            <p:nvSpPr>
              <p:cNvPr id="19" name="Freeform 48">
                <a:extLst>
                  <a:ext uri="{FF2B5EF4-FFF2-40B4-BE49-F238E27FC236}">
                    <a16:creationId xmlns:a16="http://schemas.microsoft.com/office/drawing/2014/main" id="{9B32592F-BB79-0752-467E-24F64B8A88E6}"/>
                  </a:ext>
                </a:extLst>
              </p:cNvPr>
              <p:cNvSpPr>
                <a:spLocks/>
              </p:cNvSpPr>
              <p:nvPr/>
            </p:nvSpPr>
            <p:spPr bwMode="auto">
              <a:xfrm>
                <a:off x="645272" y="5573946"/>
                <a:ext cx="150960" cy="319040"/>
              </a:xfrm>
              <a:custGeom>
                <a:avLst/>
                <a:gdLst>
                  <a:gd name="T0" fmla="*/ 77 w 160"/>
                  <a:gd name="T1" fmla="*/ 111 h 335"/>
                  <a:gd name="T2" fmla="*/ 88 w 160"/>
                  <a:gd name="T3" fmla="*/ 122 h 335"/>
                  <a:gd name="T4" fmla="*/ 77 w 160"/>
                  <a:gd name="T5" fmla="*/ 133 h 335"/>
                  <a:gd name="T6" fmla="*/ 66 w 160"/>
                  <a:gd name="T7" fmla="*/ 122 h 335"/>
                  <a:gd name="T8" fmla="*/ 67 w 160"/>
                  <a:gd name="T9" fmla="*/ 118 h 335"/>
                  <a:gd name="T10" fmla="*/ 44 w 160"/>
                  <a:gd name="T11" fmla="*/ 104 h 335"/>
                  <a:gd name="T12" fmla="*/ 0 w 160"/>
                  <a:gd name="T13" fmla="*/ 130 h 335"/>
                  <a:gd name="T14" fmla="*/ 0 w 160"/>
                  <a:gd name="T15" fmla="*/ 167 h 335"/>
                  <a:gd name="T16" fmla="*/ 33 w 160"/>
                  <a:gd name="T17" fmla="*/ 167 h 335"/>
                  <a:gd name="T18" fmla="*/ 44 w 160"/>
                  <a:gd name="T19" fmla="*/ 159 h 335"/>
                  <a:gd name="T20" fmla="*/ 55 w 160"/>
                  <a:gd name="T21" fmla="*/ 171 h 335"/>
                  <a:gd name="T22" fmla="*/ 44 w 160"/>
                  <a:gd name="T23" fmla="*/ 182 h 335"/>
                  <a:gd name="T24" fmla="*/ 33 w 160"/>
                  <a:gd name="T25" fmla="*/ 173 h 335"/>
                  <a:gd name="T26" fmla="*/ 0 w 160"/>
                  <a:gd name="T27" fmla="*/ 173 h 335"/>
                  <a:gd name="T28" fmla="*/ 0 w 160"/>
                  <a:gd name="T29" fmla="*/ 212 h 335"/>
                  <a:gd name="T30" fmla="*/ 44 w 160"/>
                  <a:gd name="T31" fmla="*/ 239 h 335"/>
                  <a:gd name="T32" fmla="*/ 67 w 160"/>
                  <a:gd name="T33" fmla="*/ 225 h 335"/>
                  <a:gd name="T34" fmla="*/ 66 w 160"/>
                  <a:gd name="T35" fmla="*/ 221 h 335"/>
                  <a:gd name="T36" fmla="*/ 78 w 160"/>
                  <a:gd name="T37" fmla="*/ 210 h 335"/>
                  <a:gd name="T38" fmla="*/ 88 w 160"/>
                  <a:gd name="T39" fmla="*/ 221 h 335"/>
                  <a:gd name="T40" fmla="*/ 77 w 160"/>
                  <a:gd name="T41" fmla="*/ 232 h 335"/>
                  <a:gd name="T42" fmla="*/ 70 w 160"/>
                  <a:gd name="T43" fmla="*/ 229 h 335"/>
                  <a:gd name="T44" fmla="*/ 47 w 160"/>
                  <a:gd name="T45" fmla="*/ 243 h 335"/>
                  <a:gd name="T46" fmla="*/ 47 w 160"/>
                  <a:gd name="T47" fmla="*/ 285 h 335"/>
                  <a:gd name="T48" fmla="*/ 130 w 160"/>
                  <a:gd name="T49" fmla="*/ 335 h 335"/>
                  <a:gd name="T50" fmla="*/ 160 w 160"/>
                  <a:gd name="T51" fmla="*/ 315 h 335"/>
                  <a:gd name="T52" fmla="*/ 160 w 160"/>
                  <a:gd name="T53" fmla="*/ 174 h 335"/>
                  <a:gd name="T54" fmla="*/ 143 w 160"/>
                  <a:gd name="T55" fmla="*/ 174 h 335"/>
                  <a:gd name="T56" fmla="*/ 132 w 160"/>
                  <a:gd name="T57" fmla="*/ 182 h 335"/>
                  <a:gd name="T58" fmla="*/ 121 w 160"/>
                  <a:gd name="T59" fmla="*/ 171 h 335"/>
                  <a:gd name="T60" fmla="*/ 132 w 160"/>
                  <a:gd name="T61" fmla="*/ 159 h 335"/>
                  <a:gd name="T62" fmla="*/ 143 w 160"/>
                  <a:gd name="T63" fmla="*/ 168 h 335"/>
                  <a:gd name="T64" fmla="*/ 159 w 160"/>
                  <a:gd name="T65" fmla="*/ 168 h 335"/>
                  <a:gd name="T66" fmla="*/ 159 w 160"/>
                  <a:gd name="T67" fmla="*/ 21 h 335"/>
                  <a:gd name="T68" fmla="*/ 124 w 160"/>
                  <a:gd name="T69" fmla="*/ 0 h 335"/>
                  <a:gd name="T70" fmla="*/ 47 w 160"/>
                  <a:gd name="T71" fmla="*/ 46 h 335"/>
                  <a:gd name="T72" fmla="*/ 47 w 160"/>
                  <a:gd name="T73" fmla="*/ 99 h 335"/>
                  <a:gd name="T74" fmla="*/ 70 w 160"/>
                  <a:gd name="T75" fmla="*/ 113 h 335"/>
                  <a:gd name="T76" fmla="*/ 77 w 160"/>
                  <a:gd name="T77" fmla="*/ 1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5">
                    <a:moveTo>
                      <a:pt x="77" y="111"/>
                    </a:moveTo>
                    <a:cubicBezTo>
                      <a:pt x="83" y="111"/>
                      <a:pt x="88" y="116"/>
                      <a:pt x="88" y="122"/>
                    </a:cubicBezTo>
                    <a:cubicBezTo>
                      <a:pt x="88" y="128"/>
                      <a:pt x="84" y="133"/>
                      <a:pt x="77" y="133"/>
                    </a:cubicBezTo>
                    <a:cubicBezTo>
                      <a:pt x="71" y="133"/>
                      <a:pt x="66" y="128"/>
                      <a:pt x="66" y="122"/>
                    </a:cubicBezTo>
                    <a:cubicBezTo>
                      <a:pt x="66" y="121"/>
                      <a:pt x="66" y="119"/>
                      <a:pt x="67" y="118"/>
                    </a:cubicBezTo>
                    <a:cubicBezTo>
                      <a:pt x="44" y="104"/>
                      <a:pt x="44" y="104"/>
                      <a:pt x="44" y="104"/>
                    </a:cubicBezTo>
                    <a:cubicBezTo>
                      <a:pt x="0" y="130"/>
                      <a:pt x="0" y="130"/>
                      <a:pt x="0" y="130"/>
                    </a:cubicBezTo>
                    <a:cubicBezTo>
                      <a:pt x="0" y="167"/>
                      <a:pt x="0" y="167"/>
                      <a:pt x="0" y="167"/>
                    </a:cubicBezTo>
                    <a:cubicBezTo>
                      <a:pt x="33" y="167"/>
                      <a:pt x="33" y="167"/>
                      <a:pt x="33" y="167"/>
                    </a:cubicBezTo>
                    <a:cubicBezTo>
                      <a:pt x="35" y="163"/>
                      <a:pt x="39" y="159"/>
                      <a:pt x="44" y="159"/>
                    </a:cubicBezTo>
                    <a:cubicBezTo>
                      <a:pt x="50" y="159"/>
                      <a:pt x="55" y="165"/>
                      <a:pt x="55" y="171"/>
                    </a:cubicBezTo>
                    <a:cubicBezTo>
                      <a:pt x="55" y="177"/>
                      <a:pt x="50" y="182"/>
                      <a:pt x="44" y="182"/>
                    </a:cubicBezTo>
                    <a:cubicBezTo>
                      <a:pt x="38" y="182"/>
                      <a:pt x="34" y="178"/>
                      <a:pt x="33" y="173"/>
                    </a:cubicBezTo>
                    <a:cubicBezTo>
                      <a:pt x="0" y="173"/>
                      <a:pt x="0" y="173"/>
                      <a:pt x="0" y="173"/>
                    </a:cubicBezTo>
                    <a:cubicBezTo>
                      <a:pt x="0" y="212"/>
                      <a:pt x="0" y="212"/>
                      <a:pt x="0" y="212"/>
                    </a:cubicBezTo>
                    <a:cubicBezTo>
                      <a:pt x="44" y="239"/>
                      <a:pt x="44" y="239"/>
                      <a:pt x="44" y="239"/>
                    </a:cubicBezTo>
                    <a:cubicBezTo>
                      <a:pt x="67" y="225"/>
                      <a:pt x="67" y="225"/>
                      <a:pt x="67" y="225"/>
                    </a:cubicBezTo>
                    <a:cubicBezTo>
                      <a:pt x="66" y="224"/>
                      <a:pt x="66" y="223"/>
                      <a:pt x="66" y="221"/>
                    </a:cubicBezTo>
                    <a:cubicBezTo>
                      <a:pt x="66" y="215"/>
                      <a:pt x="72" y="210"/>
                      <a:pt x="78" y="210"/>
                    </a:cubicBezTo>
                    <a:cubicBezTo>
                      <a:pt x="84" y="210"/>
                      <a:pt x="88" y="215"/>
                      <a:pt x="88" y="221"/>
                    </a:cubicBezTo>
                    <a:cubicBezTo>
                      <a:pt x="88" y="227"/>
                      <a:pt x="83" y="232"/>
                      <a:pt x="77" y="232"/>
                    </a:cubicBezTo>
                    <a:cubicBezTo>
                      <a:pt x="74" y="232"/>
                      <a:pt x="72" y="231"/>
                      <a:pt x="70" y="229"/>
                    </a:cubicBezTo>
                    <a:cubicBezTo>
                      <a:pt x="47" y="243"/>
                      <a:pt x="47" y="243"/>
                      <a:pt x="47" y="243"/>
                    </a:cubicBezTo>
                    <a:cubicBezTo>
                      <a:pt x="47" y="285"/>
                      <a:pt x="47" y="285"/>
                      <a:pt x="47" y="285"/>
                    </a:cubicBezTo>
                    <a:cubicBezTo>
                      <a:pt x="130" y="335"/>
                      <a:pt x="130" y="335"/>
                      <a:pt x="130" y="335"/>
                    </a:cubicBezTo>
                    <a:cubicBezTo>
                      <a:pt x="160" y="315"/>
                      <a:pt x="160" y="315"/>
                      <a:pt x="160" y="315"/>
                    </a:cubicBezTo>
                    <a:cubicBezTo>
                      <a:pt x="160" y="174"/>
                      <a:pt x="160" y="174"/>
                      <a:pt x="160" y="174"/>
                    </a:cubicBezTo>
                    <a:cubicBezTo>
                      <a:pt x="143" y="174"/>
                      <a:pt x="143" y="174"/>
                      <a:pt x="143" y="174"/>
                    </a:cubicBezTo>
                    <a:cubicBezTo>
                      <a:pt x="142" y="179"/>
                      <a:pt x="138" y="182"/>
                      <a:pt x="132" y="182"/>
                    </a:cubicBezTo>
                    <a:cubicBezTo>
                      <a:pt x="126" y="182"/>
                      <a:pt x="121" y="177"/>
                      <a:pt x="121" y="171"/>
                    </a:cubicBezTo>
                    <a:cubicBezTo>
                      <a:pt x="121" y="165"/>
                      <a:pt x="126" y="159"/>
                      <a:pt x="132" y="159"/>
                    </a:cubicBezTo>
                    <a:cubicBezTo>
                      <a:pt x="138" y="159"/>
                      <a:pt x="142" y="163"/>
                      <a:pt x="143" y="168"/>
                    </a:cubicBezTo>
                    <a:cubicBezTo>
                      <a:pt x="159" y="168"/>
                      <a:pt x="159" y="168"/>
                      <a:pt x="159" y="168"/>
                    </a:cubicBezTo>
                    <a:cubicBezTo>
                      <a:pt x="159" y="21"/>
                      <a:pt x="159" y="21"/>
                      <a:pt x="159" y="21"/>
                    </a:cubicBezTo>
                    <a:cubicBezTo>
                      <a:pt x="124" y="0"/>
                      <a:pt x="124" y="0"/>
                      <a:pt x="124" y="0"/>
                    </a:cubicBezTo>
                    <a:cubicBezTo>
                      <a:pt x="47" y="46"/>
                      <a:pt x="47" y="46"/>
                      <a:pt x="47" y="46"/>
                    </a:cubicBezTo>
                    <a:cubicBezTo>
                      <a:pt x="47" y="99"/>
                      <a:pt x="47" y="99"/>
                      <a:pt x="47" y="99"/>
                    </a:cubicBezTo>
                    <a:cubicBezTo>
                      <a:pt x="70" y="113"/>
                      <a:pt x="70" y="113"/>
                      <a:pt x="70" y="113"/>
                    </a:cubicBezTo>
                    <a:cubicBezTo>
                      <a:pt x="72" y="111"/>
                      <a:pt x="75" y="111"/>
                      <a:pt x="77"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4" name="Freeform 49">
                <a:extLst>
                  <a:ext uri="{FF2B5EF4-FFF2-40B4-BE49-F238E27FC236}">
                    <a16:creationId xmlns:a16="http://schemas.microsoft.com/office/drawing/2014/main" id="{C50C3135-A259-C550-E302-492EDFF5C1D7}"/>
                  </a:ext>
                </a:extLst>
              </p:cNvPr>
              <p:cNvSpPr>
                <a:spLocks/>
              </p:cNvSpPr>
              <p:nvPr/>
            </p:nvSpPr>
            <p:spPr bwMode="auto">
              <a:xfrm>
                <a:off x="802458" y="5573946"/>
                <a:ext cx="150960" cy="319040"/>
              </a:xfrm>
              <a:custGeom>
                <a:avLst/>
                <a:gdLst>
                  <a:gd name="T0" fmla="*/ 93 w 160"/>
                  <a:gd name="T1" fmla="*/ 122 h 336"/>
                  <a:gd name="T2" fmla="*/ 82 w 160"/>
                  <a:gd name="T3" fmla="*/ 133 h 336"/>
                  <a:gd name="T4" fmla="*/ 71 w 160"/>
                  <a:gd name="T5" fmla="*/ 122 h 336"/>
                  <a:gd name="T6" fmla="*/ 82 w 160"/>
                  <a:gd name="T7" fmla="*/ 111 h 336"/>
                  <a:gd name="T8" fmla="*/ 89 w 160"/>
                  <a:gd name="T9" fmla="*/ 114 h 336"/>
                  <a:gd name="T10" fmla="*/ 113 w 160"/>
                  <a:gd name="T11" fmla="*/ 100 h 336"/>
                  <a:gd name="T12" fmla="*/ 113 w 160"/>
                  <a:gd name="T13" fmla="*/ 46 h 336"/>
                  <a:gd name="T14" fmla="*/ 36 w 160"/>
                  <a:gd name="T15" fmla="*/ 0 h 336"/>
                  <a:gd name="T16" fmla="*/ 1 w 160"/>
                  <a:gd name="T17" fmla="*/ 21 h 336"/>
                  <a:gd name="T18" fmla="*/ 1 w 160"/>
                  <a:gd name="T19" fmla="*/ 169 h 336"/>
                  <a:gd name="T20" fmla="*/ 16 w 160"/>
                  <a:gd name="T21" fmla="*/ 169 h 336"/>
                  <a:gd name="T22" fmla="*/ 27 w 160"/>
                  <a:gd name="T23" fmla="*/ 160 h 336"/>
                  <a:gd name="T24" fmla="*/ 38 w 160"/>
                  <a:gd name="T25" fmla="*/ 171 h 336"/>
                  <a:gd name="T26" fmla="*/ 27 w 160"/>
                  <a:gd name="T27" fmla="*/ 182 h 336"/>
                  <a:gd name="T28" fmla="*/ 16 w 160"/>
                  <a:gd name="T29" fmla="*/ 175 h 336"/>
                  <a:gd name="T30" fmla="*/ 0 w 160"/>
                  <a:gd name="T31" fmla="*/ 175 h 336"/>
                  <a:gd name="T32" fmla="*/ 0 w 160"/>
                  <a:gd name="T33" fmla="*/ 315 h 336"/>
                  <a:gd name="T34" fmla="*/ 30 w 160"/>
                  <a:gd name="T35" fmla="*/ 336 h 336"/>
                  <a:gd name="T36" fmla="*/ 113 w 160"/>
                  <a:gd name="T37" fmla="*/ 286 h 336"/>
                  <a:gd name="T38" fmla="*/ 113 w 160"/>
                  <a:gd name="T39" fmla="*/ 244 h 336"/>
                  <a:gd name="T40" fmla="*/ 89 w 160"/>
                  <a:gd name="T41" fmla="*/ 230 h 336"/>
                  <a:gd name="T42" fmla="*/ 82 w 160"/>
                  <a:gd name="T43" fmla="*/ 233 h 336"/>
                  <a:gd name="T44" fmla="*/ 71 w 160"/>
                  <a:gd name="T45" fmla="*/ 222 h 336"/>
                  <a:gd name="T46" fmla="*/ 82 w 160"/>
                  <a:gd name="T47" fmla="*/ 211 h 336"/>
                  <a:gd name="T48" fmla="*/ 93 w 160"/>
                  <a:gd name="T49" fmla="*/ 222 h 336"/>
                  <a:gd name="T50" fmla="*/ 93 w 160"/>
                  <a:gd name="T51" fmla="*/ 226 h 336"/>
                  <a:gd name="T52" fmla="*/ 116 w 160"/>
                  <a:gd name="T53" fmla="*/ 240 h 336"/>
                  <a:gd name="T54" fmla="*/ 160 w 160"/>
                  <a:gd name="T55" fmla="*/ 213 h 336"/>
                  <a:gd name="T56" fmla="*/ 160 w 160"/>
                  <a:gd name="T57" fmla="*/ 173 h 336"/>
                  <a:gd name="T58" fmla="*/ 127 w 160"/>
                  <a:gd name="T59" fmla="*/ 173 h 336"/>
                  <a:gd name="T60" fmla="*/ 116 w 160"/>
                  <a:gd name="T61" fmla="*/ 182 h 336"/>
                  <a:gd name="T62" fmla="*/ 105 w 160"/>
                  <a:gd name="T63" fmla="*/ 171 h 336"/>
                  <a:gd name="T64" fmla="*/ 116 w 160"/>
                  <a:gd name="T65" fmla="*/ 159 h 336"/>
                  <a:gd name="T66" fmla="*/ 127 w 160"/>
                  <a:gd name="T67" fmla="*/ 167 h 336"/>
                  <a:gd name="T68" fmla="*/ 160 w 160"/>
                  <a:gd name="T69" fmla="*/ 167 h 336"/>
                  <a:gd name="T70" fmla="*/ 160 w 160"/>
                  <a:gd name="T71" fmla="*/ 130 h 336"/>
                  <a:gd name="T72" fmla="*/ 116 w 160"/>
                  <a:gd name="T73" fmla="*/ 104 h 336"/>
                  <a:gd name="T74" fmla="*/ 93 w 160"/>
                  <a:gd name="T75" fmla="*/ 118 h 336"/>
                  <a:gd name="T76" fmla="*/ 93 w 160"/>
                  <a:gd name="T77" fmla="*/ 122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6">
                    <a:moveTo>
                      <a:pt x="93" y="122"/>
                    </a:moveTo>
                    <a:cubicBezTo>
                      <a:pt x="93" y="128"/>
                      <a:pt x="88" y="133"/>
                      <a:pt x="82" y="133"/>
                    </a:cubicBezTo>
                    <a:cubicBezTo>
                      <a:pt x="76" y="133"/>
                      <a:pt x="71" y="128"/>
                      <a:pt x="71" y="122"/>
                    </a:cubicBezTo>
                    <a:cubicBezTo>
                      <a:pt x="71" y="116"/>
                      <a:pt x="76" y="111"/>
                      <a:pt x="82" y="111"/>
                    </a:cubicBezTo>
                    <a:cubicBezTo>
                      <a:pt x="85" y="111"/>
                      <a:pt x="87" y="112"/>
                      <a:pt x="89" y="114"/>
                    </a:cubicBezTo>
                    <a:cubicBezTo>
                      <a:pt x="113" y="100"/>
                      <a:pt x="113" y="100"/>
                      <a:pt x="113" y="100"/>
                    </a:cubicBezTo>
                    <a:cubicBezTo>
                      <a:pt x="113" y="46"/>
                      <a:pt x="113" y="46"/>
                      <a:pt x="113" y="46"/>
                    </a:cubicBezTo>
                    <a:cubicBezTo>
                      <a:pt x="36" y="0"/>
                      <a:pt x="36" y="0"/>
                      <a:pt x="36" y="0"/>
                    </a:cubicBezTo>
                    <a:cubicBezTo>
                      <a:pt x="1" y="21"/>
                      <a:pt x="1" y="21"/>
                      <a:pt x="1" y="21"/>
                    </a:cubicBezTo>
                    <a:cubicBezTo>
                      <a:pt x="1" y="169"/>
                      <a:pt x="1" y="169"/>
                      <a:pt x="1" y="169"/>
                    </a:cubicBezTo>
                    <a:cubicBezTo>
                      <a:pt x="16" y="169"/>
                      <a:pt x="16" y="169"/>
                      <a:pt x="16" y="169"/>
                    </a:cubicBezTo>
                    <a:cubicBezTo>
                      <a:pt x="17" y="163"/>
                      <a:pt x="22" y="160"/>
                      <a:pt x="27" y="160"/>
                    </a:cubicBezTo>
                    <a:cubicBezTo>
                      <a:pt x="33" y="160"/>
                      <a:pt x="38" y="165"/>
                      <a:pt x="38" y="171"/>
                    </a:cubicBezTo>
                    <a:cubicBezTo>
                      <a:pt x="38" y="177"/>
                      <a:pt x="33" y="182"/>
                      <a:pt x="27" y="182"/>
                    </a:cubicBezTo>
                    <a:cubicBezTo>
                      <a:pt x="22" y="182"/>
                      <a:pt x="18" y="179"/>
                      <a:pt x="16" y="175"/>
                    </a:cubicBezTo>
                    <a:cubicBezTo>
                      <a:pt x="0" y="175"/>
                      <a:pt x="0" y="175"/>
                      <a:pt x="0" y="175"/>
                    </a:cubicBezTo>
                    <a:cubicBezTo>
                      <a:pt x="0" y="315"/>
                      <a:pt x="0" y="315"/>
                      <a:pt x="0" y="315"/>
                    </a:cubicBezTo>
                    <a:cubicBezTo>
                      <a:pt x="30" y="336"/>
                      <a:pt x="30" y="336"/>
                      <a:pt x="30" y="336"/>
                    </a:cubicBezTo>
                    <a:cubicBezTo>
                      <a:pt x="113" y="286"/>
                      <a:pt x="113" y="286"/>
                      <a:pt x="113" y="286"/>
                    </a:cubicBezTo>
                    <a:cubicBezTo>
                      <a:pt x="113" y="244"/>
                      <a:pt x="113" y="244"/>
                      <a:pt x="113" y="244"/>
                    </a:cubicBezTo>
                    <a:cubicBezTo>
                      <a:pt x="89" y="230"/>
                      <a:pt x="89" y="230"/>
                      <a:pt x="89" y="230"/>
                    </a:cubicBezTo>
                    <a:cubicBezTo>
                      <a:pt x="87" y="232"/>
                      <a:pt x="85" y="233"/>
                      <a:pt x="82" y="233"/>
                    </a:cubicBezTo>
                    <a:cubicBezTo>
                      <a:pt x="76" y="233"/>
                      <a:pt x="71" y="228"/>
                      <a:pt x="71" y="222"/>
                    </a:cubicBezTo>
                    <a:cubicBezTo>
                      <a:pt x="71" y="216"/>
                      <a:pt x="76" y="211"/>
                      <a:pt x="82" y="211"/>
                    </a:cubicBezTo>
                    <a:cubicBezTo>
                      <a:pt x="88" y="211"/>
                      <a:pt x="93" y="216"/>
                      <a:pt x="93" y="222"/>
                    </a:cubicBezTo>
                    <a:cubicBezTo>
                      <a:pt x="93" y="223"/>
                      <a:pt x="93" y="225"/>
                      <a:pt x="93" y="226"/>
                    </a:cubicBezTo>
                    <a:cubicBezTo>
                      <a:pt x="116" y="240"/>
                      <a:pt x="116" y="240"/>
                      <a:pt x="116" y="240"/>
                    </a:cubicBezTo>
                    <a:cubicBezTo>
                      <a:pt x="160" y="213"/>
                      <a:pt x="160" y="213"/>
                      <a:pt x="160" y="213"/>
                    </a:cubicBezTo>
                    <a:cubicBezTo>
                      <a:pt x="160" y="173"/>
                      <a:pt x="160" y="173"/>
                      <a:pt x="160" y="173"/>
                    </a:cubicBezTo>
                    <a:cubicBezTo>
                      <a:pt x="127" y="173"/>
                      <a:pt x="127" y="173"/>
                      <a:pt x="127" y="173"/>
                    </a:cubicBezTo>
                    <a:cubicBezTo>
                      <a:pt x="126" y="178"/>
                      <a:pt x="121" y="182"/>
                      <a:pt x="116" y="182"/>
                    </a:cubicBezTo>
                    <a:cubicBezTo>
                      <a:pt x="110" y="182"/>
                      <a:pt x="105" y="177"/>
                      <a:pt x="105" y="171"/>
                    </a:cubicBezTo>
                    <a:cubicBezTo>
                      <a:pt x="105" y="165"/>
                      <a:pt x="110" y="159"/>
                      <a:pt x="116" y="159"/>
                    </a:cubicBezTo>
                    <a:cubicBezTo>
                      <a:pt x="121" y="159"/>
                      <a:pt x="125" y="163"/>
                      <a:pt x="127" y="167"/>
                    </a:cubicBezTo>
                    <a:cubicBezTo>
                      <a:pt x="160" y="167"/>
                      <a:pt x="160" y="167"/>
                      <a:pt x="160" y="167"/>
                    </a:cubicBezTo>
                    <a:cubicBezTo>
                      <a:pt x="160" y="130"/>
                      <a:pt x="160" y="130"/>
                      <a:pt x="160" y="130"/>
                    </a:cubicBezTo>
                    <a:cubicBezTo>
                      <a:pt x="116" y="104"/>
                      <a:pt x="116" y="104"/>
                      <a:pt x="116" y="104"/>
                    </a:cubicBezTo>
                    <a:cubicBezTo>
                      <a:pt x="93" y="118"/>
                      <a:pt x="93" y="118"/>
                      <a:pt x="93" y="118"/>
                    </a:cubicBezTo>
                    <a:cubicBezTo>
                      <a:pt x="93" y="119"/>
                      <a:pt x="93" y="121"/>
                      <a:pt x="93"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5" name="Freeform 50">
                <a:extLst>
                  <a:ext uri="{FF2B5EF4-FFF2-40B4-BE49-F238E27FC236}">
                    <a16:creationId xmlns:a16="http://schemas.microsoft.com/office/drawing/2014/main" id="{D3F71E5E-CC8E-9530-16A5-3DEB662A67F6}"/>
                  </a:ext>
                </a:extLst>
              </p:cNvPr>
              <p:cNvSpPr>
                <a:spLocks/>
              </p:cNvSpPr>
              <p:nvPr/>
            </p:nvSpPr>
            <p:spPr bwMode="auto">
              <a:xfrm>
                <a:off x="687292" y="5668880"/>
                <a:ext cx="42020" cy="31126"/>
              </a:xfrm>
              <a:custGeom>
                <a:avLst/>
                <a:gdLst>
                  <a:gd name="T0" fmla="*/ 0 w 44"/>
                  <a:gd name="T1" fmla="*/ 5 h 34"/>
                  <a:gd name="T2" fmla="*/ 23 w 44"/>
                  <a:gd name="T3" fmla="*/ 19 h 34"/>
                  <a:gd name="T4" fmla="*/ 22 w 44"/>
                  <a:gd name="T5" fmla="*/ 23 h 34"/>
                  <a:gd name="T6" fmla="*/ 33 w 44"/>
                  <a:gd name="T7" fmla="*/ 34 h 34"/>
                  <a:gd name="T8" fmla="*/ 44 w 44"/>
                  <a:gd name="T9" fmla="*/ 23 h 34"/>
                  <a:gd name="T10" fmla="*/ 33 w 44"/>
                  <a:gd name="T11" fmla="*/ 12 h 34"/>
                  <a:gd name="T12" fmla="*/ 26 w 44"/>
                  <a:gd name="T13" fmla="*/ 14 h 34"/>
                  <a:gd name="T14" fmla="*/ 3 w 44"/>
                  <a:gd name="T15" fmla="*/ 0 h 34"/>
                  <a:gd name="T16" fmla="*/ 3 w 44"/>
                  <a:gd name="T17" fmla="*/ 4 h 34"/>
                  <a:gd name="T18" fmla="*/ 0 w 44"/>
                  <a:gd name="T19"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0" y="5"/>
                    </a:moveTo>
                    <a:cubicBezTo>
                      <a:pt x="23" y="19"/>
                      <a:pt x="23" y="19"/>
                      <a:pt x="23" y="19"/>
                    </a:cubicBezTo>
                    <a:cubicBezTo>
                      <a:pt x="22" y="20"/>
                      <a:pt x="22" y="22"/>
                      <a:pt x="22" y="23"/>
                    </a:cubicBezTo>
                    <a:cubicBezTo>
                      <a:pt x="22" y="29"/>
                      <a:pt x="27" y="34"/>
                      <a:pt x="33" y="34"/>
                    </a:cubicBezTo>
                    <a:cubicBezTo>
                      <a:pt x="39" y="34"/>
                      <a:pt x="44" y="29"/>
                      <a:pt x="44" y="23"/>
                    </a:cubicBezTo>
                    <a:cubicBezTo>
                      <a:pt x="44" y="17"/>
                      <a:pt x="39" y="12"/>
                      <a:pt x="33" y="12"/>
                    </a:cubicBezTo>
                    <a:cubicBezTo>
                      <a:pt x="30" y="12"/>
                      <a:pt x="28" y="12"/>
                      <a:pt x="26" y="14"/>
                    </a:cubicBezTo>
                    <a:cubicBezTo>
                      <a:pt x="3" y="0"/>
                      <a:pt x="3" y="0"/>
                      <a:pt x="3" y="0"/>
                    </a:cubicBezTo>
                    <a:cubicBezTo>
                      <a:pt x="3" y="4"/>
                      <a:pt x="3" y="4"/>
                      <a:pt x="3" y="4"/>
                    </a:cubicBez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2" name="Freeform 51">
                <a:extLst>
                  <a:ext uri="{FF2B5EF4-FFF2-40B4-BE49-F238E27FC236}">
                    <a16:creationId xmlns:a16="http://schemas.microsoft.com/office/drawing/2014/main" id="{CBA89945-2F7A-AE63-5B77-5FA939B9A914}"/>
                  </a:ext>
                </a:extLst>
              </p:cNvPr>
              <p:cNvSpPr>
                <a:spLocks/>
              </p:cNvSpPr>
              <p:nvPr/>
            </p:nvSpPr>
            <p:spPr bwMode="auto">
              <a:xfrm>
                <a:off x="687292" y="5774708"/>
                <a:ext cx="42020" cy="31126"/>
              </a:xfrm>
              <a:custGeom>
                <a:avLst/>
                <a:gdLst>
                  <a:gd name="T0" fmla="*/ 33 w 44"/>
                  <a:gd name="T1" fmla="*/ 23 h 34"/>
                  <a:gd name="T2" fmla="*/ 44 w 44"/>
                  <a:gd name="T3" fmla="*/ 11 h 34"/>
                  <a:gd name="T4" fmla="*/ 34 w 44"/>
                  <a:gd name="T5" fmla="*/ 0 h 34"/>
                  <a:gd name="T6" fmla="*/ 22 w 44"/>
                  <a:gd name="T7" fmla="*/ 11 h 34"/>
                  <a:gd name="T8" fmla="*/ 23 w 44"/>
                  <a:gd name="T9" fmla="*/ 15 h 34"/>
                  <a:gd name="T10" fmla="*/ 0 w 44"/>
                  <a:gd name="T11" fmla="*/ 29 h 34"/>
                  <a:gd name="T12" fmla="*/ 3 w 44"/>
                  <a:gd name="T13" fmla="*/ 31 h 34"/>
                  <a:gd name="T14" fmla="*/ 3 w 44"/>
                  <a:gd name="T15" fmla="*/ 34 h 34"/>
                  <a:gd name="T16" fmla="*/ 26 w 44"/>
                  <a:gd name="T17" fmla="*/ 20 h 34"/>
                  <a:gd name="T18" fmla="*/ 33 w 44"/>
                  <a:gd name="T19"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33" y="23"/>
                    </a:moveTo>
                    <a:cubicBezTo>
                      <a:pt x="39" y="23"/>
                      <a:pt x="44" y="17"/>
                      <a:pt x="44" y="11"/>
                    </a:cubicBezTo>
                    <a:cubicBezTo>
                      <a:pt x="44" y="5"/>
                      <a:pt x="40" y="0"/>
                      <a:pt x="34" y="0"/>
                    </a:cubicBezTo>
                    <a:cubicBezTo>
                      <a:pt x="28" y="0"/>
                      <a:pt x="22" y="5"/>
                      <a:pt x="22" y="11"/>
                    </a:cubicBezTo>
                    <a:cubicBezTo>
                      <a:pt x="22" y="13"/>
                      <a:pt x="23" y="14"/>
                      <a:pt x="23" y="15"/>
                    </a:cubicBezTo>
                    <a:cubicBezTo>
                      <a:pt x="0" y="29"/>
                      <a:pt x="0" y="29"/>
                      <a:pt x="0" y="29"/>
                    </a:cubicBezTo>
                    <a:cubicBezTo>
                      <a:pt x="3" y="31"/>
                      <a:pt x="3" y="31"/>
                      <a:pt x="3" y="31"/>
                    </a:cubicBezTo>
                    <a:cubicBezTo>
                      <a:pt x="3" y="34"/>
                      <a:pt x="3" y="34"/>
                      <a:pt x="3" y="34"/>
                    </a:cubicBezTo>
                    <a:cubicBezTo>
                      <a:pt x="26" y="20"/>
                      <a:pt x="26" y="20"/>
                      <a:pt x="26" y="20"/>
                    </a:cubicBezTo>
                    <a:cubicBezTo>
                      <a:pt x="28" y="21"/>
                      <a:pt x="30" y="23"/>
                      <a:pt x="3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3" name="Freeform 52">
                <a:extLst>
                  <a:ext uri="{FF2B5EF4-FFF2-40B4-BE49-F238E27FC236}">
                    <a16:creationId xmlns:a16="http://schemas.microsoft.com/office/drawing/2014/main" id="{4270C2B2-68B2-D23C-26BF-376DFA54F45F}"/>
                  </a:ext>
                </a:extLst>
              </p:cNvPr>
              <p:cNvSpPr>
                <a:spLocks/>
              </p:cNvSpPr>
              <p:nvPr/>
            </p:nvSpPr>
            <p:spPr bwMode="auto">
              <a:xfrm>
                <a:off x="645272" y="5724906"/>
                <a:ext cx="52914" cy="21788"/>
              </a:xfrm>
              <a:custGeom>
                <a:avLst/>
                <a:gdLst>
                  <a:gd name="T0" fmla="*/ 44 w 55"/>
                  <a:gd name="T1" fmla="*/ 23 h 23"/>
                  <a:gd name="T2" fmla="*/ 55 w 55"/>
                  <a:gd name="T3" fmla="*/ 12 h 23"/>
                  <a:gd name="T4" fmla="*/ 44 w 55"/>
                  <a:gd name="T5" fmla="*/ 0 h 23"/>
                  <a:gd name="T6" fmla="*/ 33 w 55"/>
                  <a:gd name="T7" fmla="*/ 8 h 23"/>
                  <a:gd name="T8" fmla="*/ 0 w 55"/>
                  <a:gd name="T9" fmla="*/ 8 h 23"/>
                  <a:gd name="T10" fmla="*/ 0 w 55"/>
                  <a:gd name="T11" fmla="*/ 14 h 23"/>
                  <a:gd name="T12" fmla="*/ 32 w 55"/>
                  <a:gd name="T13" fmla="*/ 14 h 23"/>
                  <a:gd name="T14" fmla="*/ 44 w 55"/>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44" y="23"/>
                    </a:moveTo>
                    <a:cubicBezTo>
                      <a:pt x="50" y="23"/>
                      <a:pt x="55" y="18"/>
                      <a:pt x="55" y="12"/>
                    </a:cubicBezTo>
                    <a:cubicBezTo>
                      <a:pt x="55" y="6"/>
                      <a:pt x="50" y="0"/>
                      <a:pt x="44" y="0"/>
                    </a:cubicBezTo>
                    <a:cubicBezTo>
                      <a:pt x="38" y="0"/>
                      <a:pt x="34" y="4"/>
                      <a:pt x="33" y="8"/>
                    </a:cubicBezTo>
                    <a:cubicBezTo>
                      <a:pt x="0" y="8"/>
                      <a:pt x="0" y="8"/>
                      <a:pt x="0" y="8"/>
                    </a:cubicBezTo>
                    <a:cubicBezTo>
                      <a:pt x="0" y="14"/>
                      <a:pt x="0" y="14"/>
                      <a:pt x="0" y="14"/>
                    </a:cubicBezTo>
                    <a:cubicBezTo>
                      <a:pt x="32" y="14"/>
                      <a:pt x="32" y="14"/>
                      <a:pt x="32" y="14"/>
                    </a:cubicBezTo>
                    <a:cubicBezTo>
                      <a:pt x="34" y="19"/>
                      <a:pt x="38" y="23"/>
                      <a:pt x="44"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8" name="Freeform 53">
                <a:extLst>
                  <a:ext uri="{FF2B5EF4-FFF2-40B4-BE49-F238E27FC236}">
                    <a16:creationId xmlns:a16="http://schemas.microsoft.com/office/drawing/2014/main" id="{25C19D47-287A-62CD-3717-61E65C4D0B31}"/>
                  </a:ext>
                </a:extLst>
              </p:cNvPr>
              <p:cNvSpPr>
                <a:spLocks/>
              </p:cNvSpPr>
              <p:nvPr/>
            </p:nvSpPr>
            <p:spPr bwMode="auto">
              <a:xfrm>
                <a:off x="760438" y="5724906"/>
                <a:ext cx="35795" cy="21788"/>
              </a:xfrm>
              <a:custGeom>
                <a:avLst/>
                <a:gdLst>
                  <a:gd name="T0" fmla="*/ 11 w 39"/>
                  <a:gd name="T1" fmla="*/ 0 h 23"/>
                  <a:gd name="T2" fmla="*/ 0 w 39"/>
                  <a:gd name="T3" fmla="*/ 12 h 23"/>
                  <a:gd name="T4" fmla="*/ 11 w 39"/>
                  <a:gd name="T5" fmla="*/ 23 h 23"/>
                  <a:gd name="T6" fmla="*/ 22 w 39"/>
                  <a:gd name="T7" fmla="*/ 15 h 23"/>
                  <a:gd name="T8" fmla="*/ 39 w 39"/>
                  <a:gd name="T9" fmla="*/ 15 h 23"/>
                  <a:gd name="T10" fmla="*/ 39 w 39"/>
                  <a:gd name="T11" fmla="*/ 9 h 23"/>
                  <a:gd name="T12" fmla="*/ 23 w 39"/>
                  <a:gd name="T13" fmla="*/ 9 h 23"/>
                  <a:gd name="T14" fmla="*/ 11 w 39"/>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3">
                    <a:moveTo>
                      <a:pt x="11" y="0"/>
                    </a:moveTo>
                    <a:cubicBezTo>
                      <a:pt x="5" y="0"/>
                      <a:pt x="0" y="6"/>
                      <a:pt x="0" y="12"/>
                    </a:cubicBezTo>
                    <a:cubicBezTo>
                      <a:pt x="0" y="18"/>
                      <a:pt x="5" y="23"/>
                      <a:pt x="11" y="23"/>
                    </a:cubicBezTo>
                    <a:cubicBezTo>
                      <a:pt x="17" y="23"/>
                      <a:pt x="21" y="20"/>
                      <a:pt x="22" y="15"/>
                    </a:cubicBezTo>
                    <a:cubicBezTo>
                      <a:pt x="39" y="15"/>
                      <a:pt x="39" y="15"/>
                      <a:pt x="39" y="15"/>
                    </a:cubicBezTo>
                    <a:cubicBezTo>
                      <a:pt x="39" y="9"/>
                      <a:pt x="39" y="9"/>
                      <a:pt x="39" y="9"/>
                    </a:cubicBezTo>
                    <a:cubicBezTo>
                      <a:pt x="23" y="9"/>
                      <a:pt x="23" y="9"/>
                      <a:pt x="23" y="9"/>
                    </a:cubicBezTo>
                    <a:cubicBezTo>
                      <a:pt x="21" y="4"/>
                      <a:pt x="17"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4" name="Freeform 54">
                <a:extLst>
                  <a:ext uri="{FF2B5EF4-FFF2-40B4-BE49-F238E27FC236}">
                    <a16:creationId xmlns:a16="http://schemas.microsoft.com/office/drawing/2014/main" id="{14C7EC87-D737-5805-9DCA-87B2DE678136}"/>
                  </a:ext>
                </a:extLst>
              </p:cNvPr>
              <p:cNvSpPr>
                <a:spLocks/>
              </p:cNvSpPr>
              <p:nvPr/>
            </p:nvSpPr>
            <p:spPr bwMode="auto">
              <a:xfrm>
                <a:off x="869378" y="5668880"/>
                <a:ext cx="42020" cy="31126"/>
              </a:xfrm>
              <a:custGeom>
                <a:avLst/>
                <a:gdLst>
                  <a:gd name="T0" fmla="*/ 42 w 45"/>
                  <a:gd name="T1" fmla="*/ 0 h 34"/>
                  <a:gd name="T2" fmla="*/ 18 w 45"/>
                  <a:gd name="T3" fmla="*/ 14 h 34"/>
                  <a:gd name="T4" fmla="*/ 11 w 45"/>
                  <a:gd name="T5" fmla="*/ 12 h 34"/>
                  <a:gd name="T6" fmla="*/ 0 w 45"/>
                  <a:gd name="T7" fmla="*/ 23 h 34"/>
                  <a:gd name="T8" fmla="*/ 11 w 45"/>
                  <a:gd name="T9" fmla="*/ 34 h 34"/>
                  <a:gd name="T10" fmla="*/ 22 w 45"/>
                  <a:gd name="T11" fmla="*/ 23 h 34"/>
                  <a:gd name="T12" fmla="*/ 22 w 45"/>
                  <a:gd name="T13" fmla="*/ 19 h 34"/>
                  <a:gd name="T14" fmla="*/ 45 w 45"/>
                  <a:gd name="T15" fmla="*/ 5 h 34"/>
                  <a:gd name="T16" fmla="*/ 42 w 45"/>
                  <a:gd name="T17" fmla="*/ 3 h 34"/>
                  <a:gd name="T18" fmla="*/ 42 w 4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42" y="0"/>
                    </a:moveTo>
                    <a:cubicBezTo>
                      <a:pt x="18" y="14"/>
                      <a:pt x="18" y="14"/>
                      <a:pt x="18" y="14"/>
                    </a:cubicBezTo>
                    <a:cubicBezTo>
                      <a:pt x="16" y="13"/>
                      <a:pt x="14" y="12"/>
                      <a:pt x="11" y="12"/>
                    </a:cubicBezTo>
                    <a:cubicBezTo>
                      <a:pt x="5" y="12"/>
                      <a:pt x="0" y="17"/>
                      <a:pt x="0" y="23"/>
                    </a:cubicBezTo>
                    <a:cubicBezTo>
                      <a:pt x="0" y="29"/>
                      <a:pt x="5" y="34"/>
                      <a:pt x="11" y="34"/>
                    </a:cubicBezTo>
                    <a:cubicBezTo>
                      <a:pt x="17" y="34"/>
                      <a:pt x="22" y="29"/>
                      <a:pt x="22" y="23"/>
                    </a:cubicBezTo>
                    <a:cubicBezTo>
                      <a:pt x="22" y="21"/>
                      <a:pt x="22" y="20"/>
                      <a:pt x="22" y="19"/>
                    </a:cubicBezTo>
                    <a:cubicBezTo>
                      <a:pt x="45" y="5"/>
                      <a:pt x="45" y="5"/>
                      <a:pt x="45" y="5"/>
                    </a:cubicBezTo>
                    <a:cubicBezTo>
                      <a:pt x="42" y="3"/>
                      <a:pt x="42" y="3"/>
                      <a:pt x="42" y="3"/>
                    </a:cubicBezTo>
                    <a:cubicBezTo>
                      <a:pt x="42" y="0"/>
                      <a:pt x="42" y="0"/>
                      <a:pt x="4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7" name="Freeform 55">
                <a:extLst>
                  <a:ext uri="{FF2B5EF4-FFF2-40B4-BE49-F238E27FC236}">
                    <a16:creationId xmlns:a16="http://schemas.microsoft.com/office/drawing/2014/main" id="{E5DBEF4F-FDB2-D639-95AB-D28CCCF3C310}"/>
                  </a:ext>
                </a:extLst>
              </p:cNvPr>
              <p:cNvSpPr>
                <a:spLocks/>
              </p:cNvSpPr>
              <p:nvPr/>
            </p:nvSpPr>
            <p:spPr bwMode="auto">
              <a:xfrm>
                <a:off x="869378" y="5774708"/>
                <a:ext cx="42020" cy="31126"/>
              </a:xfrm>
              <a:custGeom>
                <a:avLst/>
                <a:gdLst>
                  <a:gd name="T0" fmla="*/ 23 w 45"/>
                  <a:gd name="T1" fmla="*/ 11 h 34"/>
                  <a:gd name="T2" fmla="*/ 12 w 45"/>
                  <a:gd name="T3" fmla="*/ 0 h 34"/>
                  <a:gd name="T4" fmla="*/ 0 w 45"/>
                  <a:gd name="T5" fmla="*/ 11 h 34"/>
                  <a:gd name="T6" fmla="*/ 12 w 45"/>
                  <a:gd name="T7" fmla="*/ 23 h 34"/>
                  <a:gd name="T8" fmla="*/ 19 w 45"/>
                  <a:gd name="T9" fmla="*/ 20 h 34"/>
                  <a:gd name="T10" fmla="*/ 42 w 45"/>
                  <a:gd name="T11" fmla="*/ 34 h 34"/>
                  <a:gd name="T12" fmla="*/ 42 w 45"/>
                  <a:gd name="T13" fmla="*/ 31 h 34"/>
                  <a:gd name="T14" fmla="*/ 45 w 45"/>
                  <a:gd name="T15" fmla="*/ 29 h 34"/>
                  <a:gd name="T16" fmla="*/ 22 w 45"/>
                  <a:gd name="T17" fmla="*/ 15 h 34"/>
                  <a:gd name="T18" fmla="*/ 23 w 45"/>
                  <a:gd name="T19"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23" y="11"/>
                    </a:moveTo>
                    <a:cubicBezTo>
                      <a:pt x="23" y="5"/>
                      <a:pt x="18" y="0"/>
                      <a:pt x="12" y="0"/>
                    </a:cubicBezTo>
                    <a:cubicBezTo>
                      <a:pt x="6" y="0"/>
                      <a:pt x="0" y="5"/>
                      <a:pt x="0" y="11"/>
                    </a:cubicBezTo>
                    <a:cubicBezTo>
                      <a:pt x="0" y="17"/>
                      <a:pt x="6" y="23"/>
                      <a:pt x="12" y="23"/>
                    </a:cubicBezTo>
                    <a:cubicBezTo>
                      <a:pt x="14" y="23"/>
                      <a:pt x="17" y="22"/>
                      <a:pt x="19" y="20"/>
                    </a:cubicBezTo>
                    <a:cubicBezTo>
                      <a:pt x="42" y="34"/>
                      <a:pt x="42" y="34"/>
                      <a:pt x="42" y="34"/>
                    </a:cubicBezTo>
                    <a:cubicBezTo>
                      <a:pt x="42" y="31"/>
                      <a:pt x="42" y="31"/>
                      <a:pt x="42" y="31"/>
                    </a:cubicBezTo>
                    <a:cubicBezTo>
                      <a:pt x="45" y="29"/>
                      <a:pt x="45" y="29"/>
                      <a:pt x="45" y="29"/>
                    </a:cubicBezTo>
                    <a:cubicBezTo>
                      <a:pt x="22" y="15"/>
                      <a:pt x="22" y="15"/>
                      <a:pt x="22" y="15"/>
                    </a:cubicBezTo>
                    <a:cubicBezTo>
                      <a:pt x="22" y="14"/>
                      <a:pt x="23" y="13"/>
                      <a:pt x="23"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8" name="Freeform 56">
                <a:extLst>
                  <a:ext uri="{FF2B5EF4-FFF2-40B4-BE49-F238E27FC236}">
                    <a16:creationId xmlns:a16="http://schemas.microsoft.com/office/drawing/2014/main" id="{B1FEAC42-E88B-5EE8-05FD-E9E633BC616E}"/>
                  </a:ext>
                </a:extLst>
              </p:cNvPr>
              <p:cNvSpPr>
                <a:spLocks/>
              </p:cNvSpPr>
              <p:nvPr/>
            </p:nvSpPr>
            <p:spPr bwMode="auto">
              <a:xfrm>
                <a:off x="900504" y="5724906"/>
                <a:ext cx="52914" cy="21788"/>
              </a:xfrm>
              <a:custGeom>
                <a:avLst/>
                <a:gdLst>
                  <a:gd name="T0" fmla="*/ 11 w 55"/>
                  <a:gd name="T1" fmla="*/ 0 h 23"/>
                  <a:gd name="T2" fmla="*/ 0 w 55"/>
                  <a:gd name="T3" fmla="*/ 12 h 23"/>
                  <a:gd name="T4" fmla="*/ 11 w 55"/>
                  <a:gd name="T5" fmla="*/ 23 h 23"/>
                  <a:gd name="T6" fmla="*/ 22 w 55"/>
                  <a:gd name="T7" fmla="*/ 14 h 23"/>
                  <a:gd name="T8" fmla="*/ 55 w 55"/>
                  <a:gd name="T9" fmla="*/ 14 h 23"/>
                  <a:gd name="T10" fmla="*/ 55 w 55"/>
                  <a:gd name="T11" fmla="*/ 8 h 23"/>
                  <a:gd name="T12" fmla="*/ 22 w 55"/>
                  <a:gd name="T13" fmla="*/ 8 h 23"/>
                  <a:gd name="T14" fmla="*/ 11 w 5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11" y="0"/>
                    </a:moveTo>
                    <a:cubicBezTo>
                      <a:pt x="5" y="0"/>
                      <a:pt x="0" y="6"/>
                      <a:pt x="0" y="12"/>
                    </a:cubicBezTo>
                    <a:cubicBezTo>
                      <a:pt x="0" y="18"/>
                      <a:pt x="5" y="23"/>
                      <a:pt x="11" y="23"/>
                    </a:cubicBezTo>
                    <a:cubicBezTo>
                      <a:pt x="16" y="23"/>
                      <a:pt x="21" y="19"/>
                      <a:pt x="22" y="14"/>
                    </a:cubicBezTo>
                    <a:cubicBezTo>
                      <a:pt x="55" y="14"/>
                      <a:pt x="55" y="14"/>
                      <a:pt x="55" y="14"/>
                    </a:cubicBezTo>
                    <a:cubicBezTo>
                      <a:pt x="55" y="8"/>
                      <a:pt x="55" y="8"/>
                      <a:pt x="55" y="8"/>
                    </a:cubicBezTo>
                    <a:cubicBezTo>
                      <a:pt x="22" y="8"/>
                      <a:pt x="22" y="8"/>
                      <a:pt x="22" y="8"/>
                    </a:cubicBezTo>
                    <a:cubicBezTo>
                      <a:pt x="20" y="4"/>
                      <a:pt x="16"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9" name="Freeform 57">
                <a:extLst>
                  <a:ext uri="{FF2B5EF4-FFF2-40B4-BE49-F238E27FC236}">
                    <a16:creationId xmlns:a16="http://schemas.microsoft.com/office/drawing/2014/main" id="{3C084A13-471D-E064-32EA-854A0CB77D0E}"/>
                  </a:ext>
                </a:extLst>
              </p:cNvPr>
              <p:cNvSpPr>
                <a:spLocks/>
              </p:cNvSpPr>
              <p:nvPr/>
            </p:nvSpPr>
            <p:spPr bwMode="auto">
              <a:xfrm>
                <a:off x="802458" y="5724906"/>
                <a:ext cx="35795" cy="21788"/>
              </a:xfrm>
              <a:custGeom>
                <a:avLst/>
                <a:gdLst>
                  <a:gd name="T0" fmla="*/ 26 w 37"/>
                  <a:gd name="T1" fmla="*/ 23 h 23"/>
                  <a:gd name="T2" fmla="*/ 37 w 37"/>
                  <a:gd name="T3" fmla="*/ 12 h 23"/>
                  <a:gd name="T4" fmla="*/ 26 w 37"/>
                  <a:gd name="T5" fmla="*/ 0 h 23"/>
                  <a:gd name="T6" fmla="*/ 15 w 37"/>
                  <a:gd name="T7" fmla="*/ 9 h 23"/>
                  <a:gd name="T8" fmla="*/ 0 w 37"/>
                  <a:gd name="T9" fmla="*/ 9 h 23"/>
                  <a:gd name="T10" fmla="*/ 0 w 37"/>
                  <a:gd name="T11" fmla="*/ 15 h 23"/>
                  <a:gd name="T12" fmla="*/ 16 w 37"/>
                  <a:gd name="T13" fmla="*/ 15 h 23"/>
                  <a:gd name="T14" fmla="*/ 26 w 37"/>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3">
                    <a:moveTo>
                      <a:pt x="26" y="23"/>
                    </a:moveTo>
                    <a:cubicBezTo>
                      <a:pt x="32" y="23"/>
                      <a:pt x="37" y="18"/>
                      <a:pt x="37" y="12"/>
                    </a:cubicBezTo>
                    <a:cubicBezTo>
                      <a:pt x="37" y="6"/>
                      <a:pt x="32" y="0"/>
                      <a:pt x="26" y="0"/>
                    </a:cubicBezTo>
                    <a:cubicBezTo>
                      <a:pt x="21" y="0"/>
                      <a:pt x="16" y="4"/>
                      <a:pt x="15" y="9"/>
                    </a:cubicBezTo>
                    <a:cubicBezTo>
                      <a:pt x="0" y="9"/>
                      <a:pt x="0" y="9"/>
                      <a:pt x="0" y="9"/>
                    </a:cubicBezTo>
                    <a:cubicBezTo>
                      <a:pt x="0" y="15"/>
                      <a:pt x="0" y="15"/>
                      <a:pt x="0" y="15"/>
                    </a:cubicBezTo>
                    <a:cubicBezTo>
                      <a:pt x="16" y="15"/>
                      <a:pt x="16" y="15"/>
                      <a:pt x="16" y="15"/>
                    </a:cubicBezTo>
                    <a:cubicBezTo>
                      <a:pt x="17" y="20"/>
                      <a:pt x="21" y="23"/>
                      <a:pt x="2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53" name="Freeform 58">
                <a:extLst>
                  <a:ext uri="{FF2B5EF4-FFF2-40B4-BE49-F238E27FC236}">
                    <a16:creationId xmlns:a16="http://schemas.microsoft.com/office/drawing/2014/main" id="{68015899-9746-1C7A-192E-A7ED721FD19F}"/>
                  </a:ext>
                </a:extLst>
              </p:cNvPr>
              <p:cNvSpPr>
                <a:spLocks/>
              </p:cNvSpPr>
              <p:nvPr/>
            </p:nvSpPr>
            <p:spPr bwMode="auto">
              <a:xfrm>
                <a:off x="737093" y="5619078"/>
                <a:ext cx="37351" cy="227219"/>
              </a:xfrm>
              <a:custGeom>
                <a:avLst/>
                <a:gdLst>
                  <a:gd name="T0" fmla="*/ 31 w 39"/>
                  <a:gd name="T1" fmla="*/ 217 h 239"/>
                  <a:gd name="T2" fmla="*/ 31 w 39"/>
                  <a:gd name="T3" fmla="*/ 171 h 239"/>
                  <a:gd name="T4" fmla="*/ 5 w 39"/>
                  <a:gd name="T5" fmla="*/ 155 h 239"/>
                  <a:gd name="T6" fmla="*/ 5 w 39"/>
                  <a:gd name="T7" fmla="*/ 98 h 239"/>
                  <a:gd name="T8" fmla="*/ 31 w 39"/>
                  <a:gd name="T9" fmla="*/ 82 h 239"/>
                  <a:gd name="T10" fmla="*/ 31 w 39"/>
                  <a:gd name="T11" fmla="*/ 22 h 239"/>
                  <a:gd name="T12" fmla="*/ 38 w 39"/>
                  <a:gd name="T13" fmla="*/ 11 h 239"/>
                  <a:gd name="T14" fmla="*/ 26 w 39"/>
                  <a:gd name="T15" fmla="*/ 1 h 239"/>
                  <a:gd name="T16" fmla="*/ 16 w 39"/>
                  <a:gd name="T17" fmla="*/ 13 h 239"/>
                  <a:gd name="T18" fmla="*/ 25 w 39"/>
                  <a:gd name="T19" fmla="*/ 23 h 239"/>
                  <a:gd name="T20" fmla="*/ 25 w 39"/>
                  <a:gd name="T21" fmla="*/ 79 h 239"/>
                  <a:gd name="T22" fmla="*/ 0 w 39"/>
                  <a:gd name="T23" fmla="*/ 94 h 239"/>
                  <a:gd name="T24" fmla="*/ 0 w 39"/>
                  <a:gd name="T25" fmla="*/ 158 h 239"/>
                  <a:gd name="T26" fmla="*/ 25 w 39"/>
                  <a:gd name="T27" fmla="*/ 174 h 239"/>
                  <a:gd name="T28" fmla="*/ 25 w 39"/>
                  <a:gd name="T29" fmla="*/ 216 h 239"/>
                  <a:gd name="T30" fmla="*/ 16 w 39"/>
                  <a:gd name="T31" fmla="*/ 228 h 239"/>
                  <a:gd name="T32" fmla="*/ 28 w 39"/>
                  <a:gd name="T33" fmla="*/ 238 h 239"/>
                  <a:gd name="T34" fmla="*/ 38 w 39"/>
                  <a:gd name="T35" fmla="*/ 226 h 239"/>
                  <a:gd name="T36" fmla="*/ 31 w 39"/>
                  <a:gd name="T37" fmla="*/ 21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239">
                    <a:moveTo>
                      <a:pt x="31" y="217"/>
                    </a:moveTo>
                    <a:cubicBezTo>
                      <a:pt x="31" y="171"/>
                      <a:pt x="31" y="171"/>
                      <a:pt x="31" y="171"/>
                    </a:cubicBezTo>
                    <a:cubicBezTo>
                      <a:pt x="5" y="155"/>
                      <a:pt x="5" y="155"/>
                      <a:pt x="5" y="155"/>
                    </a:cubicBezTo>
                    <a:cubicBezTo>
                      <a:pt x="5" y="98"/>
                      <a:pt x="5" y="98"/>
                      <a:pt x="5" y="98"/>
                    </a:cubicBezTo>
                    <a:cubicBezTo>
                      <a:pt x="31" y="82"/>
                      <a:pt x="31" y="82"/>
                      <a:pt x="31" y="82"/>
                    </a:cubicBezTo>
                    <a:cubicBezTo>
                      <a:pt x="31" y="22"/>
                      <a:pt x="31" y="22"/>
                      <a:pt x="31" y="22"/>
                    </a:cubicBezTo>
                    <a:cubicBezTo>
                      <a:pt x="36" y="21"/>
                      <a:pt x="39" y="16"/>
                      <a:pt x="38" y="11"/>
                    </a:cubicBezTo>
                    <a:cubicBezTo>
                      <a:pt x="38" y="5"/>
                      <a:pt x="32" y="0"/>
                      <a:pt x="26" y="1"/>
                    </a:cubicBezTo>
                    <a:cubicBezTo>
                      <a:pt x="20" y="1"/>
                      <a:pt x="15" y="7"/>
                      <a:pt x="16" y="13"/>
                    </a:cubicBezTo>
                    <a:cubicBezTo>
                      <a:pt x="16" y="18"/>
                      <a:pt x="20" y="22"/>
                      <a:pt x="25" y="23"/>
                    </a:cubicBezTo>
                    <a:cubicBezTo>
                      <a:pt x="25" y="79"/>
                      <a:pt x="25" y="79"/>
                      <a:pt x="25" y="79"/>
                    </a:cubicBezTo>
                    <a:cubicBezTo>
                      <a:pt x="0" y="94"/>
                      <a:pt x="0" y="94"/>
                      <a:pt x="0" y="94"/>
                    </a:cubicBezTo>
                    <a:cubicBezTo>
                      <a:pt x="0" y="158"/>
                      <a:pt x="0" y="158"/>
                      <a:pt x="0" y="158"/>
                    </a:cubicBezTo>
                    <a:cubicBezTo>
                      <a:pt x="25" y="174"/>
                      <a:pt x="25" y="174"/>
                      <a:pt x="25" y="174"/>
                    </a:cubicBezTo>
                    <a:cubicBezTo>
                      <a:pt x="25" y="216"/>
                      <a:pt x="25" y="216"/>
                      <a:pt x="25" y="216"/>
                    </a:cubicBezTo>
                    <a:cubicBezTo>
                      <a:pt x="19" y="217"/>
                      <a:pt x="15" y="222"/>
                      <a:pt x="16" y="228"/>
                    </a:cubicBezTo>
                    <a:cubicBezTo>
                      <a:pt x="16" y="234"/>
                      <a:pt x="22" y="239"/>
                      <a:pt x="28" y="238"/>
                    </a:cubicBezTo>
                    <a:cubicBezTo>
                      <a:pt x="34" y="238"/>
                      <a:pt x="39" y="232"/>
                      <a:pt x="38" y="226"/>
                    </a:cubicBezTo>
                    <a:cubicBezTo>
                      <a:pt x="38" y="222"/>
                      <a:pt x="35" y="218"/>
                      <a:pt x="31" y="2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54" name="Freeform 59">
                <a:extLst>
                  <a:ext uri="{FF2B5EF4-FFF2-40B4-BE49-F238E27FC236}">
                    <a16:creationId xmlns:a16="http://schemas.microsoft.com/office/drawing/2014/main" id="{5DF31E1D-E628-28F7-7FB2-1E798AE92E72}"/>
                  </a:ext>
                </a:extLst>
              </p:cNvPr>
              <p:cNvSpPr>
                <a:spLocks/>
              </p:cNvSpPr>
              <p:nvPr/>
            </p:nvSpPr>
            <p:spPr bwMode="auto">
              <a:xfrm>
                <a:off x="825802" y="5619078"/>
                <a:ext cx="35795" cy="227219"/>
              </a:xfrm>
              <a:custGeom>
                <a:avLst/>
                <a:gdLst>
                  <a:gd name="T0" fmla="*/ 13 w 38"/>
                  <a:gd name="T1" fmla="*/ 23 h 239"/>
                  <a:gd name="T2" fmla="*/ 22 w 38"/>
                  <a:gd name="T3" fmla="*/ 13 h 239"/>
                  <a:gd name="T4" fmla="*/ 12 w 38"/>
                  <a:gd name="T5" fmla="*/ 1 h 239"/>
                  <a:gd name="T6" fmla="*/ 0 w 38"/>
                  <a:gd name="T7" fmla="*/ 11 h 239"/>
                  <a:gd name="T8" fmla="*/ 7 w 38"/>
                  <a:gd name="T9" fmla="*/ 22 h 239"/>
                  <a:gd name="T10" fmla="*/ 7 w 38"/>
                  <a:gd name="T11" fmla="*/ 83 h 239"/>
                  <a:gd name="T12" fmla="*/ 33 w 38"/>
                  <a:gd name="T13" fmla="*/ 98 h 239"/>
                  <a:gd name="T14" fmla="*/ 33 w 38"/>
                  <a:gd name="T15" fmla="*/ 156 h 239"/>
                  <a:gd name="T16" fmla="*/ 7 w 38"/>
                  <a:gd name="T17" fmla="*/ 171 h 239"/>
                  <a:gd name="T18" fmla="*/ 7 w 38"/>
                  <a:gd name="T19" fmla="*/ 217 h 239"/>
                  <a:gd name="T20" fmla="*/ 0 w 38"/>
                  <a:gd name="T21" fmla="*/ 226 h 239"/>
                  <a:gd name="T22" fmla="*/ 10 w 38"/>
                  <a:gd name="T23" fmla="*/ 239 h 239"/>
                  <a:gd name="T24" fmla="*/ 22 w 38"/>
                  <a:gd name="T25" fmla="*/ 229 h 239"/>
                  <a:gd name="T26" fmla="*/ 13 w 38"/>
                  <a:gd name="T27" fmla="*/ 217 h 239"/>
                  <a:gd name="T28" fmla="*/ 13 w 38"/>
                  <a:gd name="T29" fmla="*/ 175 h 239"/>
                  <a:gd name="T30" fmla="*/ 38 w 38"/>
                  <a:gd name="T31" fmla="*/ 159 h 239"/>
                  <a:gd name="T32" fmla="*/ 38 w 38"/>
                  <a:gd name="T33" fmla="*/ 94 h 239"/>
                  <a:gd name="T34" fmla="*/ 13 w 38"/>
                  <a:gd name="T35" fmla="*/ 79 h 239"/>
                  <a:gd name="T36" fmla="*/ 13 w 38"/>
                  <a:gd name="T37" fmla="*/ 2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239">
                    <a:moveTo>
                      <a:pt x="13" y="23"/>
                    </a:moveTo>
                    <a:cubicBezTo>
                      <a:pt x="18" y="22"/>
                      <a:pt x="22" y="18"/>
                      <a:pt x="22" y="13"/>
                    </a:cubicBezTo>
                    <a:cubicBezTo>
                      <a:pt x="23" y="7"/>
                      <a:pt x="18" y="1"/>
                      <a:pt x="12" y="1"/>
                    </a:cubicBezTo>
                    <a:cubicBezTo>
                      <a:pt x="6" y="0"/>
                      <a:pt x="0" y="5"/>
                      <a:pt x="0" y="11"/>
                    </a:cubicBezTo>
                    <a:cubicBezTo>
                      <a:pt x="0" y="16"/>
                      <a:pt x="3" y="20"/>
                      <a:pt x="7" y="22"/>
                    </a:cubicBezTo>
                    <a:cubicBezTo>
                      <a:pt x="7" y="83"/>
                      <a:pt x="7" y="83"/>
                      <a:pt x="7" y="83"/>
                    </a:cubicBezTo>
                    <a:cubicBezTo>
                      <a:pt x="33" y="98"/>
                      <a:pt x="33" y="98"/>
                      <a:pt x="33" y="98"/>
                    </a:cubicBezTo>
                    <a:cubicBezTo>
                      <a:pt x="33" y="156"/>
                      <a:pt x="33" y="156"/>
                      <a:pt x="33" y="156"/>
                    </a:cubicBezTo>
                    <a:cubicBezTo>
                      <a:pt x="7" y="171"/>
                      <a:pt x="7" y="171"/>
                      <a:pt x="7" y="171"/>
                    </a:cubicBezTo>
                    <a:cubicBezTo>
                      <a:pt x="7" y="217"/>
                      <a:pt x="7" y="217"/>
                      <a:pt x="7" y="217"/>
                    </a:cubicBezTo>
                    <a:cubicBezTo>
                      <a:pt x="3" y="218"/>
                      <a:pt x="0" y="222"/>
                      <a:pt x="0" y="226"/>
                    </a:cubicBezTo>
                    <a:cubicBezTo>
                      <a:pt x="0" y="232"/>
                      <a:pt x="4" y="238"/>
                      <a:pt x="10" y="239"/>
                    </a:cubicBezTo>
                    <a:cubicBezTo>
                      <a:pt x="16" y="239"/>
                      <a:pt x="22" y="235"/>
                      <a:pt x="22" y="229"/>
                    </a:cubicBezTo>
                    <a:cubicBezTo>
                      <a:pt x="23" y="223"/>
                      <a:pt x="19" y="218"/>
                      <a:pt x="13" y="217"/>
                    </a:cubicBezTo>
                    <a:cubicBezTo>
                      <a:pt x="13" y="175"/>
                      <a:pt x="13" y="175"/>
                      <a:pt x="13" y="175"/>
                    </a:cubicBezTo>
                    <a:cubicBezTo>
                      <a:pt x="38" y="159"/>
                      <a:pt x="38" y="159"/>
                      <a:pt x="38" y="159"/>
                    </a:cubicBezTo>
                    <a:cubicBezTo>
                      <a:pt x="38" y="94"/>
                      <a:pt x="38" y="94"/>
                      <a:pt x="38" y="94"/>
                    </a:cubicBezTo>
                    <a:cubicBezTo>
                      <a:pt x="13" y="79"/>
                      <a:pt x="13" y="79"/>
                      <a:pt x="13" y="79"/>
                    </a:cubicBezTo>
                    <a:lnTo>
                      <a:pt x="13"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21" name="Group 20">
            <a:extLst>
              <a:ext uri="{FF2B5EF4-FFF2-40B4-BE49-F238E27FC236}">
                <a16:creationId xmlns:a16="http://schemas.microsoft.com/office/drawing/2014/main" id="{8A0113FE-A731-1F3C-90AB-425B41CBBB3E}"/>
              </a:ext>
              <a:ext uri="{C183D7F6-B498-43B3-948B-1728B52AA6E4}">
                <adec:decorative xmlns:adec="http://schemas.microsoft.com/office/drawing/2017/decorative" val="1"/>
              </a:ext>
            </a:extLst>
          </p:cNvPr>
          <p:cNvGrpSpPr/>
          <p:nvPr/>
        </p:nvGrpSpPr>
        <p:grpSpPr>
          <a:xfrm>
            <a:off x="4789533" y="1923250"/>
            <a:ext cx="485555" cy="481198"/>
            <a:chOff x="5131485" y="1923250"/>
            <a:chExt cx="485555" cy="481198"/>
          </a:xfrm>
        </p:grpSpPr>
        <p:sp>
          <p:nvSpPr>
            <p:cNvPr id="3" name="Oval 2">
              <a:extLst>
                <a:ext uri="{FF2B5EF4-FFF2-40B4-BE49-F238E27FC236}">
                  <a16:creationId xmlns:a16="http://schemas.microsoft.com/office/drawing/2014/main" id="{9DCCA5FB-AF61-1932-ED40-3C30A65E5381}"/>
                </a:ext>
              </a:extLst>
            </p:cNvPr>
            <p:cNvSpPr/>
            <p:nvPr/>
          </p:nvSpPr>
          <p:spPr bwMode="auto">
            <a:xfrm>
              <a:off x="5131485" y="1923250"/>
              <a:ext cx="480757" cy="480757"/>
            </a:xfrm>
            <a:prstGeom prst="ellipse">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 name="Group 4">
              <a:extLst>
                <a:ext uri="{FF2B5EF4-FFF2-40B4-BE49-F238E27FC236}">
                  <a16:creationId xmlns:a16="http://schemas.microsoft.com/office/drawing/2014/main" id="{A2BA741C-EA5B-280B-DD64-26D134385F7B}"/>
                </a:ext>
              </a:extLst>
            </p:cNvPr>
            <p:cNvGrpSpPr>
              <a:grpSpLocks noChangeAspect="1"/>
            </p:cNvGrpSpPr>
            <p:nvPr/>
          </p:nvGrpSpPr>
          <p:grpSpPr bwMode="auto">
            <a:xfrm>
              <a:off x="5135840" y="1923250"/>
              <a:ext cx="481200" cy="481198"/>
              <a:chOff x="2177" y="498"/>
              <a:chExt cx="3324" cy="3324"/>
            </a:xfrm>
            <a:solidFill>
              <a:schemeClr val="bg1"/>
            </a:solidFill>
          </p:grpSpPr>
          <p:sp>
            <p:nvSpPr>
              <p:cNvPr id="12" name="Freeform 5">
                <a:extLst>
                  <a:ext uri="{FF2B5EF4-FFF2-40B4-BE49-F238E27FC236}">
                    <a16:creationId xmlns:a16="http://schemas.microsoft.com/office/drawing/2014/main" id="{7FDB87A1-BCA2-80DD-C534-C579DBE29CC4}"/>
                  </a:ext>
                </a:extLst>
              </p:cNvPr>
              <p:cNvSpPr>
                <a:spLocks/>
              </p:cNvSpPr>
              <p:nvPr/>
            </p:nvSpPr>
            <p:spPr bwMode="auto">
              <a:xfrm>
                <a:off x="2177" y="2063"/>
                <a:ext cx="766" cy="1462"/>
              </a:xfrm>
              <a:custGeom>
                <a:avLst/>
                <a:gdLst>
                  <a:gd name="T0" fmla="*/ 429 w 435"/>
                  <a:gd name="T1" fmla="*/ 729 h 830"/>
                  <a:gd name="T2" fmla="*/ 404 w 435"/>
                  <a:gd name="T3" fmla="*/ 683 h 830"/>
                  <a:gd name="T4" fmla="*/ 411 w 435"/>
                  <a:gd name="T5" fmla="*/ 596 h 830"/>
                  <a:gd name="T6" fmla="*/ 315 w 435"/>
                  <a:gd name="T7" fmla="*/ 499 h 830"/>
                  <a:gd name="T8" fmla="*/ 255 w 435"/>
                  <a:gd name="T9" fmla="*/ 382 h 830"/>
                  <a:gd name="T10" fmla="*/ 271 w 435"/>
                  <a:gd name="T11" fmla="*/ 323 h 830"/>
                  <a:gd name="T12" fmla="*/ 266 w 435"/>
                  <a:gd name="T13" fmla="*/ 301 h 830"/>
                  <a:gd name="T14" fmla="*/ 285 w 435"/>
                  <a:gd name="T15" fmla="*/ 274 h 830"/>
                  <a:gd name="T16" fmla="*/ 313 w 435"/>
                  <a:gd name="T17" fmla="*/ 194 h 830"/>
                  <a:gd name="T18" fmla="*/ 290 w 435"/>
                  <a:gd name="T19" fmla="*/ 182 h 830"/>
                  <a:gd name="T20" fmla="*/ 263 w 435"/>
                  <a:gd name="T21" fmla="*/ 186 h 830"/>
                  <a:gd name="T22" fmla="*/ 213 w 435"/>
                  <a:gd name="T23" fmla="*/ 151 h 830"/>
                  <a:gd name="T24" fmla="*/ 177 w 435"/>
                  <a:gd name="T25" fmla="*/ 106 h 830"/>
                  <a:gd name="T26" fmla="*/ 107 w 435"/>
                  <a:gd name="T27" fmla="*/ 90 h 830"/>
                  <a:gd name="T28" fmla="*/ 35 w 435"/>
                  <a:gd name="T29" fmla="*/ 47 h 830"/>
                  <a:gd name="T30" fmla="*/ 1 w 435"/>
                  <a:gd name="T31" fmla="*/ 0 h 830"/>
                  <a:gd name="T32" fmla="*/ 0 w 435"/>
                  <a:gd name="T33" fmla="*/ 55 h 830"/>
                  <a:gd name="T34" fmla="*/ 404 w 435"/>
                  <a:gd name="T35" fmla="*/ 830 h 830"/>
                  <a:gd name="T36" fmla="*/ 429 w 435"/>
                  <a:gd name="T37" fmla="*/ 729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5" h="830">
                    <a:moveTo>
                      <a:pt x="429" y="729"/>
                    </a:moveTo>
                    <a:cubicBezTo>
                      <a:pt x="423" y="710"/>
                      <a:pt x="408" y="705"/>
                      <a:pt x="404" y="683"/>
                    </a:cubicBezTo>
                    <a:cubicBezTo>
                      <a:pt x="401" y="661"/>
                      <a:pt x="416" y="610"/>
                      <a:pt x="411" y="596"/>
                    </a:cubicBezTo>
                    <a:cubicBezTo>
                      <a:pt x="406" y="581"/>
                      <a:pt x="336" y="525"/>
                      <a:pt x="315" y="499"/>
                    </a:cubicBezTo>
                    <a:cubicBezTo>
                      <a:pt x="294" y="473"/>
                      <a:pt x="257" y="406"/>
                      <a:pt x="255" y="382"/>
                    </a:cubicBezTo>
                    <a:cubicBezTo>
                      <a:pt x="254" y="358"/>
                      <a:pt x="270" y="330"/>
                      <a:pt x="271" y="323"/>
                    </a:cubicBezTo>
                    <a:cubicBezTo>
                      <a:pt x="272" y="316"/>
                      <a:pt x="268" y="311"/>
                      <a:pt x="266" y="301"/>
                    </a:cubicBezTo>
                    <a:cubicBezTo>
                      <a:pt x="265" y="290"/>
                      <a:pt x="277" y="285"/>
                      <a:pt x="285" y="274"/>
                    </a:cubicBezTo>
                    <a:cubicBezTo>
                      <a:pt x="294" y="262"/>
                      <a:pt x="313" y="194"/>
                      <a:pt x="313" y="194"/>
                    </a:cubicBezTo>
                    <a:cubicBezTo>
                      <a:pt x="313" y="194"/>
                      <a:pt x="299" y="183"/>
                      <a:pt x="290" y="182"/>
                    </a:cubicBezTo>
                    <a:cubicBezTo>
                      <a:pt x="281" y="181"/>
                      <a:pt x="276" y="187"/>
                      <a:pt x="263" y="186"/>
                    </a:cubicBezTo>
                    <a:cubicBezTo>
                      <a:pt x="250" y="185"/>
                      <a:pt x="231" y="170"/>
                      <a:pt x="213" y="151"/>
                    </a:cubicBezTo>
                    <a:cubicBezTo>
                      <a:pt x="194" y="132"/>
                      <a:pt x="193" y="120"/>
                      <a:pt x="177" y="106"/>
                    </a:cubicBezTo>
                    <a:cubicBezTo>
                      <a:pt x="161" y="93"/>
                      <a:pt x="128" y="93"/>
                      <a:pt x="107" y="90"/>
                    </a:cubicBezTo>
                    <a:cubicBezTo>
                      <a:pt x="85" y="86"/>
                      <a:pt x="54" y="61"/>
                      <a:pt x="35" y="47"/>
                    </a:cubicBezTo>
                    <a:cubicBezTo>
                      <a:pt x="19" y="35"/>
                      <a:pt x="6" y="9"/>
                      <a:pt x="1" y="0"/>
                    </a:cubicBezTo>
                    <a:cubicBezTo>
                      <a:pt x="0" y="18"/>
                      <a:pt x="0" y="37"/>
                      <a:pt x="0" y="55"/>
                    </a:cubicBezTo>
                    <a:cubicBezTo>
                      <a:pt x="0" y="376"/>
                      <a:pt x="160" y="659"/>
                      <a:pt x="404" y="830"/>
                    </a:cubicBezTo>
                    <a:cubicBezTo>
                      <a:pt x="405" y="829"/>
                      <a:pt x="435" y="747"/>
                      <a:pt x="429" y="7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 name="Freeform 6">
                <a:extLst>
                  <a:ext uri="{FF2B5EF4-FFF2-40B4-BE49-F238E27FC236}">
                    <a16:creationId xmlns:a16="http://schemas.microsoft.com/office/drawing/2014/main" id="{5B839BC2-511D-4D06-8362-382E07412D27}"/>
                  </a:ext>
                </a:extLst>
              </p:cNvPr>
              <p:cNvSpPr>
                <a:spLocks/>
              </p:cNvSpPr>
              <p:nvPr/>
            </p:nvSpPr>
            <p:spPr bwMode="auto">
              <a:xfrm>
                <a:off x="2774" y="808"/>
                <a:ext cx="98" cy="81"/>
              </a:xfrm>
              <a:custGeom>
                <a:avLst/>
                <a:gdLst>
                  <a:gd name="T0" fmla="*/ 41 w 56"/>
                  <a:gd name="T1" fmla="*/ 43 h 46"/>
                  <a:gd name="T2" fmla="*/ 56 w 56"/>
                  <a:gd name="T3" fmla="*/ 0 h 46"/>
                  <a:gd name="T4" fmla="*/ 0 w 56"/>
                  <a:gd name="T5" fmla="*/ 43 h 46"/>
                  <a:gd name="T6" fmla="*/ 41 w 56"/>
                  <a:gd name="T7" fmla="*/ 43 h 46"/>
                </a:gdLst>
                <a:ahLst/>
                <a:cxnLst>
                  <a:cxn ang="0">
                    <a:pos x="T0" y="T1"/>
                  </a:cxn>
                  <a:cxn ang="0">
                    <a:pos x="T2" y="T3"/>
                  </a:cxn>
                  <a:cxn ang="0">
                    <a:pos x="T4" y="T5"/>
                  </a:cxn>
                  <a:cxn ang="0">
                    <a:pos x="T6" y="T7"/>
                  </a:cxn>
                </a:cxnLst>
                <a:rect l="0" t="0" r="r" b="b"/>
                <a:pathLst>
                  <a:path w="56" h="46">
                    <a:moveTo>
                      <a:pt x="41" y="43"/>
                    </a:moveTo>
                    <a:cubicBezTo>
                      <a:pt x="46" y="40"/>
                      <a:pt x="49" y="5"/>
                      <a:pt x="56" y="0"/>
                    </a:cubicBezTo>
                    <a:cubicBezTo>
                      <a:pt x="37" y="13"/>
                      <a:pt x="18" y="28"/>
                      <a:pt x="0" y="43"/>
                    </a:cubicBezTo>
                    <a:cubicBezTo>
                      <a:pt x="1" y="43"/>
                      <a:pt x="35" y="46"/>
                      <a:pt x="4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 name="Freeform 7">
                <a:extLst>
                  <a:ext uri="{FF2B5EF4-FFF2-40B4-BE49-F238E27FC236}">
                    <a16:creationId xmlns:a16="http://schemas.microsoft.com/office/drawing/2014/main" id="{D3339257-78FB-0A63-A601-52CF6D2A78D6}"/>
                  </a:ext>
                </a:extLst>
              </p:cNvPr>
              <p:cNvSpPr>
                <a:spLocks noEditPoints="1"/>
              </p:cNvSpPr>
              <p:nvPr/>
            </p:nvSpPr>
            <p:spPr bwMode="auto">
              <a:xfrm>
                <a:off x="2333" y="498"/>
                <a:ext cx="3168" cy="3324"/>
              </a:xfrm>
              <a:custGeom>
                <a:avLst/>
                <a:gdLst>
                  <a:gd name="T0" fmla="*/ 1630 w 1799"/>
                  <a:gd name="T1" fmla="*/ 741 h 1888"/>
                  <a:gd name="T2" fmla="*/ 1732 w 1799"/>
                  <a:gd name="T3" fmla="*/ 850 h 1888"/>
                  <a:gd name="T4" fmla="*/ 1574 w 1799"/>
                  <a:gd name="T5" fmla="*/ 975 h 1888"/>
                  <a:gd name="T6" fmla="*/ 1459 w 1799"/>
                  <a:gd name="T7" fmla="*/ 770 h 1888"/>
                  <a:gd name="T8" fmla="*/ 1663 w 1799"/>
                  <a:gd name="T9" fmla="*/ 1004 h 1888"/>
                  <a:gd name="T10" fmla="*/ 1551 w 1799"/>
                  <a:gd name="T11" fmla="*/ 1367 h 1888"/>
                  <a:gd name="T12" fmla="*/ 1456 w 1799"/>
                  <a:gd name="T13" fmla="*/ 1563 h 1888"/>
                  <a:gd name="T14" fmla="*/ 1278 w 1799"/>
                  <a:gd name="T15" fmla="*/ 1690 h 1888"/>
                  <a:gd name="T16" fmla="*/ 1229 w 1799"/>
                  <a:gd name="T17" fmla="*/ 1383 h 1888"/>
                  <a:gd name="T18" fmla="*/ 1203 w 1799"/>
                  <a:gd name="T19" fmla="*/ 1132 h 1888"/>
                  <a:gd name="T20" fmla="*/ 1052 w 1799"/>
                  <a:gd name="T21" fmla="*/ 1102 h 1888"/>
                  <a:gd name="T22" fmla="*/ 879 w 1799"/>
                  <a:gd name="T23" fmla="*/ 944 h 1888"/>
                  <a:gd name="T24" fmla="*/ 961 w 1799"/>
                  <a:gd name="T25" fmla="*/ 739 h 1888"/>
                  <a:gd name="T26" fmla="*/ 1272 w 1799"/>
                  <a:gd name="T27" fmla="*/ 723 h 1888"/>
                  <a:gd name="T28" fmla="*/ 1478 w 1799"/>
                  <a:gd name="T29" fmla="*/ 665 h 1888"/>
                  <a:gd name="T30" fmla="*/ 1325 w 1799"/>
                  <a:gd name="T31" fmla="*/ 607 h 1888"/>
                  <a:gd name="T32" fmla="*/ 1248 w 1799"/>
                  <a:gd name="T33" fmla="*/ 536 h 1888"/>
                  <a:gd name="T34" fmla="*/ 1256 w 1799"/>
                  <a:gd name="T35" fmla="*/ 590 h 1888"/>
                  <a:gd name="T36" fmla="*/ 1213 w 1799"/>
                  <a:gd name="T37" fmla="*/ 562 h 1888"/>
                  <a:gd name="T38" fmla="*/ 1073 w 1799"/>
                  <a:gd name="T39" fmla="*/ 627 h 1888"/>
                  <a:gd name="T40" fmla="*/ 984 w 1799"/>
                  <a:gd name="T41" fmla="*/ 599 h 1888"/>
                  <a:gd name="T42" fmla="*/ 1045 w 1799"/>
                  <a:gd name="T43" fmla="*/ 477 h 1888"/>
                  <a:gd name="T44" fmla="*/ 1164 w 1799"/>
                  <a:gd name="T45" fmla="*/ 361 h 1888"/>
                  <a:gd name="T46" fmla="*/ 1291 w 1799"/>
                  <a:gd name="T47" fmla="*/ 336 h 1888"/>
                  <a:gd name="T48" fmla="*/ 1290 w 1799"/>
                  <a:gd name="T49" fmla="*/ 233 h 1888"/>
                  <a:gd name="T50" fmla="*/ 1201 w 1799"/>
                  <a:gd name="T51" fmla="*/ 348 h 1888"/>
                  <a:gd name="T52" fmla="*/ 1178 w 1799"/>
                  <a:gd name="T53" fmla="*/ 245 h 1888"/>
                  <a:gd name="T54" fmla="*/ 1435 w 1799"/>
                  <a:gd name="T55" fmla="*/ 210 h 1888"/>
                  <a:gd name="T56" fmla="*/ 1438 w 1799"/>
                  <a:gd name="T57" fmla="*/ 251 h 1888"/>
                  <a:gd name="T58" fmla="*/ 353 w 1799"/>
                  <a:gd name="T59" fmla="*/ 191 h 1888"/>
                  <a:gd name="T60" fmla="*/ 302 w 1799"/>
                  <a:gd name="T61" fmla="*/ 387 h 1888"/>
                  <a:gd name="T62" fmla="*/ 429 w 1799"/>
                  <a:gd name="T63" fmla="*/ 286 h 1888"/>
                  <a:gd name="T64" fmla="*/ 536 w 1799"/>
                  <a:gd name="T65" fmla="*/ 389 h 1888"/>
                  <a:gd name="T66" fmla="*/ 389 w 1799"/>
                  <a:gd name="T67" fmla="*/ 475 h 1888"/>
                  <a:gd name="T68" fmla="*/ 307 w 1799"/>
                  <a:gd name="T69" fmla="*/ 603 h 1888"/>
                  <a:gd name="T70" fmla="*/ 114 w 1799"/>
                  <a:gd name="T71" fmla="*/ 740 h 1888"/>
                  <a:gd name="T72" fmla="*/ 39 w 1799"/>
                  <a:gd name="T73" fmla="*/ 912 h 1888"/>
                  <a:gd name="T74" fmla="*/ 140 w 1799"/>
                  <a:gd name="T75" fmla="*/ 955 h 1888"/>
                  <a:gd name="T76" fmla="*/ 291 w 1799"/>
                  <a:gd name="T77" fmla="*/ 988 h 1888"/>
                  <a:gd name="T78" fmla="*/ 530 w 1799"/>
                  <a:gd name="T79" fmla="*/ 1170 h 1888"/>
                  <a:gd name="T80" fmla="*/ 632 w 1799"/>
                  <a:gd name="T81" fmla="*/ 1521 h 1888"/>
                  <a:gd name="T82" fmla="*/ 486 w 1799"/>
                  <a:gd name="T83" fmla="*/ 1700 h 1888"/>
                  <a:gd name="T84" fmla="*/ 855 w 1799"/>
                  <a:gd name="T85" fmla="*/ 1888 h 1888"/>
                  <a:gd name="T86" fmla="*/ 1091 w 1799"/>
                  <a:gd name="T87" fmla="*/ 388 h 1888"/>
                  <a:gd name="T88" fmla="*/ 1058 w 1799"/>
                  <a:gd name="T89" fmla="*/ 363 h 1888"/>
                  <a:gd name="T90" fmla="*/ 1042 w 1799"/>
                  <a:gd name="T91" fmla="*/ 409 h 1888"/>
                  <a:gd name="T92" fmla="*/ 905 w 1799"/>
                  <a:gd name="T93" fmla="*/ 257 h 1888"/>
                  <a:gd name="T94" fmla="*/ 454 w 1799"/>
                  <a:gd name="T95" fmla="*/ 99 h 1888"/>
                  <a:gd name="T96" fmla="*/ 615 w 1799"/>
                  <a:gd name="T97" fmla="*/ 67 h 1888"/>
                  <a:gd name="T98" fmla="*/ 454 w 1799"/>
                  <a:gd name="T99" fmla="*/ 99 h 1888"/>
                  <a:gd name="T100" fmla="*/ 516 w 1799"/>
                  <a:gd name="T101" fmla="*/ 249 h 1888"/>
                  <a:gd name="T102" fmla="*/ 549 w 1799"/>
                  <a:gd name="T103" fmla="*/ 504 h 1888"/>
                  <a:gd name="T104" fmla="*/ 395 w 1799"/>
                  <a:gd name="T105" fmla="*/ 225 h 1888"/>
                  <a:gd name="T106" fmla="*/ 388 w 1799"/>
                  <a:gd name="T107" fmla="*/ 198 h 1888"/>
                  <a:gd name="T108" fmla="*/ 448 w 1799"/>
                  <a:gd name="T109" fmla="*/ 145 h 1888"/>
                  <a:gd name="T110" fmla="*/ 574 w 1799"/>
                  <a:gd name="T111" fmla="*/ 240 h 1888"/>
                  <a:gd name="T112" fmla="*/ 642 w 1799"/>
                  <a:gd name="T113" fmla="*/ 228 h 1888"/>
                  <a:gd name="T114" fmla="*/ 746 w 1799"/>
                  <a:gd name="T115" fmla="*/ 4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99" h="1888">
                    <a:moveTo>
                      <a:pt x="1787" y="791"/>
                    </a:moveTo>
                    <a:cubicBezTo>
                      <a:pt x="1786" y="792"/>
                      <a:pt x="1758" y="822"/>
                      <a:pt x="1754" y="822"/>
                    </a:cubicBezTo>
                    <a:cubicBezTo>
                      <a:pt x="1751" y="822"/>
                      <a:pt x="1718" y="784"/>
                      <a:pt x="1711" y="782"/>
                    </a:cubicBezTo>
                    <a:cubicBezTo>
                      <a:pt x="1703" y="779"/>
                      <a:pt x="1679" y="779"/>
                      <a:pt x="1669" y="775"/>
                    </a:cubicBezTo>
                    <a:cubicBezTo>
                      <a:pt x="1660" y="771"/>
                      <a:pt x="1632" y="743"/>
                      <a:pt x="1630" y="741"/>
                    </a:cubicBezTo>
                    <a:cubicBezTo>
                      <a:pt x="1628" y="739"/>
                      <a:pt x="1624" y="787"/>
                      <a:pt x="1628" y="793"/>
                    </a:cubicBezTo>
                    <a:cubicBezTo>
                      <a:pt x="1633" y="799"/>
                      <a:pt x="1648" y="807"/>
                      <a:pt x="1655" y="809"/>
                    </a:cubicBezTo>
                    <a:cubicBezTo>
                      <a:pt x="1663" y="812"/>
                      <a:pt x="1678" y="825"/>
                      <a:pt x="1684" y="828"/>
                    </a:cubicBezTo>
                    <a:cubicBezTo>
                      <a:pt x="1691" y="831"/>
                      <a:pt x="1707" y="814"/>
                      <a:pt x="1713" y="814"/>
                    </a:cubicBezTo>
                    <a:cubicBezTo>
                      <a:pt x="1719" y="814"/>
                      <a:pt x="1730" y="841"/>
                      <a:pt x="1732" y="850"/>
                    </a:cubicBezTo>
                    <a:cubicBezTo>
                      <a:pt x="1734" y="859"/>
                      <a:pt x="1735" y="872"/>
                      <a:pt x="1732" y="891"/>
                    </a:cubicBezTo>
                    <a:cubicBezTo>
                      <a:pt x="1729" y="909"/>
                      <a:pt x="1712" y="918"/>
                      <a:pt x="1700" y="928"/>
                    </a:cubicBezTo>
                    <a:cubicBezTo>
                      <a:pt x="1688" y="939"/>
                      <a:pt x="1659" y="956"/>
                      <a:pt x="1644" y="965"/>
                    </a:cubicBezTo>
                    <a:cubicBezTo>
                      <a:pt x="1630" y="974"/>
                      <a:pt x="1606" y="1009"/>
                      <a:pt x="1599" y="1009"/>
                    </a:cubicBezTo>
                    <a:cubicBezTo>
                      <a:pt x="1591" y="1009"/>
                      <a:pt x="1576" y="981"/>
                      <a:pt x="1574" y="975"/>
                    </a:cubicBezTo>
                    <a:cubicBezTo>
                      <a:pt x="1571" y="969"/>
                      <a:pt x="1586" y="951"/>
                      <a:pt x="1583" y="942"/>
                    </a:cubicBezTo>
                    <a:cubicBezTo>
                      <a:pt x="1579" y="932"/>
                      <a:pt x="1565" y="923"/>
                      <a:pt x="1555" y="908"/>
                    </a:cubicBezTo>
                    <a:cubicBezTo>
                      <a:pt x="1545" y="892"/>
                      <a:pt x="1522" y="821"/>
                      <a:pt x="1506" y="804"/>
                    </a:cubicBezTo>
                    <a:cubicBezTo>
                      <a:pt x="1490" y="786"/>
                      <a:pt x="1470" y="763"/>
                      <a:pt x="1466" y="762"/>
                    </a:cubicBezTo>
                    <a:cubicBezTo>
                      <a:pt x="1463" y="761"/>
                      <a:pt x="1459" y="764"/>
                      <a:pt x="1459" y="770"/>
                    </a:cubicBezTo>
                    <a:cubicBezTo>
                      <a:pt x="1458" y="775"/>
                      <a:pt x="1465" y="822"/>
                      <a:pt x="1471" y="833"/>
                    </a:cubicBezTo>
                    <a:cubicBezTo>
                      <a:pt x="1478" y="844"/>
                      <a:pt x="1491" y="849"/>
                      <a:pt x="1498" y="860"/>
                    </a:cubicBezTo>
                    <a:cubicBezTo>
                      <a:pt x="1505" y="871"/>
                      <a:pt x="1552" y="1007"/>
                      <a:pt x="1563" y="1011"/>
                    </a:cubicBezTo>
                    <a:cubicBezTo>
                      <a:pt x="1573" y="1015"/>
                      <a:pt x="1594" y="1012"/>
                      <a:pt x="1602" y="1012"/>
                    </a:cubicBezTo>
                    <a:cubicBezTo>
                      <a:pt x="1610" y="1012"/>
                      <a:pt x="1661" y="1002"/>
                      <a:pt x="1663" y="1004"/>
                    </a:cubicBezTo>
                    <a:cubicBezTo>
                      <a:pt x="1665" y="1006"/>
                      <a:pt x="1663" y="1018"/>
                      <a:pt x="1663" y="1032"/>
                    </a:cubicBezTo>
                    <a:cubicBezTo>
                      <a:pt x="1663" y="1045"/>
                      <a:pt x="1633" y="1121"/>
                      <a:pt x="1626" y="1129"/>
                    </a:cubicBezTo>
                    <a:cubicBezTo>
                      <a:pt x="1620" y="1138"/>
                      <a:pt x="1595" y="1158"/>
                      <a:pt x="1588" y="1170"/>
                    </a:cubicBezTo>
                    <a:cubicBezTo>
                      <a:pt x="1580" y="1182"/>
                      <a:pt x="1556" y="1228"/>
                      <a:pt x="1550" y="1246"/>
                    </a:cubicBezTo>
                    <a:cubicBezTo>
                      <a:pt x="1545" y="1265"/>
                      <a:pt x="1548" y="1350"/>
                      <a:pt x="1551" y="1367"/>
                    </a:cubicBezTo>
                    <a:cubicBezTo>
                      <a:pt x="1555" y="1383"/>
                      <a:pt x="1560" y="1399"/>
                      <a:pt x="1560" y="1405"/>
                    </a:cubicBezTo>
                    <a:cubicBezTo>
                      <a:pt x="1560" y="1412"/>
                      <a:pt x="1533" y="1430"/>
                      <a:pt x="1533" y="1430"/>
                    </a:cubicBezTo>
                    <a:cubicBezTo>
                      <a:pt x="1533" y="1430"/>
                      <a:pt x="1486" y="1460"/>
                      <a:pt x="1484" y="1468"/>
                    </a:cubicBezTo>
                    <a:cubicBezTo>
                      <a:pt x="1482" y="1476"/>
                      <a:pt x="1493" y="1518"/>
                      <a:pt x="1491" y="1524"/>
                    </a:cubicBezTo>
                    <a:cubicBezTo>
                      <a:pt x="1490" y="1529"/>
                      <a:pt x="1459" y="1555"/>
                      <a:pt x="1456" y="1563"/>
                    </a:cubicBezTo>
                    <a:cubicBezTo>
                      <a:pt x="1453" y="1570"/>
                      <a:pt x="1459" y="1583"/>
                      <a:pt x="1456" y="1592"/>
                    </a:cubicBezTo>
                    <a:cubicBezTo>
                      <a:pt x="1453" y="1600"/>
                      <a:pt x="1397" y="1656"/>
                      <a:pt x="1387" y="1661"/>
                    </a:cubicBezTo>
                    <a:cubicBezTo>
                      <a:pt x="1376" y="1667"/>
                      <a:pt x="1355" y="1667"/>
                      <a:pt x="1341" y="1670"/>
                    </a:cubicBezTo>
                    <a:cubicBezTo>
                      <a:pt x="1327" y="1673"/>
                      <a:pt x="1299" y="1688"/>
                      <a:pt x="1294" y="1690"/>
                    </a:cubicBezTo>
                    <a:cubicBezTo>
                      <a:pt x="1289" y="1692"/>
                      <a:pt x="1282" y="1695"/>
                      <a:pt x="1278" y="1690"/>
                    </a:cubicBezTo>
                    <a:cubicBezTo>
                      <a:pt x="1274" y="1685"/>
                      <a:pt x="1276" y="1650"/>
                      <a:pt x="1276" y="1650"/>
                    </a:cubicBezTo>
                    <a:cubicBezTo>
                      <a:pt x="1276" y="1650"/>
                      <a:pt x="1274" y="1621"/>
                      <a:pt x="1273" y="1610"/>
                    </a:cubicBezTo>
                    <a:cubicBezTo>
                      <a:pt x="1272" y="1598"/>
                      <a:pt x="1246" y="1527"/>
                      <a:pt x="1246" y="1527"/>
                    </a:cubicBezTo>
                    <a:cubicBezTo>
                      <a:pt x="1229" y="1469"/>
                      <a:pt x="1229" y="1469"/>
                      <a:pt x="1229" y="1469"/>
                    </a:cubicBezTo>
                    <a:cubicBezTo>
                      <a:pt x="1225" y="1454"/>
                      <a:pt x="1225" y="1396"/>
                      <a:pt x="1229" y="1383"/>
                    </a:cubicBezTo>
                    <a:cubicBezTo>
                      <a:pt x="1233" y="1371"/>
                      <a:pt x="1248" y="1350"/>
                      <a:pt x="1247" y="1340"/>
                    </a:cubicBezTo>
                    <a:cubicBezTo>
                      <a:pt x="1245" y="1329"/>
                      <a:pt x="1225" y="1313"/>
                      <a:pt x="1223" y="1298"/>
                    </a:cubicBezTo>
                    <a:cubicBezTo>
                      <a:pt x="1220" y="1284"/>
                      <a:pt x="1227" y="1240"/>
                      <a:pt x="1223" y="1231"/>
                    </a:cubicBezTo>
                    <a:cubicBezTo>
                      <a:pt x="1219" y="1222"/>
                      <a:pt x="1197" y="1201"/>
                      <a:pt x="1194" y="1188"/>
                    </a:cubicBezTo>
                    <a:cubicBezTo>
                      <a:pt x="1191" y="1175"/>
                      <a:pt x="1206" y="1143"/>
                      <a:pt x="1203" y="1132"/>
                    </a:cubicBezTo>
                    <a:cubicBezTo>
                      <a:pt x="1200" y="1122"/>
                      <a:pt x="1187" y="1111"/>
                      <a:pt x="1178" y="1107"/>
                    </a:cubicBezTo>
                    <a:cubicBezTo>
                      <a:pt x="1169" y="1103"/>
                      <a:pt x="1137" y="1106"/>
                      <a:pt x="1130" y="1103"/>
                    </a:cubicBezTo>
                    <a:cubicBezTo>
                      <a:pt x="1122" y="1100"/>
                      <a:pt x="1123" y="1097"/>
                      <a:pt x="1113" y="1097"/>
                    </a:cubicBezTo>
                    <a:cubicBezTo>
                      <a:pt x="1103" y="1098"/>
                      <a:pt x="1087" y="1110"/>
                      <a:pt x="1079" y="1110"/>
                    </a:cubicBezTo>
                    <a:cubicBezTo>
                      <a:pt x="1071" y="1111"/>
                      <a:pt x="1058" y="1099"/>
                      <a:pt x="1052" y="1102"/>
                    </a:cubicBezTo>
                    <a:cubicBezTo>
                      <a:pt x="1046" y="1104"/>
                      <a:pt x="1047" y="1106"/>
                      <a:pt x="1040" y="1111"/>
                    </a:cubicBezTo>
                    <a:cubicBezTo>
                      <a:pt x="1034" y="1117"/>
                      <a:pt x="1008" y="1134"/>
                      <a:pt x="1003" y="1132"/>
                    </a:cubicBezTo>
                    <a:cubicBezTo>
                      <a:pt x="998" y="1131"/>
                      <a:pt x="974" y="1106"/>
                      <a:pt x="958" y="1091"/>
                    </a:cubicBezTo>
                    <a:cubicBezTo>
                      <a:pt x="942" y="1076"/>
                      <a:pt x="924" y="1052"/>
                      <a:pt x="912" y="1030"/>
                    </a:cubicBezTo>
                    <a:cubicBezTo>
                      <a:pt x="899" y="1007"/>
                      <a:pt x="879" y="954"/>
                      <a:pt x="879" y="944"/>
                    </a:cubicBezTo>
                    <a:cubicBezTo>
                      <a:pt x="879" y="934"/>
                      <a:pt x="896" y="919"/>
                      <a:pt x="900" y="913"/>
                    </a:cubicBezTo>
                    <a:cubicBezTo>
                      <a:pt x="904" y="906"/>
                      <a:pt x="907" y="903"/>
                      <a:pt x="906" y="895"/>
                    </a:cubicBezTo>
                    <a:cubicBezTo>
                      <a:pt x="904" y="888"/>
                      <a:pt x="895" y="883"/>
                      <a:pt x="895" y="876"/>
                    </a:cubicBezTo>
                    <a:cubicBezTo>
                      <a:pt x="895" y="869"/>
                      <a:pt x="925" y="794"/>
                      <a:pt x="931" y="783"/>
                    </a:cubicBezTo>
                    <a:cubicBezTo>
                      <a:pt x="938" y="771"/>
                      <a:pt x="952" y="748"/>
                      <a:pt x="961" y="739"/>
                    </a:cubicBezTo>
                    <a:cubicBezTo>
                      <a:pt x="971" y="729"/>
                      <a:pt x="1017" y="678"/>
                      <a:pt x="1029" y="671"/>
                    </a:cubicBezTo>
                    <a:cubicBezTo>
                      <a:pt x="1042" y="664"/>
                      <a:pt x="1082" y="654"/>
                      <a:pt x="1092" y="651"/>
                    </a:cubicBezTo>
                    <a:cubicBezTo>
                      <a:pt x="1103" y="648"/>
                      <a:pt x="1130" y="646"/>
                      <a:pt x="1157" y="646"/>
                    </a:cubicBezTo>
                    <a:cubicBezTo>
                      <a:pt x="1183" y="647"/>
                      <a:pt x="1189" y="649"/>
                      <a:pt x="1205" y="655"/>
                    </a:cubicBezTo>
                    <a:cubicBezTo>
                      <a:pt x="1222" y="661"/>
                      <a:pt x="1272" y="723"/>
                      <a:pt x="1272" y="723"/>
                    </a:cubicBezTo>
                    <a:cubicBezTo>
                      <a:pt x="1272" y="723"/>
                      <a:pt x="1286" y="700"/>
                      <a:pt x="1292" y="697"/>
                    </a:cubicBezTo>
                    <a:cubicBezTo>
                      <a:pt x="1299" y="694"/>
                      <a:pt x="1319" y="692"/>
                      <a:pt x="1327" y="693"/>
                    </a:cubicBezTo>
                    <a:cubicBezTo>
                      <a:pt x="1335" y="694"/>
                      <a:pt x="1362" y="711"/>
                      <a:pt x="1380" y="715"/>
                    </a:cubicBezTo>
                    <a:cubicBezTo>
                      <a:pt x="1398" y="719"/>
                      <a:pt x="1429" y="714"/>
                      <a:pt x="1439" y="711"/>
                    </a:cubicBezTo>
                    <a:cubicBezTo>
                      <a:pt x="1449" y="707"/>
                      <a:pt x="1480" y="674"/>
                      <a:pt x="1478" y="665"/>
                    </a:cubicBezTo>
                    <a:cubicBezTo>
                      <a:pt x="1475" y="657"/>
                      <a:pt x="1453" y="645"/>
                      <a:pt x="1445" y="644"/>
                    </a:cubicBezTo>
                    <a:cubicBezTo>
                      <a:pt x="1436" y="643"/>
                      <a:pt x="1403" y="641"/>
                      <a:pt x="1394" y="636"/>
                    </a:cubicBezTo>
                    <a:cubicBezTo>
                      <a:pt x="1385" y="631"/>
                      <a:pt x="1353" y="581"/>
                      <a:pt x="1347" y="581"/>
                    </a:cubicBezTo>
                    <a:cubicBezTo>
                      <a:pt x="1342" y="580"/>
                      <a:pt x="1333" y="582"/>
                      <a:pt x="1330" y="586"/>
                    </a:cubicBezTo>
                    <a:cubicBezTo>
                      <a:pt x="1326" y="591"/>
                      <a:pt x="1326" y="601"/>
                      <a:pt x="1325" y="607"/>
                    </a:cubicBezTo>
                    <a:cubicBezTo>
                      <a:pt x="1324" y="613"/>
                      <a:pt x="1323" y="637"/>
                      <a:pt x="1320" y="637"/>
                    </a:cubicBezTo>
                    <a:cubicBezTo>
                      <a:pt x="1318" y="637"/>
                      <a:pt x="1305" y="627"/>
                      <a:pt x="1301" y="621"/>
                    </a:cubicBezTo>
                    <a:cubicBezTo>
                      <a:pt x="1297" y="614"/>
                      <a:pt x="1291" y="607"/>
                      <a:pt x="1289" y="601"/>
                    </a:cubicBezTo>
                    <a:cubicBezTo>
                      <a:pt x="1287" y="595"/>
                      <a:pt x="1286" y="574"/>
                      <a:pt x="1283" y="565"/>
                    </a:cubicBezTo>
                    <a:cubicBezTo>
                      <a:pt x="1280" y="557"/>
                      <a:pt x="1256" y="540"/>
                      <a:pt x="1248" y="536"/>
                    </a:cubicBezTo>
                    <a:cubicBezTo>
                      <a:pt x="1241" y="533"/>
                      <a:pt x="1235" y="535"/>
                      <a:pt x="1235" y="535"/>
                    </a:cubicBezTo>
                    <a:cubicBezTo>
                      <a:pt x="1235" y="535"/>
                      <a:pt x="1238" y="545"/>
                      <a:pt x="1244" y="555"/>
                    </a:cubicBezTo>
                    <a:cubicBezTo>
                      <a:pt x="1248" y="561"/>
                      <a:pt x="1264" y="577"/>
                      <a:pt x="1264" y="584"/>
                    </a:cubicBezTo>
                    <a:cubicBezTo>
                      <a:pt x="1265" y="591"/>
                      <a:pt x="1253" y="575"/>
                      <a:pt x="1254" y="577"/>
                    </a:cubicBezTo>
                    <a:cubicBezTo>
                      <a:pt x="1255" y="579"/>
                      <a:pt x="1256" y="585"/>
                      <a:pt x="1256" y="590"/>
                    </a:cubicBezTo>
                    <a:cubicBezTo>
                      <a:pt x="1256" y="596"/>
                      <a:pt x="1254" y="602"/>
                      <a:pt x="1254" y="602"/>
                    </a:cubicBezTo>
                    <a:cubicBezTo>
                      <a:pt x="1254" y="602"/>
                      <a:pt x="1251" y="612"/>
                      <a:pt x="1247" y="613"/>
                    </a:cubicBezTo>
                    <a:cubicBezTo>
                      <a:pt x="1243" y="613"/>
                      <a:pt x="1243" y="610"/>
                      <a:pt x="1243" y="610"/>
                    </a:cubicBezTo>
                    <a:cubicBezTo>
                      <a:pt x="1243" y="610"/>
                      <a:pt x="1247" y="599"/>
                      <a:pt x="1240" y="587"/>
                    </a:cubicBezTo>
                    <a:cubicBezTo>
                      <a:pt x="1233" y="576"/>
                      <a:pt x="1219" y="569"/>
                      <a:pt x="1213" y="562"/>
                    </a:cubicBezTo>
                    <a:cubicBezTo>
                      <a:pt x="1206" y="555"/>
                      <a:pt x="1193" y="541"/>
                      <a:pt x="1182" y="536"/>
                    </a:cubicBezTo>
                    <a:cubicBezTo>
                      <a:pt x="1170" y="531"/>
                      <a:pt x="1135" y="543"/>
                      <a:pt x="1130" y="547"/>
                    </a:cubicBezTo>
                    <a:cubicBezTo>
                      <a:pt x="1126" y="550"/>
                      <a:pt x="1125" y="561"/>
                      <a:pt x="1119" y="565"/>
                    </a:cubicBezTo>
                    <a:cubicBezTo>
                      <a:pt x="1113" y="569"/>
                      <a:pt x="1097" y="573"/>
                      <a:pt x="1089" y="582"/>
                    </a:cubicBezTo>
                    <a:cubicBezTo>
                      <a:pt x="1081" y="591"/>
                      <a:pt x="1076" y="620"/>
                      <a:pt x="1073" y="627"/>
                    </a:cubicBezTo>
                    <a:cubicBezTo>
                      <a:pt x="1070" y="634"/>
                      <a:pt x="1069" y="637"/>
                      <a:pt x="1063" y="640"/>
                    </a:cubicBezTo>
                    <a:cubicBezTo>
                      <a:pt x="1058" y="644"/>
                      <a:pt x="1034" y="649"/>
                      <a:pt x="1029" y="648"/>
                    </a:cubicBezTo>
                    <a:cubicBezTo>
                      <a:pt x="1023" y="647"/>
                      <a:pt x="1015" y="628"/>
                      <a:pt x="1008" y="627"/>
                    </a:cubicBezTo>
                    <a:cubicBezTo>
                      <a:pt x="1002" y="626"/>
                      <a:pt x="990" y="629"/>
                      <a:pt x="988" y="627"/>
                    </a:cubicBezTo>
                    <a:cubicBezTo>
                      <a:pt x="985" y="626"/>
                      <a:pt x="985" y="612"/>
                      <a:pt x="984" y="599"/>
                    </a:cubicBezTo>
                    <a:cubicBezTo>
                      <a:pt x="982" y="587"/>
                      <a:pt x="983" y="564"/>
                      <a:pt x="988" y="556"/>
                    </a:cubicBezTo>
                    <a:cubicBezTo>
                      <a:pt x="993" y="548"/>
                      <a:pt x="1024" y="534"/>
                      <a:pt x="1033" y="531"/>
                    </a:cubicBezTo>
                    <a:cubicBezTo>
                      <a:pt x="1042" y="528"/>
                      <a:pt x="1063" y="536"/>
                      <a:pt x="1066" y="531"/>
                    </a:cubicBezTo>
                    <a:cubicBezTo>
                      <a:pt x="1069" y="526"/>
                      <a:pt x="1063" y="508"/>
                      <a:pt x="1062" y="501"/>
                    </a:cubicBezTo>
                    <a:cubicBezTo>
                      <a:pt x="1061" y="494"/>
                      <a:pt x="1042" y="481"/>
                      <a:pt x="1045" y="477"/>
                    </a:cubicBezTo>
                    <a:cubicBezTo>
                      <a:pt x="1048" y="473"/>
                      <a:pt x="1078" y="469"/>
                      <a:pt x="1082" y="465"/>
                    </a:cubicBezTo>
                    <a:cubicBezTo>
                      <a:pt x="1087" y="461"/>
                      <a:pt x="1124" y="405"/>
                      <a:pt x="1130" y="401"/>
                    </a:cubicBezTo>
                    <a:cubicBezTo>
                      <a:pt x="1137" y="398"/>
                      <a:pt x="1169" y="398"/>
                      <a:pt x="1169" y="398"/>
                    </a:cubicBezTo>
                    <a:cubicBezTo>
                      <a:pt x="1169" y="398"/>
                      <a:pt x="1157" y="378"/>
                      <a:pt x="1158" y="373"/>
                    </a:cubicBezTo>
                    <a:cubicBezTo>
                      <a:pt x="1158" y="369"/>
                      <a:pt x="1159" y="365"/>
                      <a:pt x="1164" y="361"/>
                    </a:cubicBezTo>
                    <a:cubicBezTo>
                      <a:pt x="1168" y="358"/>
                      <a:pt x="1177" y="355"/>
                      <a:pt x="1180" y="358"/>
                    </a:cubicBezTo>
                    <a:cubicBezTo>
                      <a:pt x="1184" y="360"/>
                      <a:pt x="1180" y="379"/>
                      <a:pt x="1183" y="387"/>
                    </a:cubicBezTo>
                    <a:cubicBezTo>
                      <a:pt x="1187" y="395"/>
                      <a:pt x="1222" y="398"/>
                      <a:pt x="1240" y="398"/>
                    </a:cubicBezTo>
                    <a:cubicBezTo>
                      <a:pt x="1259" y="399"/>
                      <a:pt x="1289" y="359"/>
                      <a:pt x="1290" y="353"/>
                    </a:cubicBezTo>
                    <a:cubicBezTo>
                      <a:pt x="1291" y="347"/>
                      <a:pt x="1289" y="342"/>
                      <a:pt x="1291" y="336"/>
                    </a:cubicBezTo>
                    <a:cubicBezTo>
                      <a:pt x="1294" y="329"/>
                      <a:pt x="1338" y="302"/>
                      <a:pt x="1338" y="302"/>
                    </a:cubicBezTo>
                    <a:cubicBezTo>
                      <a:pt x="1338" y="302"/>
                      <a:pt x="1293" y="309"/>
                      <a:pt x="1290" y="305"/>
                    </a:cubicBezTo>
                    <a:cubicBezTo>
                      <a:pt x="1286" y="300"/>
                      <a:pt x="1286" y="276"/>
                      <a:pt x="1291" y="268"/>
                    </a:cubicBezTo>
                    <a:cubicBezTo>
                      <a:pt x="1297" y="260"/>
                      <a:pt x="1307" y="235"/>
                      <a:pt x="1305" y="233"/>
                    </a:cubicBezTo>
                    <a:cubicBezTo>
                      <a:pt x="1302" y="230"/>
                      <a:pt x="1297" y="230"/>
                      <a:pt x="1290" y="233"/>
                    </a:cubicBezTo>
                    <a:cubicBezTo>
                      <a:pt x="1283" y="236"/>
                      <a:pt x="1264" y="256"/>
                      <a:pt x="1254" y="266"/>
                    </a:cubicBezTo>
                    <a:cubicBezTo>
                      <a:pt x="1244" y="277"/>
                      <a:pt x="1240" y="281"/>
                      <a:pt x="1240" y="286"/>
                    </a:cubicBezTo>
                    <a:cubicBezTo>
                      <a:pt x="1239" y="290"/>
                      <a:pt x="1250" y="307"/>
                      <a:pt x="1250" y="313"/>
                    </a:cubicBezTo>
                    <a:cubicBezTo>
                      <a:pt x="1250" y="320"/>
                      <a:pt x="1236" y="363"/>
                      <a:pt x="1232" y="364"/>
                    </a:cubicBezTo>
                    <a:cubicBezTo>
                      <a:pt x="1228" y="365"/>
                      <a:pt x="1201" y="348"/>
                      <a:pt x="1201" y="348"/>
                    </a:cubicBezTo>
                    <a:cubicBezTo>
                      <a:pt x="1201" y="348"/>
                      <a:pt x="1188" y="333"/>
                      <a:pt x="1179" y="331"/>
                    </a:cubicBezTo>
                    <a:cubicBezTo>
                      <a:pt x="1170" y="329"/>
                      <a:pt x="1149" y="350"/>
                      <a:pt x="1140" y="348"/>
                    </a:cubicBezTo>
                    <a:cubicBezTo>
                      <a:pt x="1131" y="346"/>
                      <a:pt x="1126" y="326"/>
                      <a:pt x="1126" y="317"/>
                    </a:cubicBezTo>
                    <a:cubicBezTo>
                      <a:pt x="1126" y="308"/>
                      <a:pt x="1123" y="293"/>
                      <a:pt x="1126" y="286"/>
                    </a:cubicBezTo>
                    <a:cubicBezTo>
                      <a:pt x="1134" y="271"/>
                      <a:pt x="1170" y="255"/>
                      <a:pt x="1178" y="245"/>
                    </a:cubicBezTo>
                    <a:cubicBezTo>
                      <a:pt x="1186" y="235"/>
                      <a:pt x="1188" y="222"/>
                      <a:pt x="1194" y="215"/>
                    </a:cubicBezTo>
                    <a:cubicBezTo>
                      <a:pt x="1199" y="208"/>
                      <a:pt x="1227" y="193"/>
                      <a:pt x="1236" y="190"/>
                    </a:cubicBezTo>
                    <a:cubicBezTo>
                      <a:pt x="1246" y="187"/>
                      <a:pt x="1293" y="173"/>
                      <a:pt x="1306" y="173"/>
                    </a:cubicBezTo>
                    <a:cubicBezTo>
                      <a:pt x="1319" y="173"/>
                      <a:pt x="1400" y="198"/>
                      <a:pt x="1400" y="198"/>
                    </a:cubicBezTo>
                    <a:cubicBezTo>
                      <a:pt x="1400" y="198"/>
                      <a:pt x="1429" y="206"/>
                      <a:pt x="1435" y="210"/>
                    </a:cubicBezTo>
                    <a:cubicBezTo>
                      <a:pt x="1440" y="214"/>
                      <a:pt x="1420" y="233"/>
                      <a:pt x="1412" y="233"/>
                    </a:cubicBezTo>
                    <a:cubicBezTo>
                      <a:pt x="1404" y="232"/>
                      <a:pt x="1380" y="230"/>
                      <a:pt x="1373" y="233"/>
                    </a:cubicBezTo>
                    <a:cubicBezTo>
                      <a:pt x="1367" y="235"/>
                      <a:pt x="1383" y="244"/>
                      <a:pt x="1388" y="250"/>
                    </a:cubicBezTo>
                    <a:cubicBezTo>
                      <a:pt x="1393" y="255"/>
                      <a:pt x="1408" y="266"/>
                      <a:pt x="1416" y="265"/>
                    </a:cubicBezTo>
                    <a:cubicBezTo>
                      <a:pt x="1424" y="264"/>
                      <a:pt x="1434" y="255"/>
                      <a:pt x="1438" y="251"/>
                    </a:cubicBezTo>
                    <a:cubicBezTo>
                      <a:pt x="1443" y="247"/>
                      <a:pt x="1462" y="223"/>
                      <a:pt x="1463" y="222"/>
                    </a:cubicBezTo>
                    <a:cubicBezTo>
                      <a:pt x="1299" y="83"/>
                      <a:pt x="1086" y="0"/>
                      <a:pt x="855" y="0"/>
                    </a:cubicBezTo>
                    <a:cubicBezTo>
                      <a:pt x="650" y="0"/>
                      <a:pt x="461" y="65"/>
                      <a:pt x="307" y="175"/>
                    </a:cubicBezTo>
                    <a:cubicBezTo>
                      <a:pt x="314" y="171"/>
                      <a:pt x="329" y="173"/>
                      <a:pt x="337" y="176"/>
                    </a:cubicBezTo>
                    <a:cubicBezTo>
                      <a:pt x="344" y="178"/>
                      <a:pt x="351" y="185"/>
                      <a:pt x="353" y="191"/>
                    </a:cubicBezTo>
                    <a:cubicBezTo>
                      <a:pt x="355" y="196"/>
                      <a:pt x="356" y="223"/>
                      <a:pt x="353" y="230"/>
                    </a:cubicBezTo>
                    <a:cubicBezTo>
                      <a:pt x="350" y="238"/>
                      <a:pt x="313" y="270"/>
                      <a:pt x="310" y="271"/>
                    </a:cubicBezTo>
                    <a:cubicBezTo>
                      <a:pt x="308" y="273"/>
                      <a:pt x="226" y="317"/>
                      <a:pt x="225" y="321"/>
                    </a:cubicBezTo>
                    <a:cubicBezTo>
                      <a:pt x="224" y="325"/>
                      <a:pt x="227" y="349"/>
                      <a:pt x="236" y="358"/>
                    </a:cubicBezTo>
                    <a:cubicBezTo>
                      <a:pt x="245" y="367"/>
                      <a:pt x="295" y="380"/>
                      <a:pt x="302" y="387"/>
                    </a:cubicBezTo>
                    <a:cubicBezTo>
                      <a:pt x="309" y="394"/>
                      <a:pt x="313" y="435"/>
                      <a:pt x="313" y="435"/>
                    </a:cubicBezTo>
                    <a:cubicBezTo>
                      <a:pt x="313" y="435"/>
                      <a:pt x="331" y="389"/>
                      <a:pt x="340" y="382"/>
                    </a:cubicBezTo>
                    <a:cubicBezTo>
                      <a:pt x="348" y="375"/>
                      <a:pt x="368" y="368"/>
                      <a:pt x="373" y="364"/>
                    </a:cubicBezTo>
                    <a:cubicBezTo>
                      <a:pt x="377" y="360"/>
                      <a:pt x="373" y="342"/>
                      <a:pt x="378" y="335"/>
                    </a:cubicBezTo>
                    <a:cubicBezTo>
                      <a:pt x="382" y="329"/>
                      <a:pt x="408" y="279"/>
                      <a:pt x="429" y="286"/>
                    </a:cubicBezTo>
                    <a:cubicBezTo>
                      <a:pt x="451" y="293"/>
                      <a:pt x="459" y="301"/>
                      <a:pt x="461" y="305"/>
                    </a:cubicBezTo>
                    <a:cubicBezTo>
                      <a:pt x="464" y="309"/>
                      <a:pt x="461" y="321"/>
                      <a:pt x="464" y="322"/>
                    </a:cubicBezTo>
                    <a:cubicBezTo>
                      <a:pt x="467" y="324"/>
                      <a:pt x="488" y="331"/>
                      <a:pt x="495" y="334"/>
                    </a:cubicBezTo>
                    <a:cubicBezTo>
                      <a:pt x="501" y="337"/>
                      <a:pt x="516" y="349"/>
                      <a:pt x="518" y="360"/>
                    </a:cubicBezTo>
                    <a:cubicBezTo>
                      <a:pt x="519" y="371"/>
                      <a:pt x="536" y="389"/>
                      <a:pt x="536" y="389"/>
                    </a:cubicBezTo>
                    <a:cubicBezTo>
                      <a:pt x="553" y="407"/>
                      <a:pt x="553" y="407"/>
                      <a:pt x="553" y="407"/>
                    </a:cubicBezTo>
                    <a:cubicBezTo>
                      <a:pt x="548" y="428"/>
                      <a:pt x="548" y="428"/>
                      <a:pt x="548" y="428"/>
                    </a:cubicBezTo>
                    <a:cubicBezTo>
                      <a:pt x="548" y="428"/>
                      <a:pt x="496" y="451"/>
                      <a:pt x="487" y="451"/>
                    </a:cubicBezTo>
                    <a:cubicBezTo>
                      <a:pt x="477" y="451"/>
                      <a:pt x="457" y="450"/>
                      <a:pt x="446" y="451"/>
                    </a:cubicBezTo>
                    <a:cubicBezTo>
                      <a:pt x="434" y="452"/>
                      <a:pt x="389" y="475"/>
                      <a:pt x="389" y="475"/>
                    </a:cubicBezTo>
                    <a:cubicBezTo>
                      <a:pt x="389" y="475"/>
                      <a:pt x="470" y="479"/>
                      <a:pt x="474" y="483"/>
                    </a:cubicBezTo>
                    <a:cubicBezTo>
                      <a:pt x="479" y="487"/>
                      <a:pt x="456" y="523"/>
                      <a:pt x="450" y="528"/>
                    </a:cubicBezTo>
                    <a:cubicBezTo>
                      <a:pt x="443" y="532"/>
                      <a:pt x="389" y="536"/>
                      <a:pt x="382" y="539"/>
                    </a:cubicBezTo>
                    <a:cubicBezTo>
                      <a:pt x="375" y="543"/>
                      <a:pt x="365" y="568"/>
                      <a:pt x="356" y="579"/>
                    </a:cubicBezTo>
                    <a:cubicBezTo>
                      <a:pt x="346" y="591"/>
                      <a:pt x="313" y="597"/>
                      <a:pt x="307" y="603"/>
                    </a:cubicBezTo>
                    <a:cubicBezTo>
                      <a:pt x="301" y="610"/>
                      <a:pt x="291" y="644"/>
                      <a:pt x="282" y="658"/>
                    </a:cubicBezTo>
                    <a:cubicBezTo>
                      <a:pt x="274" y="672"/>
                      <a:pt x="218" y="715"/>
                      <a:pt x="214" y="720"/>
                    </a:cubicBezTo>
                    <a:cubicBezTo>
                      <a:pt x="210" y="725"/>
                      <a:pt x="210" y="788"/>
                      <a:pt x="206" y="795"/>
                    </a:cubicBezTo>
                    <a:cubicBezTo>
                      <a:pt x="201" y="802"/>
                      <a:pt x="176" y="751"/>
                      <a:pt x="167" y="747"/>
                    </a:cubicBezTo>
                    <a:cubicBezTo>
                      <a:pt x="158" y="742"/>
                      <a:pt x="120" y="737"/>
                      <a:pt x="114" y="740"/>
                    </a:cubicBezTo>
                    <a:cubicBezTo>
                      <a:pt x="107" y="742"/>
                      <a:pt x="111" y="754"/>
                      <a:pt x="107" y="758"/>
                    </a:cubicBezTo>
                    <a:cubicBezTo>
                      <a:pt x="103" y="761"/>
                      <a:pt x="75" y="758"/>
                      <a:pt x="62" y="762"/>
                    </a:cubicBezTo>
                    <a:cubicBezTo>
                      <a:pt x="49" y="766"/>
                      <a:pt x="20" y="784"/>
                      <a:pt x="10" y="801"/>
                    </a:cubicBezTo>
                    <a:cubicBezTo>
                      <a:pt x="0" y="818"/>
                      <a:pt x="4" y="892"/>
                      <a:pt x="10" y="898"/>
                    </a:cubicBezTo>
                    <a:cubicBezTo>
                      <a:pt x="15" y="903"/>
                      <a:pt x="26" y="911"/>
                      <a:pt x="39" y="912"/>
                    </a:cubicBezTo>
                    <a:cubicBezTo>
                      <a:pt x="52" y="914"/>
                      <a:pt x="66" y="902"/>
                      <a:pt x="66" y="902"/>
                    </a:cubicBezTo>
                    <a:cubicBezTo>
                      <a:pt x="66" y="902"/>
                      <a:pt x="90" y="875"/>
                      <a:pt x="94" y="871"/>
                    </a:cubicBezTo>
                    <a:cubicBezTo>
                      <a:pt x="99" y="868"/>
                      <a:pt x="109" y="866"/>
                      <a:pt x="112" y="870"/>
                    </a:cubicBezTo>
                    <a:cubicBezTo>
                      <a:pt x="115" y="874"/>
                      <a:pt x="113" y="937"/>
                      <a:pt x="116" y="942"/>
                    </a:cubicBezTo>
                    <a:cubicBezTo>
                      <a:pt x="119" y="946"/>
                      <a:pt x="137" y="950"/>
                      <a:pt x="140" y="955"/>
                    </a:cubicBezTo>
                    <a:cubicBezTo>
                      <a:pt x="144" y="959"/>
                      <a:pt x="143" y="973"/>
                      <a:pt x="148" y="991"/>
                    </a:cubicBezTo>
                    <a:cubicBezTo>
                      <a:pt x="154" y="1010"/>
                      <a:pt x="159" y="1029"/>
                      <a:pt x="169" y="1034"/>
                    </a:cubicBezTo>
                    <a:cubicBezTo>
                      <a:pt x="178" y="1039"/>
                      <a:pt x="224" y="1055"/>
                      <a:pt x="224" y="1055"/>
                    </a:cubicBezTo>
                    <a:cubicBezTo>
                      <a:pt x="224" y="1055"/>
                      <a:pt x="222" y="1047"/>
                      <a:pt x="224" y="1041"/>
                    </a:cubicBezTo>
                    <a:cubicBezTo>
                      <a:pt x="225" y="1034"/>
                      <a:pt x="284" y="988"/>
                      <a:pt x="291" y="988"/>
                    </a:cubicBezTo>
                    <a:cubicBezTo>
                      <a:pt x="297" y="987"/>
                      <a:pt x="338" y="1028"/>
                      <a:pt x="347" y="1030"/>
                    </a:cubicBezTo>
                    <a:cubicBezTo>
                      <a:pt x="355" y="1032"/>
                      <a:pt x="410" y="1018"/>
                      <a:pt x="419" y="1025"/>
                    </a:cubicBezTo>
                    <a:cubicBezTo>
                      <a:pt x="427" y="1031"/>
                      <a:pt x="437" y="1088"/>
                      <a:pt x="449" y="1099"/>
                    </a:cubicBezTo>
                    <a:cubicBezTo>
                      <a:pt x="461" y="1110"/>
                      <a:pt x="485" y="1103"/>
                      <a:pt x="501" y="1113"/>
                    </a:cubicBezTo>
                    <a:cubicBezTo>
                      <a:pt x="516" y="1123"/>
                      <a:pt x="520" y="1156"/>
                      <a:pt x="530" y="1170"/>
                    </a:cubicBezTo>
                    <a:cubicBezTo>
                      <a:pt x="541" y="1184"/>
                      <a:pt x="694" y="1244"/>
                      <a:pt x="703" y="1258"/>
                    </a:cubicBezTo>
                    <a:cubicBezTo>
                      <a:pt x="711" y="1272"/>
                      <a:pt x="706" y="1306"/>
                      <a:pt x="699" y="1316"/>
                    </a:cubicBezTo>
                    <a:cubicBezTo>
                      <a:pt x="692" y="1326"/>
                      <a:pt x="663" y="1358"/>
                      <a:pt x="656" y="1378"/>
                    </a:cubicBezTo>
                    <a:cubicBezTo>
                      <a:pt x="650" y="1398"/>
                      <a:pt x="664" y="1445"/>
                      <a:pt x="662" y="1458"/>
                    </a:cubicBezTo>
                    <a:cubicBezTo>
                      <a:pt x="660" y="1470"/>
                      <a:pt x="639" y="1515"/>
                      <a:pt x="632" y="1521"/>
                    </a:cubicBezTo>
                    <a:cubicBezTo>
                      <a:pt x="624" y="1527"/>
                      <a:pt x="587" y="1526"/>
                      <a:pt x="578" y="1532"/>
                    </a:cubicBezTo>
                    <a:cubicBezTo>
                      <a:pt x="569" y="1538"/>
                      <a:pt x="559" y="1561"/>
                      <a:pt x="556" y="1570"/>
                    </a:cubicBezTo>
                    <a:cubicBezTo>
                      <a:pt x="554" y="1579"/>
                      <a:pt x="566" y="1590"/>
                      <a:pt x="566" y="1598"/>
                    </a:cubicBezTo>
                    <a:cubicBezTo>
                      <a:pt x="565" y="1606"/>
                      <a:pt x="537" y="1678"/>
                      <a:pt x="529" y="1683"/>
                    </a:cubicBezTo>
                    <a:cubicBezTo>
                      <a:pt x="522" y="1688"/>
                      <a:pt x="495" y="1694"/>
                      <a:pt x="486" y="1700"/>
                    </a:cubicBezTo>
                    <a:cubicBezTo>
                      <a:pt x="477" y="1706"/>
                      <a:pt x="479" y="1719"/>
                      <a:pt x="475" y="1728"/>
                    </a:cubicBezTo>
                    <a:cubicBezTo>
                      <a:pt x="471" y="1737"/>
                      <a:pt x="450" y="1748"/>
                      <a:pt x="447" y="1755"/>
                    </a:cubicBezTo>
                    <a:cubicBezTo>
                      <a:pt x="445" y="1762"/>
                      <a:pt x="451" y="1769"/>
                      <a:pt x="450" y="1776"/>
                    </a:cubicBezTo>
                    <a:cubicBezTo>
                      <a:pt x="448" y="1783"/>
                      <a:pt x="437" y="1791"/>
                      <a:pt x="437" y="1791"/>
                    </a:cubicBezTo>
                    <a:cubicBezTo>
                      <a:pt x="563" y="1853"/>
                      <a:pt x="705" y="1888"/>
                      <a:pt x="855" y="1888"/>
                    </a:cubicBezTo>
                    <a:cubicBezTo>
                      <a:pt x="1376" y="1888"/>
                      <a:pt x="1799" y="1466"/>
                      <a:pt x="1799" y="944"/>
                    </a:cubicBezTo>
                    <a:cubicBezTo>
                      <a:pt x="1799" y="892"/>
                      <a:pt x="1795" y="841"/>
                      <a:pt x="1787" y="791"/>
                    </a:cubicBezTo>
                    <a:close/>
                    <a:moveTo>
                      <a:pt x="1042" y="325"/>
                    </a:moveTo>
                    <a:cubicBezTo>
                      <a:pt x="1046" y="322"/>
                      <a:pt x="1060" y="321"/>
                      <a:pt x="1064" y="325"/>
                    </a:cubicBezTo>
                    <a:cubicBezTo>
                      <a:pt x="1068" y="329"/>
                      <a:pt x="1085" y="380"/>
                      <a:pt x="1091" y="388"/>
                    </a:cubicBezTo>
                    <a:cubicBezTo>
                      <a:pt x="1097" y="397"/>
                      <a:pt x="1115" y="409"/>
                      <a:pt x="1115" y="413"/>
                    </a:cubicBezTo>
                    <a:cubicBezTo>
                      <a:pt x="1115" y="416"/>
                      <a:pt x="1097" y="436"/>
                      <a:pt x="1091" y="441"/>
                    </a:cubicBezTo>
                    <a:cubicBezTo>
                      <a:pt x="1085" y="445"/>
                      <a:pt x="1058" y="451"/>
                      <a:pt x="1052" y="449"/>
                    </a:cubicBezTo>
                    <a:cubicBezTo>
                      <a:pt x="1047" y="447"/>
                      <a:pt x="1058" y="406"/>
                      <a:pt x="1060" y="394"/>
                    </a:cubicBezTo>
                    <a:cubicBezTo>
                      <a:pt x="1062" y="383"/>
                      <a:pt x="1062" y="367"/>
                      <a:pt x="1058" y="363"/>
                    </a:cubicBezTo>
                    <a:cubicBezTo>
                      <a:pt x="1055" y="358"/>
                      <a:pt x="1048" y="355"/>
                      <a:pt x="1045" y="351"/>
                    </a:cubicBezTo>
                    <a:cubicBezTo>
                      <a:pt x="1042" y="347"/>
                      <a:pt x="1037" y="328"/>
                      <a:pt x="1042" y="325"/>
                    </a:cubicBezTo>
                    <a:close/>
                    <a:moveTo>
                      <a:pt x="1006" y="382"/>
                    </a:moveTo>
                    <a:cubicBezTo>
                      <a:pt x="1010" y="380"/>
                      <a:pt x="1027" y="376"/>
                      <a:pt x="1032" y="378"/>
                    </a:cubicBezTo>
                    <a:cubicBezTo>
                      <a:pt x="1038" y="380"/>
                      <a:pt x="1045" y="401"/>
                      <a:pt x="1042" y="409"/>
                    </a:cubicBezTo>
                    <a:cubicBezTo>
                      <a:pt x="1039" y="417"/>
                      <a:pt x="1015" y="428"/>
                      <a:pt x="1012" y="425"/>
                    </a:cubicBezTo>
                    <a:cubicBezTo>
                      <a:pt x="1008" y="422"/>
                      <a:pt x="1002" y="384"/>
                      <a:pt x="1006" y="382"/>
                    </a:cubicBezTo>
                    <a:close/>
                    <a:moveTo>
                      <a:pt x="971" y="247"/>
                    </a:moveTo>
                    <a:cubicBezTo>
                      <a:pt x="969" y="251"/>
                      <a:pt x="940" y="276"/>
                      <a:pt x="932" y="276"/>
                    </a:cubicBezTo>
                    <a:cubicBezTo>
                      <a:pt x="924" y="276"/>
                      <a:pt x="908" y="263"/>
                      <a:pt x="905" y="257"/>
                    </a:cubicBezTo>
                    <a:cubicBezTo>
                      <a:pt x="902" y="250"/>
                      <a:pt x="905" y="238"/>
                      <a:pt x="909" y="236"/>
                    </a:cubicBezTo>
                    <a:cubicBezTo>
                      <a:pt x="912" y="235"/>
                      <a:pt x="919" y="241"/>
                      <a:pt x="923" y="242"/>
                    </a:cubicBezTo>
                    <a:cubicBezTo>
                      <a:pt x="926" y="243"/>
                      <a:pt x="938" y="231"/>
                      <a:pt x="947" y="228"/>
                    </a:cubicBezTo>
                    <a:cubicBezTo>
                      <a:pt x="956" y="225"/>
                      <a:pt x="974" y="243"/>
                      <a:pt x="971" y="247"/>
                    </a:cubicBezTo>
                    <a:close/>
                    <a:moveTo>
                      <a:pt x="454" y="99"/>
                    </a:moveTo>
                    <a:cubicBezTo>
                      <a:pt x="459" y="94"/>
                      <a:pt x="496" y="77"/>
                      <a:pt x="504" y="77"/>
                    </a:cubicBezTo>
                    <a:cubicBezTo>
                      <a:pt x="513" y="76"/>
                      <a:pt x="531" y="79"/>
                      <a:pt x="536" y="77"/>
                    </a:cubicBezTo>
                    <a:cubicBezTo>
                      <a:pt x="542" y="74"/>
                      <a:pt x="549" y="54"/>
                      <a:pt x="555" y="52"/>
                    </a:cubicBezTo>
                    <a:cubicBezTo>
                      <a:pt x="561" y="49"/>
                      <a:pt x="594" y="42"/>
                      <a:pt x="603" y="46"/>
                    </a:cubicBezTo>
                    <a:cubicBezTo>
                      <a:pt x="611" y="49"/>
                      <a:pt x="615" y="64"/>
                      <a:pt x="615" y="67"/>
                    </a:cubicBezTo>
                    <a:cubicBezTo>
                      <a:pt x="615" y="71"/>
                      <a:pt x="553" y="94"/>
                      <a:pt x="546" y="97"/>
                    </a:cubicBezTo>
                    <a:cubicBezTo>
                      <a:pt x="539" y="99"/>
                      <a:pt x="507" y="101"/>
                      <a:pt x="501" y="104"/>
                    </a:cubicBezTo>
                    <a:cubicBezTo>
                      <a:pt x="495" y="107"/>
                      <a:pt x="493" y="114"/>
                      <a:pt x="488" y="117"/>
                    </a:cubicBezTo>
                    <a:cubicBezTo>
                      <a:pt x="482" y="119"/>
                      <a:pt x="446" y="111"/>
                      <a:pt x="446" y="109"/>
                    </a:cubicBezTo>
                    <a:cubicBezTo>
                      <a:pt x="446" y="107"/>
                      <a:pt x="450" y="103"/>
                      <a:pt x="454" y="99"/>
                    </a:cubicBezTo>
                    <a:close/>
                    <a:moveTo>
                      <a:pt x="516" y="276"/>
                    </a:moveTo>
                    <a:cubicBezTo>
                      <a:pt x="514" y="279"/>
                      <a:pt x="493" y="279"/>
                      <a:pt x="486" y="276"/>
                    </a:cubicBezTo>
                    <a:cubicBezTo>
                      <a:pt x="478" y="273"/>
                      <a:pt x="452" y="260"/>
                      <a:pt x="452" y="255"/>
                    </a:cubicBezTo>
                    <a:cubicBezTo>
                      <a:pt x="452" y="250"/>
                      <a:pt x="474" y="232"/>
                      <a:pt x="480" y="233"/>
                    </a:cubicBezTo>
                    <a:cubicBezTo>
                      <a:pt x="486" y="235"/>
                      <a:pt x="512" y="244"/>
                      <a:pt x="516" y="249"/>
                    </a:cubicBezTo>
                    <a:cubicBezTo>
                      <a:pt x="520" y="254"/>
                      <a:pt x="518" y="274"/>
                      <a:pt x="516" y="276"/>
                    </a:cubicBezTo>
                    <a:close/>
                    <a:moveTo>
                      <a:pt x="549" y="504"/>
                    </a:moveTo>
                    <a:cubicBezTo>
                      <a:pt x="540" y="495"/>
                      <a:pt x="532" y="456"/>
                      <a:pt x="540" y="452"/>
                    </a:cubicBezTo>
                    <a:cubicBezTo>
                      <a:pt x="549" y="449"/>
                      <a:pt x="564" y="459"/>
                      <a:pt x="569" y="469"/>
                    </a:cubicBezTo>
                    <a:cubicBezTo>
                      <a:pt x="574" y="479"/>
                      <a:pt x="558" y="513"/>
                      <a:pt x="549" y="504"/>
                    </a:cubicBezTo>
                    <a:close/>
                    <a:moveTo>
                      <a:pt x="574" y="240"/>
                    </a:moveTo>
                    <a:cubicBezTo>
                      <a:pt x="567" y="246"/>
                      <a:pt x="550" y="253"/>
                      <a:pt x="547" y="252"/>
                    </a:cubicBezTo>
                    <a:cubicBezTo>
                      <a:pt x="544" y="251"/>
                      <a:pt x="498" y="215"/>
                      <a:pt x="484" y="207"/>
                    </a:cubicBezTo>
                    <a:cubicBezTo>
                      <a:pt x="469" y="199"/>
                      <a:pt x="452" y="193"/>
                      <a:pt x="446" y="193"/>
                    </a:cubicBezTo>
                    <a:cubicBezTo>
                      <a:pt x="439" y="192"/>
                      <a:pt x="405" y="217"/>
                      <a:pt x="395" y="225"/>
                    </a:cubicBezTo>
                    <a:cubicBezTo>
                      <a:pt x="384" y="232"/>
                      <a:pt x="381" y="266"/>
                      <a:pt x="377" y="268"/>
                    </a:cubicBezTo>
                    <a:cubicBezTo>
                      <a:pt x="372" y="270"/>
                      <a:pt x="363" y="270"/>
                      <a:pt x="358" y="269"/>
                    </a:cubicBezTo>
                    <a:cubicBezTo>
                      <a:pt x="354" y="269"/>
                      <a:pt x="345" y="270"/>
                      <a:pt x="344" y="267"/>
                    </a:cubicBezTo>
                    <a:cubicBezTo>
                      <a:pt x="343" y="264"/>
                      <a:pt x="357" y="229"/>
                      <a:pt x="361" y="222"/>
                    </a:cubicBezTo>
                    <a:cubicBezTo>
                      <a:pt x="365" y="216"/>
                      <a:pt x="386" y="209"/>
                      <a:pt x="388" y="198"/>
                    </a:cubicBezTo>
                    <a:cubicBezTo>
                      <a:pt x="391" y="187"/>
                      <a:pt x="383" y="158"/>
                      <a:pt x="386" y="153"/>
                    </a:cubicBezTo>
                    <a:cubicBezTo>
                      <a:pt x="388" y="147"/>
                      <a:pt x="390" y="143"/>
                      <a:pt x="392" y="143"/>
                    </a:cubicBezTo>
                    <a:cubicBezTo>
                      <a:pt x="395" y="143"/>
                      <a:pt x="410" y="179"/>
                      <a:pt x="410" y="179"/>
                    </a:cubicBezTo>
                    <a:cubicBezTo>
                      <a:pt x="410" y="179"/>
                      <a:pt x="416" y="155"/>
                      <a:pt x="422" y="150"/>
                    </a:cubicBezTo>
                    <a:cubicBezTo>
                      <a:pt x="428" y="144"/>
                      <a:pt x="442" y="143"/>
                      <a:pt x="448" y="145"/>
                    </a:cubicBezTo>
                    <a:cubicBezTo>
                      <a:pt x="454" y="147"/>
                      <a:pt x="455" y="159"/>
                      <a:pt x="460" y="162"/>
                    </a:cubicBezTo>
                    <a:cubicBezTo>
                      <a:pt x="464" y="165"/>
                      <a:pt x="521" y="166"/>
                      <a:pt x="528" y="171"/>
                    </a:cubicBezTo>
                    <a:cubicBezTo>
                      <a:pt x="535" y="175"/>
                      <a:pt x="538" y="200"/>
                      <a:pt x="544" y="206"/>
                    </a:cubicBezTo>
                    <a:cubicBezTo>
                      <a:pt x="549" y="212"/>
                      <a:pt x="579" y="221"/>
                      <a:pt x="583" y="222"/>
                    </a:cubicBezTo>
                    <a:cubicBezTo>
                      <a:pt x="587" y="223"/>
                      <a:pt x="580" y="233"/>
                      <a:pt x="574" y="240"/>
                    </a:cubicBezTo>
                    <a:close/>
                    <a:moveTo>
                      <a:pt x="749" y="241"/>
                    </a:moveTo>
                    <a:cubicBezTo>
                      <a:pt x="734" y="252"/>
                      <a:pt x="720" y="286"/>
                      <a:pt x="713" y="298"/>
                    </a:cubicBezTo>
                    <a:cubicBezTo>
                      <a:pt x="707" y="309"/>
                      <a:pt x="694" y="311"/>
                      <a:pt x="687" y="310"/>
                    </a:cubicBezTo>
                    <a:cubicBezTo>
                      <a:pt x="679" y="309"/>
                      <a:pt x="665" y="281"/>
                      <a:pt x="660" y="273"/>
                    </a:cubicBezTo>
                    <a:cubicBezTo>
                      <a:pt x="655" y="266"/>
                      <a:pt x="640" y="236"/>
                      <a:pt x="642" y="228"/>
                    </a:cubicBezTo>
                    <a:cubicBezTo>
                      <a:pt x="644" y="220"/>
                      <a:pt x="672" y="206"/>
                      <a:pt x="676" y="197"/>
                    </a:cubicBezTo>
                    <a:cubicBezTo>
                      <a:pt x="680" y="188"/>
                      <a:pt x="682" y="185"/>
                      <a:pt x="674" y="164"/>
                    </a:cubicBezTo>
                    <a:cubicBezTo>
                      <a:pt x="666" y="143"/>
                      <a:pt x="601" y="110"/>
                      <a:pt x="592" y="109"/>
                    </a:cubicBezTo>
                    <a:cubicBezTo>
                      <a:pt x="583" y="108"/>
                      <a:pt x="598" y="95"/>
                      <a:pt x="615" y="85"/>
                    </a:cubicBezTo>
                    <a:cubicBezTo>
                      <a:pt x="633" y="75"/>
                      <a:pt x="730" y="48"/>
                      <a:pt x="746" y="46"/>
                    </a:cubicBezTo>
                    <a:cubicBezTo>
                      <a:pt x="762" y="43"/>
                      <a:pt x="827" y="31"/>
                      <a:pt x="851" y="35"/>
                    </a:cubicBezTo>
                    <a:cubicBezTo>
                      <a:pt x="875" y="39"/>
                      <a:pt x="941" y="61"/>
                      <a:pt x="947" y="71"/>
                    </a:cubicBezTo>
                    <a:cubicBezTo>
                      <a:pt x="952" y="82"/>
                      <a:pt x="920" y="171"/>
                      <a:pt x="906" y="182"/>
                    </a:cubicBezTo>
                    <a:cubicBezTo>
                      <a:pt x="893" y="192"/>
                      <a:pt x="765" y="230"/>
                      <a:pt x="749" y="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267726404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
            <a:extLst>
              <a:ext uri="{FF2B5EF4-FFF2-40B4-BE49-F238E27FC236}">
                <a16:creationId xmlns:a16="http://schemas.microsoft.com/office/drawing/2014/main" id="{1B1E948E-5D86-8D1D-D998-383BB88F8013}"/>
              </a:ext>
            </a:extLst>
          </p:cNvPr>
          <p:cNvSpPr txBox="1">
            <a:spLocks noGrp="1"/>
          </p:cNvSpPr>
          <p:nvPr>
            <p:ph type="title" idx="4294967295"/>
          </p:nvPr>
        </p:nvSpPr>
        <p:spPr>
          <a:xfrm>
            <a:off x="444501" y="938047"/>
            <a:ext cx="3803650" cy="338554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49" normalizeH="0" baseline="0" noProof="0">
                <a:ln w="3175">
                  <a:noFill/>
                </a:ln>
                <a:solidFill>
                  <a:srgbClr val="FFFFFF"/>
                </a:solidFill>
                <a:effectLst/>
                <a:uLnTx/>
                <a:uFillTx/>
                <a:latin typeface="Segoe UI Semibold"/>
                <a:ea typeface="+mn-ea"/>
                <a:cs typeface="Segoe UI" pitchFamily="34" charset="0"/>
              </a:rPr>
              <a:t>Access Windows 11 and 10 from virtually anywhere</a:t>
            </a:r>
          </a:p>
        </p:txBody>
      </p:sp>
      <p:sp>
        <p:nvSpPr>
          <p:cNvPr id="4" name="TextBox 3">
            <a:extLst>
              <a:ext uri="{FF2B5EF4-FFF2-40B4-BE49-F238E27FC236}">
                <a16:creationId xmlns:a16="http://schemas.microsoft.com/office/drawing/2014/main" id="{ADCD2BE5-8BB3-6921-C8BF-0B3B798FF8C3}"/>
              </a:ext>
            </a:extLst>
          </p:cNvPr>
          <p:cNvSpPr txBox="1"/>
          <p:nvPr/>
        </p:nvSpPr>
        <p:spPr>
          <a:xfrm>
            <a:off x="444500" y="5286972"/>
            <a:ext cx="3175000" cy="553998"/>
          </a:xfrm>
          <a:prstGeom prst="rect">
            <a:avLst/>
          </a:prstGeom>
          <a:noFill/>
        </p:spPr>
        <p:txBody>
          <a:bodyPr wrap="square" lIns="0" tIns="0" rIns="0" bIns="0">
            <a:spAutoFit/>
          </a:bodyPr>
          <a:lstStyle/>
          <a:p>
            <a:pPr marL="7701" marR="3081" lvl="0" indent="0" algn="l" defTabSz="914367" rtl="0" eaLnBrk="1" fontAlgn="auto" latinLnBrk="0" hangingPunct="1">
              <a:lnSpc>
                <a:spcPct val="100000"/>
              </a:lnSpc>
              <a:spcBef>
                <a:spcPts val="1137"/>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Semibold"/>
                <a:ea typeface="+mn-ea"/>
                <a:cs typeface="Segoe Pro"/>
              </a:rPr>
              <a:t>Boost productivity inside and outside of the office</a:t>
            </a:r>
            <a:endParaRPr kumimoji="0" lang="en-US" sz="1800" b="0" i="0" u="none" strike="noStrike" kern="1200" cap="none" spc="0" normalizeH="0" baseline="0" noProof="0">
              <a:ln>
                <a:noFill/>
              </a:ln>
              <a:solidFill>
                <a:schemeClr val="bg1"/>
              </a:solidFill>
              <a:effectLst/>
              <a:uLnTx/>
              <a:uFillTx/>
              <a:latin typeface="Segoe UI"/>
              <a:ea typeface="+mn-ea"/>
              <a:cs typeface="Segoe Pro"/>
            </a:endParaRPr>
          </a:p>
        </p:txBody>
      </p:sp>
      <p:grpSp>
        <p:nvGrpSpPr>
          <p:cNvPr id="13" name="Group 12" descr="Icon for application">
            <a:extLst>
              <a:ext uri="{FF2B5EF4-FFF2-40B4-BE49-F238E27FC236}">
                <a16:creationId xmlns:a16="http://schemas.microsoft.com/office/drawing/2014/main" id="{E465CFB1-C774-34AC-9D05-48930AD9B246}"/>
              </a:ext>
            </a:extLst>
          </p:cNvPr>
          <p:cNvGrpSpPr/>
          <p:nvPr/>
        </p:nvGrpSpPr>
        <p:grpSpPr>
          <a:xfrm>
            <a:off x="4720723" y="1634116"/>
            <a:ext cx="555204" cy="457796"/>
            <a:chOff x="2179259" y="5194149"/>
            <a:chExt cx="600135" cy="494847"/>
          </a:xfrm>
          <a:solidFill>
            <a:schemeClr val="accent4"/>
          </a:solidFill>
        </p:grpSpPr>
        <p:sp>
          <p:nvSpPr>
            <p:cNvPr id="14" name="Freeform 65">
              <a:extLst>
                <a:ext uri="{FF2B5EF4-FFF2-40B4-BE49-F238E27FC236}">
                  <a16:creationId xmlns:a16="http://schemas.microsoft.com/office/drawing/2014/main" id="{F7CEFC5A-5CF8-E5B7-600E-64CDEE15AFFD}"/>
                </a:ext>
              </a:extLst>
            </p:cNvPr>
            <p:cNvSpPr>
              <a:spLocks noEditPoints="1"/>
            </p:cNvSpPr>
            <p:nvPr/>
          </p:nvSpPr>
          <p:spPr bwMode="auto">
            <a:xfrm>
              <a:off x="2179259" y="5274706"/>
              <a:ext cx="600135" cy="414290"/>
            </a:xfrm>
            <a:custGeom>
              <a:avLst/>
              <a:gdLst>
                <a:gd name="T0" fmla="*/ 1454 w 2907"/>
                <a:gd name="T1" fmla="*/ 1887 h 1887"/>
                <a:gd name="T2" fmla="*/ 186 w 2907"/>
                <a:gd name="T3" fmla="*/ 1887 h 1887"/>
                <a:gd name="T4" fmla="*/ 1 w 2907"/>
                <a:gd name="T5" fmla="*/ 1704 h 1887"/>
                <a:gd name="T6" fmla="*/ 1 w 2907"/>
                <a:gd name="T7" fmla="*/ 180 h 1887"/>
                <a:gd name="T8" fmla="*/ 182 w 2907"/>
                <a:gd name="T9" fmla="*/ 0 h 1887"/>
                <a:gd name="T10" fmla="*/ 2724 w 2907"/>
                <a:gd name="T11" fmla="*/ 0 h 1887"/>
                <a:gd name="T12" fmla="*/ 2906 w 2907"/>
                <a:gd name="T13" fmla="*/ 180 h 1887"/>
                <a:gd name="T14" fmla="*/ 2906 w 2907"/>
                <a:gd name="T15" fmla="*/ 1710 h 1887"/>
                <a:gd name="T16" fmla="*/ 2728 w 2907"/>
                <a:gd name="T17" fmla="*/ 1887 h 1887"/>
                <a:gd name="T18" fmla="*/ 1454 w 2907"/>
                <a:gd name="T19" fmla="*/ 1887 h 1887"/>
                <a:gd name="T20" fmla="*/ 148 w 2907"/>
                <a:gd name="T21" fmla="*/ 1737 h 1887"/>
                <a:gd name="T22" fmla="*/ 2757 w 2907"/>
                <a:gd name="T23" fmla="*/ 1737 h 1887"/>
                <a:gd name="T24" fmla="*/ 2757 w 2907"/>
                <a:gd name="T25" fmla="*/ 148 h 1887"/>
                <a:gd name="T26" fmla="*/ 148 w 2907"/>
                <a:gd name="T27" fmla="*/ 148 h 1887"/>
                <a:gd name="T28" fmla="*/ 148 w 2907"/>
                <a:gd name="T29" fmla="*/ 1737 h 1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07" h="1887">
                  <a:moveTo>
                    <a:pt x="1454" y="1887"/>
                  </a:moveTo>
                  <a:cubicBezTo>
                    <a:pt x="1031" y="1887"/>
                    <a:pt x="608" y="1887"/>
                    <a:pt x="186" y="1887"/>
                  </a:cubicBezTo>
                  <a:cubicBezTo>
                    <a:pt x="51" y="1887"/>
                    <a:pt x="1" y="1838"/>
                    <a:pt x="1" y="1704"/>
                  </a:cubicBezTo>
                  <a:cubicBezTo>
                    <a:pt x="0" y="1196"/>
                    <a:pt x="0" y="688"/>
                    <a:pt x="1" y="180"/>
                  </a:cubicBezTo>
                  <a:cubicBezTo>
                    <a:pt x="1" y="51"/>
                    <a:pt x="52" y="0"/>
                    <a:pt x="182" y="0"/>
                  </a:cubicBezTo>
                  <a:cubicBezTo>
                    <a:pt x="1030" y="0"/>
                    <a:pt x="1877" y="0"/>
                    <a:pt x="2724" y="0"/>
                  </a:cubicBezTo>
                  <a:cubicBezTo>
                    <a:pt x="2854" y="0"/>
                    <a:pt x="2906" y="51"/>
                    <a:pt x="2906" y="180"/>
                  </a:cubicBezTo>
                  <a:cubicBezTo>
                    <a:pt x="2907" y="690"/>
                    <a:pt x="2907" y="1200"/>
                    <a:pt x="2906" y="1710"/>
                  </a:cubicBezTo>
                  <a:cubicBezTo>
                    <a:pt x="2906" y="1836"/>
                    <a:pt x="2854" y="1887"/>
                    <a:pt x="2728" y="1887"/>
                  </a:cubicBezTo>
                  <a:cubicBezTo>
                    <a:pt x="2303" y="1887"/>
                    <a:pt x="1878" y="1887"/>
                    <a:pt x="1454" y="1887"/>
                  </a:cubicBezTo>
                  <a:close/>
                  <a:moveTo>
                    <a:pt x="148" y="1737"/>
                  </a:moveTo>
                  <a:cubicBezTo>
                    <a:pt x="1019" y="1737"/>
                    <a:pt x="1888" y="1737"/>
                    <a:pt x="2757" y="1737"/>
                  </a:cubicBezTo>
                  <a:cubicBezTo>
                    <a:pt x="2757" y="1205"/>
                    <a:pt x="2757" y="676"/>
                    <a:pt x="2757" y="148"/>
                  </a:cubicBezTo>
                  <a:cubicBezTo>
                    <a:pt x="1885" y="148"/>
                    <a:pt x="1018" y="148"/>
                    <a:pt x="148" y="148"/>
                  </a:cubicBezTo>
                  <a:cubicBezTo>
                    <a:pt x="148" y="679"/>
                    <a:pt x="148" y="1206"/>
                    <a:pt x="148" y="1737"/>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67229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73A3C"/>
                </a:solidFill>
                <a:effectLst/>
                <a:uLnTx/>
                <a:uFillTx/>
                <a:latin typeface="Segoe UI"/>
                <a:ea typeface="+mn-ea"/>
                <a:cs typeface="+mn-cs"/>
              </a:endParaRPr>
            </a:p>
          </p:txBody>
        </p:sp>
        <p:sp>
          <p:nvSpPr>
            <p:cNvPr id="15" name="Freeform 66">
              <a:extLst>
                <a:ext uri="{FF2B5EF4-FFF2-40B4-BE49-F238E27FC236}">
                  <a16:creationId xmlns:a16="http://schemas.microsoft.com/office/drawing/2014/main" id="{6FAA117E-4377-9DFE-0CB4-7D57E01667C3}"/>
                </a:ext>
              </a:extLst>
            </p:cNvPr>
            <p:cNvSpPr>
              <a:spLocks noEditPoints="1"/>
            </p:cNvSpPr>
            <p:nvPr/>
          </p:nvSpPr>
          <p:spPr bwMode="auto">
            <a:xfrm>
              <a:off x="2179259" y="5194149"/>
              <a:ext cx="600135" cy="67610"/>
            </a:xfrm>
            <a:custGeom>
              <a:avLst/>
              <a:gdLst>
                <a:gd name="T0" fmla="*/ 5 w 2906"/>
                <a:gd name="T1" fmla="*/ 310 h 312"/>
                <a:gd name="T2" fmla="*/ 7 w 2906"/>
                <a:gd name="T3" fmla="*/ 117 h 312"/>
                <a:gd name="T4" fmla="*/ 125 w 2906"/>
                <a:gd name="T5" fmla="*/ 3 h 312"/>
                <a:gd name="T6" fmla="*/ 198 w 2906"/>
                <a:gd name="T7" fmla="*/ 1 h 312"/>
                <a:gd name="T8" fmla="*/ 2710 w 2906"/>
                <a:gd name="T9" fmla="*/ 1 h 312"/>
                <a:gd name="T10" fmla="*/ 2906 w 2906"/>
                <a:gd name="T11" fmla="*/ 197 h 312"/>
                <a:gd name="T12" fmla="*/ 2906 w 2906"/>
                <a:gd name="T13" fmla="*/ 312 h 312"/>
                <a:gd name="T14" fmla="*/ 2691 w 2906"/>
                <a:gd name="T15" fmla="*/ 294 h 312"/>
                <a:gd name="T16" fmla="*/ 137 w 2906"/>
                <a:gd name="T17" fmla="*/ 294 h 312"/>
                <a:gd name="T18" fmla="*/ 5 w 2906"/>
                <a:gd name="T19" fmla="*/ 310 h 312"/>
                <a:gd name="T20" fmla="*/ 2615 w 2906"/>
                <a:gd name="T21" fmla="*/ 98 h 312"/>
                <a:gd name="T22" fmla="*/ 2608 w 2906"/>
                <a:gd name="T23" fmla="*/ 106 h 312"/>
                <a:gd name="T24" fmla="*/ 2643 w 2906"/>
                <a:gd name="T25" fmla="*/ 151 h 312"/>
                <a:gd name="T26" fmla="*/ 2619 w 2906"/>
                <a:gd name="T27" fmla="*/ 184 h 312"/>
                <a:gd name="T28" fmla="*/ 2707 w 2906"/>
                <a:gd name="T29" fmla="*/ 184 h 312"/>
                <a:gd name="T30" fmla="*/ 2681 w 2906"/>
                <a:gd name="T31" fmla="*/ 150 h 312"/>
                <a:gd name="T32" fmla="*/ 2716 w 2906"/>
                <a:gd name="T33" fmla="*/ 105 h 312"/>
                <a:gd name="T34" fmla="*/ 2710 w 2906"/>
                <a:gd name="T35" fmla="*/ 99 h 312"/>
                <a:gd name="T36" fmla="*/ 2662 w 2906"/>
                <a:gd name="T37" fmla="*/ 129 h 312"/>
                <a:gd name="T38" fmla="*/ 2615 w 2906"/>
                <a:gd name="T39" fmla="*/ 98 h 312"/>
                <a:gd name="T40" fmla="*/ 2404 w 2906"/>
                <a:gd name="T41" fmla="*/ 103 h 312"/>
                <a:gd name="T42" fmla="*/ 2404 w 2906"/>
                <a:gd name="T43" fmla="*/ 193 h 312"/>
                <a:gd name="T44" fmla="*/ 2492 w 2906"/>
                <a:gd name="T45" fmla="*/ 193 h 312"/>
                <a:gd name="T46" fmla="*/ 2492 w 2906"/>
                <a:gd name="T47" fmla="*/ 103 h 312"/>
                <a:gd name="T48" fmla="*/ 2404 w 2906"/>
                <a:gd name="T49" fmla="*/ 10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06" h="312">
                  <a:moveTo>
                    <a:pt x="5" y="310"/>
                  </a:moveTo>
                  <a:cubicBezTo>
                    <a:pt x="5" y="249"/>
                    <a:pt x="0" y="182"/>
                    <a:pt x="7" y="117"/>
                  </a:cubicBezTo>
                  <a:cubicBezTo>
                    <a:pt x="13" y="55"/>
                    <a:pt x="63" y="12"/>
                    <a:pt x="125" y="3"/>
                  </a:cubicBezTo>
                  <a:cubicBezTo>
                    <a:pt x="149" y="0"/>
                    <a:pt x="174" y="1"/>
                    <a:pt x="198" y="1"/>
                  </a:cubicBezTo>
                  <a:cubicBezTo>
                    <a:pt x="1036" y="1"/>
                    <a:pt x="1873" y="1"/>
                    <a:pt x="2710" y="1"/>
                  </a:cubicBezTo>
                  <a:cubicBezTo>
                    <a:pt x="2861" y="1"/>
                    <a:pt x="2906" y="46"/>
                    <a:pt x="2906" y="197"/>
                  </a:cubicBezTo>
                  <a:cubicBezTo>
                    <a:pt x="2906" y="239"/>
                    <a:pt x="2906" y="281"/>
                    <a:pt x="2906" y="312"/>
                  </a:cubicBezTo>
                  <a:cubicBezTo>
                    <a:pt x="2832" y="305"/>
                    <a:pt x="2761" y="294"/>
                    <a:pt x="2691" y="294"/>
                  </a:cubicBezTo>
                  <a:cubicBezTo>
                    <a:pt x="1839" y="292"/>
                    <a:pt x="988" y="293"/>
                    <a:pt x="137" y="294"/>
                  </a:cubicBezTo>
                  <a:cubicBezTo>
                    <a:pt x="95" y="294"/>
                    <a:pt x="54" y="304"/>
                    <a:pt x="5" y="310"/>
                  </a:cubicBezTo>
                  <a:close/>
                  <a:moveTo>
                    <a:pt x="2615" y="98"/>
                  </a:moveTo>
                  <a:cubicBezTo>
                    <a:pt x="2613" y="101"/>
                    <a:pt x="2610" y="103"/>
                    <a:pt x="2608" y="106"/>
                  </a:cubicBezTo>
                  <a:cubicBezTo>
                    <a:pt x="2620" y="121"/>
                    <a:pt x="2632" y="136"/>
                    <a:pt x="2643" y="151"/>
                  </a:cubicBezTo>
                  <a:cubicBezTo>
                    <a:pt x="2631" y="167"/>
                    <a:pt x="2622" y="180"/>
                    <a:pt x="2619" y="184"/>
                  </a:cubicBezTo>
                  <a:cubicBezTo>
                    <a:pt x="2649" y="184"/>
                    <a:pt x="2679" y="184"/>
                    <a:pt x="2707" y="184"/>
                  </a:cubicBezTo>
                  <a:cubicBezTo>
                    <a:pt x="2703" y="178"/>
                    <a:pt x="2693" y="165"/>
                    <a:pt x="2681" y="150"/>
                  </a:cubicBezTo>
                  <a:cubicBezTo>
                    <a:pt x="2693" y="134"/>
                    <a:pt x="2705" y="120"/>
                    <a:pt x="2716" y="105"/>
                  </a:cubicBezTo>
                  <a:cubicBezTo>
                    <a:pt x="2714" y="103"/>
                    <a:pt x="2712" y="101"/>
                    <a:pt x="2710" y="99"/>
                  </a:cubicBezTo>
                  <a:cubicBezTo>
                    <a:pt x="2694" y="109"/>
                    <a:pt x="2679" y="119"/>
                    <a:pt x="2662" y="129"/>
                  </a:cubicBezTo>
                  <a:cubicBezTo>
                    <a:pt x="2647" y="119"/>
                    <a:pt x="2631" y="108"/>
                    <a:pt x="2615" y="98"/>
                  </a:cubicBezTo>
                  <a:close/>
                  <a:moveTo>
                    <a:pt x="2404" y="103"/>
                  </a:moveTo>
                  <a:cubicBezTo>
                    <a:pt x="2404" y="137"/>
                    <a:pt x="2404" y="164"/>
                    <a:pt x="2404" y="193"/>
                  </a:cubicBezTo>
                  <a:cubicBezTo>
                    <a:pt x="2436" y="193"/>
                    <a:pt x="2465" y="193"/>
                    <a:pt x="2492" y="193"/>
                  </a:cubicBezTo>
                  <a:cubicBezTo>
                    <a:pt x="2492" y="160"/>
                    <a:pt x="2492" y="131"/>
                    <a:pt x="2492" y="103"/>
                  </a:cubicBezTo>
                  <a:cubicBezTo>
                    <a:pt x="2461" y="103"/>
                    <a:pt x="2435" y="103"/>
                    <a:pt x="2404" y="103"/>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67229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73A3C"/>
                </a:solidFill>
                <a:effectLst/>
                <a:uLnTx/>
                <a:uFillTx/>
                <a:latin typeface="Segoe UI"/>
                <a:ea typeface="+mn-ea"/>
                <a:cs typeface="+mn-cs"/>
              </a:endParaRPr>
            </a:p>
          </p:txBody>
        </p:sp>
        <p:grpSp>
          <p:nvGrpSpPr>
            <p:cNvPr id="16" name="Group 15">
              <a:extLst>
                <a:ext uri="{FF2B5EF4-FFF2-40B4-BE49-F238E27FC236}">
                  <a16:creationId xmlns:a16="http://schemas.microsoft.com/office/drawing/2014/main" id="{2B4717CB-7B4C-129D-21AA-37C58B0229F7}"/>
                </a:ext>
              </a:extLst>
            </p:cNvPr>
            <p:cNvGrpSpPr/>
            <p:nvPr/>
          </p:nvGrpSpPr>
          <p:grpSpPr>
            <a:xfrm>
              <a:off x="2327672" y="5335707"/>
              <a:ext cx="337653" cy="271766"/>
              <a:chOff x="3447812" y="5350946"/>
              <a:chExt cx="1137523" cy="915555"/>
            </a:xfrm>
            <a:grpFill/>
          </p:grpSpPr>
          <p:sp>
            <p:nvSpPr>
              <p:cNvPr id="17" name="Freeform 68">
                <a:extLst>
                  <a:ext uri="{FF2B5EF4-FFF2-40B4-BE49-F238E27FC236}">
                    <a16:creationId xmlns:a16="http://schemas.microsoft.com/office/drawing/2014/main" id="{81FEBDE8-C2B6-5987-265D-00EE129605A8}"/>
                  </a:ext>
                </a:extLst>
              </p:cNvPr>
              <p:cNvSpPr>
                <a:spLocks noEditPoints="1"/>
              </p:cNvSpPr>
              <p:nvPr/>
            </p:nvSpPr>
            <p:spPr bwMode="auto">
              <a:xfrm>
                <a:off x="3867171" y="5545633"/>
                <a:ext cx="718164" cy="720868"/>
              </a:xfrm>
              <a:custGeom>
                <a:avLst/>
                <a:gdLst>
                  <a:gd name="T0" fmla="*/ 512 w 902"/>
                  <a:gd name="T1" fmla="*/ 897 h 899"/>
                  <a:gd name="T2" fmla="*/ 437 w 902"/>
                  <a:gd name="T3" fmla="*/ 897 h 899"/>
                  <a:gd name="T4" fmla="*/ 374 w 902"/>
                  <a:gd name="T5" fmla="*/ 855 h 899"/>
                  <a:gd name="T6" fmla="*/ 215 w 902"/>
                  <a:gd name="T7" fmla="*/ 788 h 899"/>
                  <a:gd name="T8" fmla="*/ 136 w 902"/>
                  <a:gd name="T9" fmla="*/ 768 h 899"/>
                  <a:gd name="T10" fmla="*/ 112 w 902"/>
                  <a:gd name="T11" fmla="*/ 685 h 899"/>
                  <a:gd name="T12" fmla="*/ 42 w 902"/>
                  <a:gd name="T13" fmla="*/ 521 h 899"/>
                  <a:gd name="T14" fmla="*/ 7 w 902"/>
                  <a:gd name="T15" fmla="*/ 449 h 899"/>
                  <a:gd name="T16" fmla="*/ 41 w 902"/>
                  <a:gd name="T17" fmla="*/ 381 h 899"/>
                  <a:gd name="T18" fmla="*/ 110 w 902"/>
                  <a:gd name="T19" fmla="*/ 213 h 899"/>
                  <a:gd name="T20" fmla="*/ 136 w 902"/>
                  <a:gd name="T21" fmla="*/ 137 h 899"/>
                  <a:gd name="T22" fmla="*/ 206 w 902"/>
                  <a:gd name="T23" fmla="*/ 115 h 899"/>
                  <a:gd name="T24" fmla="*/ 376 w 902"/>
                  <a:gd name="T25" fmla="*/ 43 h 899"/>
                  <a:gd name="T26" fmla="*/ 447 w 902"/>
                  <a:gd name="T27" fmla="*/ 4 h 899"/>
                  <a:gd name="T28" fmla="*/ 529 w 902"/>
                  <a:gd name="T29" fmla="*/ 45 h 899"/>
                  <a:gd name="T30" fmla="*/ 693 w 902"/>
                  <a:gd name="T31" fmla="*/ 113 h 899"/>
                  <a:gd name="T32" fmla="*/ 765 w 902"/>
                  <a:gd name="T33" fmla="*/ 133 h 899"/>
                  <a:gd name="T34" fmla="*/ 793 w 902"/>
                  <a:gd name="T35" fmla="*/ 215 h 899"/>
                  <a:gd name="T36" fmla="*/ 859 w 902"/>
                  <a:gd name="T37" fmla="*/ 380 h 899"/>
                  <a:gd name="T38" fmla="*/ 898 w 902"/>
                  <a:gd name="T39" fmla="*/ 456 h 899"/>
                  <a:gd name="T40" fmla="*/ 861 w 902"/>
                  <a:gd name="T41" fmla="*/ 522 h 899"/>
                  <a:gd name="T42" fmla="*/ 792 w 902"/>
                  <a:gd name="T43" fmla="*/ 692 h 899"/>
                  <a:gd name="T44" fmla="*/ 773 w 902"/>
                  <a:gd name="T45" fmla="*/ 758 h 899"/>
                  <a:gd name="T46" fmla="*/ 706 w 902"/>
                  <a:gd name="T47" fmla="*/ 791 h 899"/>
                  <a:gd name="T48" fmla="*/ 512 w 902"/>
                  <a:gd name="T49" fmla="*/ 897 h 899"/>
                  <a:gd name="T50" fmla="*/ 453 w 902"/>
                  <a:gd name="T51" fmla="*/ 721 h 899"/>
                  <a:gd name="T52" fmla="*/ 722 w 902"/>
                  <a:gd name="T53" fmla="*/ 452 h 899"/>
                  <a:gd name="T54" fmla="*/ 448 w 902"/>
                  <a:gd name="T55" fmla="*/ 184 h 899"/>
                  <a:gd name="T56" fmla="*/ 182 w 902"/>
                  <a:gd name="T57" fmla="*/ 454 h 899"/>
                  <a:gd name="T58" fmla="*/ 453 w 902"/>
                  <a:gd name="T59" fmla="*/ 721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02" h="899">
                    <a:moveTo>
                      <a:pt x="512" y="897"/>
                    </a:moveTo>
                    <a:cubicBezTo>
                      <a:pt x="485" y="897"/>
                      <a:pt x="461" y="896"/>
                      <a:pt x="437" y="897"/>
                    </a:cubicBezTo>
                    <a:cubicBezTo>
                      <a:pt x="405" y="899"/>
                      <a:pt x="387" y="888"/>
                      <a:pt x="374" y="855"/>
                    </a:cubicBezTo>
                    <a:cubicBezTo>
                      <a:pt x="346" y="788"/>
                      <a:pt x="282" y="759"/>
                      <a:pt x="215" y="788"/>
                    </a:cubicBezTo>
                    <a:cubicBezTo>
                      <a:pt x="178" y="804"/>
                      <a:pt x="159" y="791"/>
                      <a:pt x="136" y="768"/>
                    </a:cubicBezTo>
                    <a:cubicBezTo>
                      <a:pt x="114" y="744"/>
                      <a:pt x="95" y="726"/>
                      <a:pt x="112" y="685"/>
                    </a:cubicBezTo>
                    <a:cubicBezTo>
                      <a:pt x="142" y="614"/>
                      <a:pt x="115" y="549"/>
                      <a:pt x="42" y="521"/>
                    </a:cubicBezTo>
                    <a:cubicBezTo>
                      <a:pt x="0" y="505"/>
                      <a:pt x="8" y="477"/>
                      <a:pt x="7" y="449"/>
                    </a:cubicBezTo>
                    <a:cubicBezTo>
                      <a:pt x="6" y="421"/>
                      <a:pt x="4" y="397"/>
                      <a:pt x="41" y="381"/>
                    </a:cubicBezTo>
                    <a:cubicBezTo>
                      <a:pt x="117" y="350"/>
                      <a:pt x="142" y="289"/>
                      <a:pt x="110" y="213"/>
                    </a:cubicBezTo>
                    <a:cubicBezTo>
                      <a:pt x="93" y="173"/>
                      <a:pt x="113" y="153"/>
                      <a:pt x="136" y="137"/>
                    </a:cubicBezTo>
                    <a:cubicBezTo>
                      <a:pt x="156" y="123"/>
                      <a:pt x="186" y="110"/>
                      <a:pt x="206" y="115"/>
                    </a:cubicBezTo>
                    <a:cubicBezTo>
                      <a:pt x="287" y="138"/>
                      <a:pt x="345" y="119"/>
                      <a:pt x="376" y="43"/>
                    </a:cubicBezTo>
                    <a:cubicBezTo>
                      <a:pt x="391" y="4"/>
                      <a:pt x="416" y="4"/>
                      <a:pt x="447" y="4"/>
                    </a:cubicBezTo>
                    <a:cubicBezTo>
                      <a:pt x="481" y="5"/>
                      <a:pt x="511" y="0"/>
                      <a:pt x="529" y="45"/>
                    </a:cubicBezTo>
                    <a:cubicBezTo>
                      <a:pt x="557" y="118"/>
                      <a:pt x="622" y="144"/>
                      <a:pt x="693" y="113"/>
                    </a:cubicBezTo>
                    <a:cubicBezTo>
                      <a:pt x="728" y="98"/>
                      <a:pt x="746" y="112"/>
                      <a:pt x="765" y="133"/>
                    </a:cubicBezTo>
                    <a:cubicBezTo>
                      <a:pt x="786" y="156"/>
                      <a:pt x="812" y="172"/>
                      <a:pt x="793" y="215"/>
                    </a:cubicBezTo>
                    <a:cubicBezTo>
                      <a:pt x="762" y="287"/>
                      <a:pt x="787" y="351"/>
                      <a:pt x="859" y="380"/>
                    </a:cubicBezTo>
                    <a:cubicBezTo>
                      <a:pt x="902" y="397"/>
                      <a:pt x="897" y="425"/>
                      <a:pt x="898" y="456"/>
                    </a:cubicBezTo>
                    <a:cubicBezTo>
                      <a:pt x="899" y="486"/>
                      <a:pt x="897" y="507"/>
                      <a:pt x="861" y="522"/>
                    </a:cubicBezTo>
                    <a:cubicBezTo>
                      <a:pt x="787" y="552"/>
                      <a:pt x="769" y="612"/>
                      <a:pt x="792" y="692"/>
                    </a:cubicBezTo>
                    <a:cubicBezTo>
                      <a:pt x="797" y="712"/>
                      <a:pt x="787" y="743"/>
                      <a:pt x="773" y="758"/>
                    </a:cubicBezTo>
                    <a:cubicBezTo>
                      <a:pt x="757" y="776"/>
                      <a:pt x="726" y="795"/>
                      <a:pt x="706" y="791"/>
                    </a:cubicBezTo>
                    <a:cubicBezTo>
                      <a:pt x="597" y="766"/>
                      <a:pt x="555" y="785"/>
                      <a:pt x="512" y="897"/>
                    </a:cubicBezTo>
                    <a:close/>
                    <a:moveTo>
                      <a:pt x="453" y="721"/>
                    </a:moveTo>
                    <a:cubicBezTo>
                      <a:pt x="597" y="720"/>
                      <a:pt x="722" y="595"/>
                      <a:pt x="722" y="452"/>
                    </a:cubicBezTo>
                    <a:cubicBezTo>
                      <a:pt x="722" y="303"/>
                      <a:pt x="598" y="182"/>
                      <a:pt x="448" y="184"/>
                    </a:cubicBezTo>
                    <a:cubicBezTo>
                      <a:pt x="301" y="186"/>
                      <a:pt x="180" y="309"/>
                      <a:pt x="182" y="454"/>
                    </a:cubicBezTo>
                    <a:cubicBezTo>
                      <a:pt x="183" y="597"/>
                      <a:pt x="310" y="722"/>
                      <a:pt x="453" y="721"/>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67229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73A3C"/>
                  </a:solidFill>
                  <a:effectLst/>
                  <a:uLnTx/>
                  <a:uFillTx/>
                  <a:latin typeface="Segoe UI"/>
                  <a:ea typeface="+mn-ea"/>
                  <a:cs typeface="+mn-cs"/>
                </a:endParaRPr>
              </a:p>
            </p:txBody>
          </p:sp>
          <p:sp>
            <p:nvSpPr>
              <p:cNvPr id="18" name="Freeform 71">
                <a:extLst>
                  <a:ext uri="{FF2B5EF4-FFF2-40B4-BE49-F238E27FC236}">
                    <a16:creationId xmlns:a16="http://schemas.microsoft.com/office/drawing/2014/main" id="{BA76C1BC-BA3C-1FCA-16A3-379FD5007D18}"/>
                  </a:ext>
                </a:extLst>
              </p:cNvPr>
              <p:cNvSpPr>
                <a:spLocks noEditPoints="1"/>
              </p:cNvSpPr>
              <p:nvPr/>
            </p:nvSpPr>
            <p:spPr bwMode="auto">
              <a:xfrm>
                <a:off x="4076854" y="5761368"/>
                <a:ext cx="298802" cy="299926"/>
              </a:xfrm>
              <a:custGeom>
                <a:avLst/>
                <a:gdLst>
                  <a:gd name="T0" fmla="*/ 373 w 374"/>
                  <a:gd name="T1" fmla="*/ 185 h 375"/>
                  <a:gd name="T2" fmla="*/ 189 w 374"/>
                  <a:gd name="T3" fmla="*/ 374 h 375"/>
                  <a:gd name="T4" fmla="*/ 1 w 374"/>
                  <a:gd name="T5" fmla="*/ 190 h 375"/>
                  <a:gd name="T6" fmla="*/ 185 w 374"/>
                  <a:gd name="T7" fmla="*/ 2 h 375"/>
                  <a:gd name="T8" fmla="*/ 373 w 374"/>
                  <a:gd name="T9" fmla="*/ 185 h 375"/>
                  <a:gd name="T10" fmla="*/ 185 w 374"/>
                  <a:gd name="T11" fmla="*/ 280 h 375"/>
                  <a:gd name="T12" fmla="*/ 280 w 374"/>
                  <a:gd name="T13" fmla="*/ 189 h 375"/>
                  <a:gd name="T14" fmla="*/ 189 w 374"/>
                  <a:gd name="T15" fmla="*/ 94 h 375"/>
                  <a:gd name="T16" fmla="*/ 94 w 374"/>
                  <a:gd name="T17" fmla="*/ 185 h 375"/>
                  <a:gd name="T18" fmla="*/ 185 w 374"/>
                  <a:gd name="T19" fmla="*/ 28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4" h="375">
                    <a:moveTo>
                      <a:pt x="373" y="185"/>
                    </a:moveTo>
                    <a:cubicBezTo>
                      <a:pt x="374" y="288"/>
                      <a:pt x="292" y="372"/>
                      <a:pt x="189" y="374"/>
                    </a:cubicBezTo>
                    <a:cubicBezTo>
                      <a:pt x="88" y="375"/>
                      <a:pt x="2" y="292"/>
                      <a:pt x="1" y="190"/>
                    </a:cubicBezTo>
                    <a:cubicBezTo>
                      <a:pt x="0" y="86"/>
                      <a:pt x="81" y="3"/>
                      <a:pt x="185" y="2"/>
                    </a:cubicBezTo>
                    <a:cubicBezTo>
                      <a:pt x="288" y="0"/>
                      <a:pt x="371" y="82"/>
                      <a:pt x="373" y="185"/>
                    </a:cubicBezTo>
                    <a:close/>
                    <a:moveTo>
                      <a:pt x="185" y="280"/>
                    </a:moveTo>
                    <a:cubicBezTo>
                      <a:pt x="236" y="281"/>
                      <a:pt x="279" y="240"/>
                      <a:pt x="280" y="189"/>
                    </a:cubicBezTo>
                    <a:cubicBezTo>
                      <a:pt x="281" y="138"/>
                      <a:pt x="240" y="95"/>
                      <a:pt x="189" y="94"/>
                    </a:cubicBezTo>
                    <a:cubicBezTo>
                      <a:pt x="139" y="93"/>
                      <a:pt x="96" y="134"/>
                      <a:pt x="94" y="185"/>
                    </a:cubicBezTo>
                    <a:cubicBezTo>
                      <a:pt x="93" y="237"/>
                      <a:pt x="134" y="279"/>
                      <a:pt x="185" y="280"/>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67229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73A3C"/>
                  </a:solidFill>
                  <a:effectLst/>
                  <a:uLnTx/>
                  <a:uFillTx/>
                  <a:latin typeface="Segoe UI"/>
                  <a:ea typeface="+mn-ea"/>
                  <a:cs typeface="+mn-cs"/>
                </a:endParaRPr>
              </a:p>
            </p:txBody>
          </p:sp>
          <p:grpSp>
            <p:nvGrpSpPr>
              <p:cNvPr id="19" name="Group 18">
                <a:extLst>
                  <a:ext uri="{FF2B5EF4-FFF2-40B4-BE49-F238E27FC236}">
                    <a16:creationId xmlns:a16="http://schemas.microsoft.com/office/drawing/2014/main" id="{D856EAB1-9B26-B695-D5A3-BCBFFA9F2388}"/>
                  </a:ext>
                </a:extLst>
              </p:cNvPr>
              <p:cNvGrpSpPr/>
              <p:nvPr/>
            </p:nvGrpSpPr>
            <p:grpSpPr>
              <a:xfrm>
                <a:off x="3447812" y="5350946"/>
                <a:ext cx="471785" cy="489350"/>
                <a:chOff x="3447812" y="5350946"/>
                <a:chExt cx="471785" cy="489350"/>
              </a:xfrm>
              <a:grpFill/>
            </p:grpSpPr>
            <p:sp>
              <p:nvSpPr>
                <p:cNvPr id="20" name="Freeform 69">
                  <a:extLst>
                    <a:ext uri="{FF2B5EF4-FFF2-40B4-BE49-F238E27FC236}">
                      <a16:creationId xmlns:a16="http://schemas.microsoft.com/office/drawing/2014/main" id="{E7CBEB32-195F-E0DB-0E7E-3353385DE3C1}"/>
                    </a:ext>
                  </a:extLst>
                </p:cNvPr>
                <p:cNvSpPr>
                  <a:spLocks noEditPoints="1"/>
                </p:cNvSpPr>
                <p:nvPr/>
              </p:nvSpPr>
              <p:spPr bwMode="auto">
                <a:xfrm>
                  <a:off x="3447812" y="5350946"/>
                  <a:ext cx="471785" cy="489350"/>
                </a:xfrm>
                <a:custGeom>
                  <a:avLst/>
                  <a:gdLst>
                    <a:gd name="T0" fmla="*/ 542 w 595"/>
                    <a:gd name="T1" fmla="*/ 120 h 611"/>
                    <a:gd name="T2" fmla="*/ 587 w 595"/>
                    <a:gd name="T3" fmla="*/ 268 h 611"/>
                    <a:gd name="T4" fmla="*/ 574 w 595"/>
                    <a:gd name="T5" fmla="*/ 347 h 611"/>
                    <a:gd name="T6" fmla="*/ 528 w 595"/>
                    <a:gd name="T7" fmla="*/ 460 h 611"/>
                    <a:gd name="T8" fmla="*/ 461 w 595"/>
                    <a:gd name="T9" fmla="*/ 525 h 611"/>
                    <a:gd name="T10" fmla="*/ 355 w 595"/>
                    <a:gd name="T11" fmla="*/ 572 h 611"/>
                    <a:gd name="T12" fmla="*/ 256 w 595"/>
                    <a:gd name="T13" fmla="*/ 570 h 611"/>
                    <a:gd name="T14" fmla="*/ 150 w 595"/>
                    <a:gd name="T15" fmla="*/ 526 h 611"/>
                    <a:gd name="T16" fmla="*/ 84 w 595"/>
                    <a:gd name="T17" fmla="*/ 459 h 611"/>
                    <a:gd name="T18" fmla="*/ 41 w 595"/>
                    <a:gd name="T19" fmla="*/ 351 h 611"/>
                    <a:gd name="T20" fmla="*/ 40 w 595"/>
                    <a:gd name="T21" fmla="*/ 258 h 611"/>
                    <a:gd name="T22" fmla="*/ 84 w 595"/>
                    <a:gd name="T23" fmla="*/ 151 h 611"/>
                    <a:gd name="T24" fmla="*/ 149 w 595"/>
                    <a:gd name="T25" fmla="*/ 85 h 611"/>
                    <a:gd name="T26" fmla="*/ 256 w 595"/>
                    <a:gd name="T27" fmla="*/ 40 h 611"/>
                    <a:gd name="T28" fmla="*/ 356 w 595"/>
                    <a:gd name="T29" fmla="*/ 40 h 611"/>
                    <a:gd name="T30" fmla="*/ 469 w 595"/>
                    <a:gd name="T31" fmla="*/ 85 h 611"/>
                    <a:gd name="T32" fmla="*/ 542 w 595"/>
                    <a:gd name="T33" fmla="*/ 120 h 611"/>
                    <a:gd name="T34" fmla="*/ 303 w 595"/>
                    <a:gd name="T35" fmla="*/ 480 h 611"/>
                    <a:gd name="T36" fmla="*/ 483 w 595"/>
                    <a:gd name="T37" fmla="*/ 309 h 611"/>
                    <a:gd name="T38" fmla="*/ 306 w 595"/>
                    <a:gd name="T39" fmla="*/ 128 h 611"/>
                    <a:gd name="T40" fmla="*/ 131 w 595"/>
                    <a:gd name="T41" fmla="*/ 303 h 611"/>
                    <a:gd name="T42" fmla="*/ 303 w 595"/>
                    <a:gd name="T43" fmla="*/ 480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5" h="611">
                      <a:moveTo>
                        <a:pt x="542" y="120"/>
                      </a:moveTo>
                      <a:cubicBezTo>
                        <a:pt x="507" y="197"/>
                        <a:pt x="528" y="237"/>
                        <a:pt x="587" y="268"/>
                      </a:cubicBezTo>
                      <a:cubicBezTo>
                        <a:pt x="595" y="273"/>
                        <a:pt x="590" y="335"/>
                        <a:pt x="574" y="347"/>
                      </a:cubicBezTo>
                      <a:cubicBezTo>
                        <a:pt x="533" y="378"/>
                        <a:pt x="514" y="408"/>
                        <a:pt x="528" y="460"/>
                      </a:cubicBezTo>
                      <a:cubicBezTo>
                        <a:pt x="541" y="503"/>
                        <a:pt x="507" y="536"/>
                        <a:pt x="461" y="525"/>
                      </a:cubicBezTo>
                      <a:cubicBezTo>
                        <a:pt x="412" y="512"/>
                        <a:pt x="380" y="529"/>
                        <a:pt x="355" y="572"/>
                      </a:cubicBezTo>
                      <a:cubicBezTo>
                        <a:pt x="333" y="611"/>
                        <a:pt x="280" y="610"/>
                        <a:pt x="256" y="570"/>
                      </a:cubicBezTo>
                      <a:cubicBezTo>
                        <a:pt x="231" y="527"/>
                        <a:pt x="198" y="512"/>
                        <a:pt x="150" y="526"/>
                      </a:cubicBezTo>
                      <a:cubicBezTo>
                        <a:pt x="106" y="537"/>
                        <a:pt x="72" y="502"/>
                        <a:pt x="84" y="459"/>
                      </a:cubicBezTo>
                      <a:cubicBezTo>
                        <a:pt x="97" y="411"/>
                        <a:pt x="84" y="377"/>
                        <a:pt x="41" y="351"/>
                      </a:cubicBezTo>
                      <a:cubicBezTo>
                        <a:pt x="0" y="326"/>
                        <a:pt x="0" y="283"/>
                        <a:pt x="40" y="258"/>
                      </a:cubicBezTo>
                      <a:cubicBezTo>
                        <a:pt x="83" y="233"/>
                        <a:pt x="97" y="199"/>
                        <a:pt x="84" y="151"/>
                      </a:cubicBezTo>
                      <a:cubicBezTo>
                        <a:pt x="72" y="108"/>
                        <a:pt x="106" y="74"/>
                        <a:pt x="149" y="85"/>
                      </a:cubicBezTo>
                      <a:cubicBezTo>
                        <a:pt x="198" y="97"/>
                        <a:pt x="231" y="83"/>
                        <a:pt x="256" y="40"/>
                      </a:cubicBezTo>
                      <a:cubicBezTo>
                        <a:pt x="280" y="0"/>
                        <a:pt x="332" y="1"/>
                        <a:pt x="356" y="40"/>
                      </a:cubicBezTo>
                      <a:cubicBezTo>
                        <a:pt x="383" y="84"/>
                        <a:pt x="417" y="95"/>
                        <a:pt x="469" y="85"/>
                      </a:cubicBezTo>
                      <a:cubicBezTo>
                        <a:pt x="491" y="81"/>
                        <a:pt x="519" y="108"/>
                        <a:pt x="542" y="120"/>
                      </a:cubicBezTo>
                      <a:close/>
                      <a:moveTo>
                        <a:pt x="303" y="480"/>
                      </a:moveTo>
                      <a:cubicBezTo>
                        <a:pt x="398" y="482"/>
                        <a:pt x="479" y="404"/>
                        <a:pt x="483" y="309"/>
                      </a:cubicBezTo>
                      <a:cubicBezTo>
                        <a:pt x="487" y="216"/>
                        <a:pt x="401" y="128"/>
                        <a:pt x="306" y="128"/>
                      </a:cubicBezTo>
                      <a:cubicBezTo>
                        <a:pt x="212" y="128"/>
                        <a:pt x="131" y="208"/>
                        <a:pt x="131" y="303"/>
                      </a:cubicBezTo>
                      <a:cubicBezTo>
                        <a:pt x="130" y="398"/>
                        <a:pt x="208" y="479"/>
                        <a:pt x="303" y="480"/>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67229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73A3C"/>
                    </a:solidFill>
                    <a:effectLst/>
                    <a:uLnTx/>
                    <a:uFillTx/>
                    <a:latin typeface="Segoe UI"/>
                    <a:ea typeface="+mn-ea"/>
                    <a:cs typeface="+mn-cs"/>
                  </a:endParaRPr>
                </a:p>
              </p:txBody>
            </p:sp>
            <p:sp>
              <p:nvSpPr>
                <p:cNvPr id="21" name="Freeform 71">
                  <a:extLst>
                    <a:ext uri="{FF2B5EF4-FFF2-40B4-BE49-F238E27FC236}">
                      <a16:creationId xmlns:a16="http://schemas.microsoft.com/office/drawing/2014/main" id="{7D9336F0-5EEA-61A3-DC15-E227C51A4D43}"/>
                    </a:ext>
                  </a:extLst>
                </p:cNvPr>
                <p:cNvSpPr>
                  <a:spLocks noEditPoints="1"/>
                </p:cNvSpPr>
                <p:nvPr/>
              </p:nvSpPr>
              <p:spPr bwMode="auto">
                <a:xfrm>
                  <a:off x="3584411" y="5490218"/>
                  <a:ext cx="210017" cy="210807"/>
                </a:xfrm>
                <a:custGeom>
                  <a:avLst/>
                  <a:gdLst>
                    <a:gd name="T0" fmla="*/ 373 w 374"/>
                    <a:gd name="T1" fmla="*/ 185 h 375"/>
                    <a:gd name="T2" fmla="*/ 189 w 374"/>
                    <a:gd name="T3" fmla="*/ 374 h 375"/>
                    <a:gd name="T4" fmla="*/ 1 w 374"/>
                    <a:gd name="T5" fmla="*/ 190 h 375"/>
                    <a:gd name="T6" fmla="*/ 185 w 374"/>
                    <a:gd name="T7" fmla="*/ 2 h 375"/>
                    <a:gd name="T8" fmla="*/ 373 w 374"/>
                    <a:gd name="T9" fmla="*/ 185 h 375"/>
                    <a:gd name="T10" fmla="*/ 185 w 374"/>
                    <a:gd name="T11" fmla="*/ 280 h 375"/>
                    <a:gd name="T12" fmla="*/ 280 w 374"/>
                    <a:gd name="T13" fmla="*/ 189 h 375"/>
                    <a:gd name="T14" fmla="*/ 189 w 374"/>
                    <a:gd name="T15" fmla="*/ 94 h 375"/>
                    <a:gd name="T16" fmla="*/ 94 w 374"/>
                    <a:gd name="T17" fmla="*/ 185 h 375"/>
                    <a:gd name="T18" fmla="*/ 185 w 374"/>
                    <a:gd name="T19" fmla="*/ 28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4" h="375">
                      <a:moveTo>
                        <a:pt x="373" y="185"/>
                      </a:moveTo>
                      <a:cubicBezTo>
                        <a:pt x="374" y="288"/>
                        <a:pt x="292" y="372"/>
                        <a:pt x="189" y="374"/>
                      </a:cubicBezTo>
                      <a:cubicBezTo>
                        <a:pt x="88" y="375"/>
                        <a:pt x="2" y="292"/>
                        <a:pt x="1" y="190"/>
                      </a:cubicBezTo>
                      <a:cubicBezTo>
                        <a:pt x="0" y="86"/>
                        <a:pt x="81" y="3"/>
                        <a:pt x="185" y="2"/>
                      </a:cubicBezTo>
                      <a:cubicBezTo>
                        <a:pt x="288" y="0"/>
                        <a:pt x="371" y="82"/>
                        <a:pt x="373" y="185"/>
                      </a:cubicBezTo>
                      <a:close/>
                      <a:moveTo>
                        <a:pt x="185" y="280"/>
                      </a:moveTo>
                      <a:cubicBezTo>
                        <a:pt x="236" y="281"/>
                        <a:pt x="279" y="240"/>
                        <a:pt x="280" y="189"/>
                      </a:cubicBezTo>
                      <a:cubicBezTo>
                        <a:pt x="281" y="138"/>
                        <a:pt x="240" y="95"/>
                        <a:pt x="189" y="94"/>
                      </a:cubicBezTo>
                      <a:cubicBezTo>
                        <a:pt x="139" y="93"/>
                        <a:pt x="96" y="134"/>
                        <a:pt x="94" y="185"/>
                      </a:cubicBezTo>
                      <a:cubicBezTo>
                        <a:pt x="93" y="237"/>
                        <a:pt x="134" y="279"/>
                        <a:pt x="185" y="280"/>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67229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73A3C"/>
                    </a:solidFill>
                    <a:effectLst/>
                    <a:uLnTx/>
                    <a:uFillTx/>
                    <a:latin typeface="Segoe UI"/>
                    <a:ea typeface="+mn-ea"/>
                    <a:cs typeface="+mn-cs"/>
                  </a:endParaRPr>
                </a:p>
              </p:txBody>
            </p:sp>
          </p:grpSp>
        </p:grpSp>
      </p:grpSp>
      <p:sp>
        <p:nvSpPr>
          <p:cNvPr id="10" name="TextBox 9">
            <a:extLst>
              <a:ext uri="{FF2B5EF4-FFF2-40B4-BE49-F238E27FC236}">
                <a16:creationId xmlns:a16="http://schemas.microsoft.com/office/drawing/2014/main" id="{65928D58-06FF-9FAF-497B-D3C18E20FA55}"/>
              </a:ext>
            </a:extLst>
          </p:cNvPr>
          <p:cNvSpPr txBox="1"/>
          <p:nvPr/>
        </p:nvSpPr>
        <p:spPr>
          <a:xfrm>
            <a:off x="6168119" y="1586015"/>
            <a:ext cx="4693556" cy="553998"/>
          </a:xfrm>
          <a:prstGeom prst="rect">
            <a:avLst/>
          </a:prstGeom>
          <a:noFill/>
        </p:spPr>
        <p:txBody>
          <a:bodyPr wrap="square" lIns="0" tIns="0" rIns="0" bIns="0">
            <a:spAutoFit/>
          </a:bodyPr>
          <a:lstStyle/>
          <a:p>
            <a:pPr marL="7701" marR="3081" lvl="0" indent="0" algn="l" defTabSz="914367" rtl="0" eaLnBrk="1" fontAlgn="auto" latinLnBrk="0" hangingPunct="1">
              <a:lnSpc>
                <a:spcPct val="100000"/>
              </a:lnSpc>
              <a:spcBef>
                <a:spcPts val="1137"/>
              </a:spcBef>
              <a:spcAft>
                <a:spcPts val="0"/>
              </a:spcAft>
              <a:buClrTx/>
              <a:buSzTx/>
              <a:buFontTx/>
              <a:buNone/>
              <a:tabLst/>
              <a:defRPr/>
            </a:pPr>
            <a:r>
              <a:rPr kumimoji="0" lang="en-US" sz="1800" b="0" i="0" u="none" strike="noStrike" kern="1200" cap="none" spc="0" normalizeH="0" baseline="0" noProof="0">
                <a:ln>
                  <a:noFill/>
                </a:ln>
                <a:solidFill>
                  <a:schemeClr val="accent4"/>
                </a:solidFill>
                <a:effectLst/>
                <a:uLnTx/>
                <a:uFillTx/>
                <a:latin typeface="Segoe UI Semibold"/>
                <a:ea typeface="+mn-ea"/>
                <a:cs typeface="Segoe Pro"/>
              </a:rPr>
              <a:t>Provide access to Windows 11 and Windows 10</a:t>
            </a:r>
            <a:r>
              <a:rPr kumimoji="0" lang="en-US" sz="1800" b="0" i="0" u="none" strike="noStrike" kern="1200" cap="none" spc="0" normalizeH="0" baseline="0" noProof="0">
                <a:ln>
                  <a:noFill/>
                </a:ln>
                <a:solidFill>
                  <a:srgbClr val="000000"/>
                </a:solidFill>
                <a:effectLst/>
                <a:uLnTx/>
                <a:uFillTx/>
                <a:latin typeface="Segoe UI Semibold"/>
                <a:ea typeface="+mn-ea"/>
                <a:cs typeface="Segoe Pro"/>
              </a:rPr>
              <a:t> </a:t>
            </a:r>
            <a:r>
              <a:rPr kumimoji="0" lang="en-US" sz="1800" b="0" i="0" u="none" strike="noStrike" kern="1200" cap="none" spc="0" normalizeH="0" baseline="0" noProof="0">
                <a:ln>
                  <a:noFill/>
                </a:ln>
                <a:solidFill>
                  <a:srgbClr val="000000"/>
                </a:solidFill>
                <a:effectLst/>
                <a:uLnTx/>
                <a:uFillTx/>
                <a:latin typeface="Segoe UI"/>
                <a:ea typeface="+mn-ea"/>
                <a:cs typeface="Segoe Pro"/>
              </a:rPr>
              <a:t>on a variety of devices</a:t>
            </a:r>
          </a:p>
        </p:txBody>
      </p:sp>
      <p:grpSp>
        <p:nvGrpSpPr>
          <p:cNvPr id="22" name="Group 21" descr="Icon for user experience with multiple apps">
            <a:extLst>
              <a:ext uri="{FF2B5EF4-FFF2-40B4-BE49-F238E27FC236}">
                <a16:creationId xmlns:a16="http://schemas.microsoft.com/office/drawing/2014/main" id="{3C97296B-FE8C-7B7A-F1B4-52931F3D03AF}"/>
              </a:ext>
            </a:extLst>
          </p:cNvPr>
          <p:cNvGrpSpPr/>
          <p:nvPr/>
        </p:nvGrpSpPr>
        <p:grpSpPr>
          <a:xfrm>
            <a:off x="4739050" y="2986467"/>
            <a:ext cx="518552" cy="556754"/>
            <a:chOff x="6481479" y="5567956"/>
            <a:chExt cx="394303" cy="423355"/>
          </a:xfrm>
          <a:solidFill>
            <a:schemeClr val="accent4"/>
          </a:solidFill>
        </p:grpSpPr>
        <p:sp>
          <p:nvSpPr>
            <p:cNvPr id="23" name="Oval 1124">
              <a:extLst>
                <a:ext uri="{FF2B5EF4-FFF2-40B4-BE49-F238E27FC236}">
                  <a16:creationId xmlns:a16="http://schemas.microsoft.com/office/drawing/2014/main" id="{93DC7CB2-96D3-4598-67D5-0235242D9DEA}"/>
                </a:ext>
              </a:extLst>
            </p:cNvPr>
            <p:cNvSpPr>
              <a:spLocks noChangeArrowheads="1"/>
            </p:cNvSpPr>
            <p:nvPr/>
          </p:nvSpPr>
          <p:spPr bwMode="auto">
            <a:xfrm>
              <a:off x="6610148" y="5725676"/>
              <a:ext cx="132817" cy="132817"/>
            </a:xfrm>
            <a:prstGeom prst="ellipse">
              <a:avLst/>
            </a:prstGeom>
            <a:grp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24" name="Freeform 1125">
              <a:extLst>
                <a:ext uri="{FF2B5EF4-FFF2-40B4-BE49-F238E27FC236}">
                  <a16:creationId xmlns:a16="http://schemas.microsoft.com/office/drawing/2014/main" id="{4F9E49D2-2798-2A59-A682-5E854B53C582}"/>
                </a:ext>
              </a:extLst>
            </p:cNvPr>
            <p:cNvSpPr>
              <a:spLocks/>
            </p:cNvSpPr>
            <p:nvPr/>
          </p:nvSpPr>
          <p:spPr bwMode="auto">
            <a:xfrm>
              <a:off x="6564490" y="5875096"/>
              <a:ext cx="228281" cy="116215"/>
            </a:xfrm>
            <a:custGeom>
              <a:avLst/>
              <a:gdLst>
                <a:gd name="T0" fmla="*/ 35 w 69"/>
                <a:gd name="T1" fmla="*/ 0 h 35"/>
                <a:gd name="T2" fmla="*/ 0 w 69"/>
                <a:gd name="T3" fmla="*/ 35 h 35"/>
                <a:gd name="T4" fmla="*/ 69 w 69"/>
                <a:gd name="T5" fmla="*/ 35 h 35"/>
                <a:gd name="T6" fmla="*/ 35 w 69"/>
                <a:gd name="T7" fmla="*/ 0 h 35"/>
              </a:gdLst>
              <a:ahLst/>
              <a:cxnLst>
                <a:cxn ang="0">
                  <a:pos x="T0" y="T1"/>
                </a:cxn>
                <a:cxn ang="0">
                  <a:pos x="T2" y="T3"/>
                </a:cxn>
                <a:cxn ang="0">
                  <a:pos x="T4" y="T5"/>
                </a:cxn>
                <a:cxn ang="0">
                  <a:pos x="T6" y="T7"/>
                </a:cxn>
              </a:cxnLst>
              <a:rect l="0" t="0" r="r" b="b"/>
              <a:pathLst>
                <a:path w="69" h="35">
                  <a:moveTo>
                    <a:pt x="35" y="0"/>
                  </a:moveTo>
                  <a:cubicBezTo>
                    <a:pt x="16" y="0"/>
                    <a:pt x="0" y="16"/>
                    <a:pt x="0" y="35"/>
                  </a:cubicBezTo>
                  <a:cubicBezTo>
                    <a:pt x="69" y="35"/>
                    <a:pt x="69" y="35"/>
                    <a:pt x="69" y="35"/>
                  </a:cubicBezTo>
                  <a:cubicBezTo>
                    <a:pt x="69" y="16"/>
                    <a:pt x="54" y="0"/>
                    <a:pt x="35" y="0"/>
                  </a:cubicBezTo>
                  <a:close/>
                </a:path>
              </a:pathLst>
            </a:custGeom>
            <a:grp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25" name="Oval 1126">
              <a:extLst>
                <a:ext uri="{FF2B5EF4-FFF2-40B4-BE49-F238E27FC236}">
                  <a16:creationId xmlns:a16="http://schemas.microsoft.com/office/drawing/2014/main" id="{95C6D220-5CF9-A437-354C-C2DC22E53A85}"/>
                </a:ext>
              </a:extLst>
            </p:cNvPr>
            <p:cNvSpPr>
              <a:spLocks noChangeArrowheads="1"/>
            </p:cNvSpPr>
            <p:nvPr/>
          </p:nvSpPr>
          <p:spPr bwMode="auto">
            <a:xfrm>
              <a:off x="6772016" y="5609462"/>
              <a:ext cx="66410" cy="66410"/>
            </a:xfrm>
            <a:prstGeom prst="ellipse">
              <a:avLst/>
            </a:prstGeom>
            <a:grp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26" name="Oval 1127">
              <a:extLst>
                <a:ext uri="{FF2B5EF4-FFF2-40B4-BE49-F238E27FC236}">
                  <a16:creationId xmlns:a16="http://schemas.microsoft.com/office/drawing/2014/main" id="{62F3545D-F146-B2E0-1DE8-ECDBBD44D3D5}"/>
                </a:ext>
              </a:extLst>
            </p:cNvPr>
            <p:cNvSpPr>
              <a:spLocks noChangeArrowheads="1"/>
            </p:cNvSpPr>
            <p:nvPr/>
          </p:nvSpPr>
          <p:spPr bwMode="auto">
            <a:xfrm>
              <a:off x="6481479" y="5742279"/>
              <a:ext cx="37356" cy="37356"/>
            </a:xfrm>
            <a:prstGeom prst="ellipse">
              <a:avLst/>
            </a:prstGeom>
            <a:grp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27" name="Oval 1128">
              <a:extLst>
                <a:ext uri="{FF2B5EF4-FFF2-40B4-BE49-F238E27FC236}">
                  <a16:creationId xmlns:a16="http://schemas.microsoft.com/office/drawing/2014/main" id="{15F0819A-BEAD-3070-B437-77E07A2D117E}"/>
                </a:ext>
              </a:extLst>
            </p:cNvPr>
            <p:cNvSpPr>
              <a:spLocks noChangeArrowheads="1"/>
            </p:cNvSpPr>
            <p:nvPr/>
          </p:nvSpPr>
          <p:spPr bwMode="auto">
            <a:xfrm>
              <a:off x="6531285" y="5621912"/>
              <a:ext cx="53959" cy="53959"/>
            </a:xfrm>
            <a:prstGeom prst="ellipse">
              <a:avLst/>
            </a:prstGeom>
            <a:grp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28" name="Oval 1129">
              <a:extLst>
                <a:ext uri="{FF2B5EF4-FFF2-40B4-BE49-F238E27FC236}">
                  <a16:creationId xmlns:a16="http://schemas.microsoft.com/office/drawing/2014/main" id="{C5802394-C71C-52AC-481A-2BA8A91EF3F6}"/>
                </a:ext>
              </a:extLst>
            </p:cNvPr>
            <p:cNvSpPr>
              <a:spLocks noChangeArrowheads="1"/>
            </p:cNvSpPr>
            <p:nvPr/>
          </p:nvSpPr>
          <p:spPr bwMode="auto">
            <a:xfrm>
              <a:off x="6651652" y="5567956"/>
              <a:ext cx="53959" cy="53959"/>
            </a:xfrm>
            <a:prstGeom prst="ellipse">
              <a:avLst/>
            </a:prstGeom>
            <a:grp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29" name="Oval 1130">
              <a:extLst>
                <a:ext uri="{FF2B5EF4-FFF2-40B4-BE49-F238E27FC236}">
                  <a16:creationId xmlns:a16="http://schemas.microsoft.com/office/drawing/2014/main" id="{EAC4ABD8-594C-267F-5EAC-C3252BE7789C}"/>
                </a:ext>
              </a:extLst>
            </p:cNvPr>
            <p:cNvSpPr>
              <a:spLocks noChangeArrowheads="1"/>
            </p:cNvSpPr>
            <p:nvPr/>
          </p:nvSpPr>
          <p:spPr bwMode="auto">
            <a:xfrm>
              <a:off x="6838426" y="5725676"/>
              <a:ext cx="37356" cy="41506"/>
            </a:xfrm>
            <a:prstGeom prst="ellipse">
              <a:avLst/>
            </a:prstGeom>
            <a:grp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30" name="Oval 1131">
              <a:extLst>
                <a:ext uri="{FF2B5EF4-FFF2-40B4-BE49-F238E27FC236}">
                  <a16:creationId xmlns:a16="http://schemas.microsoft.com/office/drawing/2014/main" id="{EE5BEB2D-6793-48A9-B98E-628B76D39E0D}"/>
                </a:ext>
              </a:extLst>
            </p:cNvPr>
            <p:cNvSpPr>
              <a:spLocks noChangeArrowheads="1"/>
            </p:cNvSpPr>
            <p:nvPr/>
          </p:nvSpPr>
          <p:spPr bwMode="auto">
            <a:xfrm>
              <a:off x="6531285" y="5846042"/>
              <a:ext cx="29054" cy="24903"/>
            </a:xfrm>
            <a:prstGeom prst="ellipse">
              <a:avLst/>
            </a:prstGeom>
            <a:grp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31" name="Oval 1132">
              <a:extLst>
                <a:ext uri="{FF2B5EF4-FFF2-40B4-BE49-F238E27FC236}">
                  <a16:creationId xmlns:a16="http://schemas.microsoft.com/office/drawing/2014/main" id="{B2033965-6FFF-4E03-98A7-143857817A6F}"/>
                </a:ext>
              </a:extLst>
            </p:cNvPr>
            <p:cNvSpPr>
              <a:spLocks noChangeArrowheads="1"/>
            </p:cNvSpPr>
            <p:nvPr/>
          </p:nvSpPr>
          <p:spPr bwMode="auto">
            <a:xfrm>
              <a:off x="6796920" y="5846042"/>
              <a:ext cx="24903" cy="24903"/>
            </a:xfrm>
            <a:prstGeom prst="ellipse">
              <a:avLst/>
            </a:prstGeom>
            <a:grp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sp>
        <p:nvSpPr>
          <p:cNvPr id="11" name="TextBox 10">
            <a:extLst>
              <a:ext uri="{FF2B5EF4-FFF2-40B4-BE49-F238E27FC236}">
                <a16:creationId xmlns:a16="http://schemas.microsoft.com/office/drawing/2014/main" id="{B04552F7-BC01-D0AC-EAA0-1B01217850E5}"/>
              </a:ext>
            </a:extLst>
          </p:cNvPr>
          <p:cNvSpPr txBox="1"/>
          <p:nvPr/>
        </p:nvSpPr>
        <p:spPr>
          <a:xfrm>
            <a:off x="6168119" y="2987845"/>
            <a:ext cx="4693556" cy="553998"/>
          </a:xfrm>
          <a:prstGeom prst="rect">
            <a:avLst/>
          </a:prstGeom>
          <a:noFill/>
        </p:spPr>
        <p:txBody>
          <a:bodyPr wrap="square" lIns="0" tIns="0" rIns="0" bIns="0">
            <a:spAutoFit/>
          </a:bodyPr>
          <a:lstStyle/>
          <a:p>
            <a:pPr marL="7701" marR="3081" lvl="0" indent="0" algn="l" defTabSz="914367" rtl="0" eaLnBrk="1" fontAlgn="auto" latinLnBrk="0" hangingPunct="1">
              <a:lnSpc>
                <a:spcPct val="100000"/>
              </a:lnSpc>
              <a:spcBef>
                <a:spcPts val="1137"/>
              </a:spcBef>
              <a:spcAft>
                <a:spcPts val="0"/>
              </a:spcAft>
              <a:buClrTx/>
              <a:buSzTx/>
              <a:buFontTx/>
              <a:buNone/>
              <a:tabLst/>
              <a:defRPr/>
            </a:pPr>
            <a:r>
              <a:rPr kumimoji="0" lang="en-US" sz="1800" b="0" i="0" u="none" strike="noStrike" kern="1200" cap="none" spc="0" normalizeH="0" baseline="0" noProof="0">
                <a:ln>
                  <a:noFill/>
                </a:ln>
                <a:solidFill>
                  <a:schemeClr val="accent4"/>
                </a:solidFill>
                <a:effectLst/>
                <a:uLnTx/>
                <a:uFillTx/>
                <a:latin typeface="Segoe UI Semibold"/>
                <a:ea typeface="+mn-ea"/>
                <a:cs typeface="Segoe Pro"/>
              </a:rPr>
              <a:t>Deliver a seamless experience </a:t>
            </a:r>
            <a:r>
              <a:rPr kumimoji="0" lang="en-US" sz="1800" b="0" i="0" u="none" strike="noStrike" kern="1200" cap="none" spc="0" normalizeH="0" baseline="0" noProof="0">
                <a:ln>
                  <a:noFill/>
                </a:ln>
                <a:solidFill>
                  <a:srgbClr val="000000"/>
                </a:solidFill>
                <a:effectLst/>
                <a:uLnTx/>
                <a:uFillTx/>
                <a:latin typeface="Segoe UI"/>
                <a:ea typeface="+mn-ea"/>
                <a:cs typeface="Segoe Pro"/>
              </a:rPr>
              <a:t>on Microsoft Office and Teams</a:t>
            </a:r>
          </a:p>
        </p:txBody>
      </p:sp>
      <p:grpSp>
        <p:nvGrpSpPr>
          <p:cNvPr id="32" name="Group 31" descr="Icon for user personalization">
            <a:extLst>
              <a:ext uri="{FF2B5EF4-FFF2-40B4-BE49-F238E27FC236}">
                <a16:creationId xmlns:a16="http://schemas.microsoft.com/office/drawing/2014/main" id="{68E822A3-E707-0E4A-F6B2-627E4E2C9025}"/>
              </a:ext>
            </a:extLst>
          </p:cNvPr>
          <p:cNvGrpSpPr/>
          <p:nvPr/>
        </p:nvGrpSpPr>
        <p:grpSpPr>
          <a:xfrm>
            <a:off x="4743095" y="4368756"/>
            <a:ext cx="510460" cy="510464"/>
            <a:chOff x="8448274" y="942706"/>
            <a:chExt cx="634216" cy="634216"/>
          </a:xfrm>
          <a:solidFill>
            <a:schemeClr val="accent4"/>
          </a:solidFill>
        </p:grpSpPr>
        <p:sp>
          <p:nvSpPr>
            <p:cNvPr id="33" name="Freeform: Shape 32">
              <a:extLst>
                <a:ext uri="{FF2B5EF4-FFF2-40B4-BE49-F238E27FC236}">
                  <a16:creationId xmlns:a16="http://schemas.microsoft.com/office/drawing/2014/main" id="{02F9FA4E-499A-F845-99D1-2D76DE3E2A06}"/>
                </a:ext>
                <a:ext uri="{C183D7F6-B498-43B3-948B-1728B52AA6E4}">
                  <adec:decorative xmlns:adec="http://schemas.microsoft.com/office/drawing/2017/decorative" val="1"/>
                </a:ext>
              </a:extLst>
            </p:cNvPr>
            <p:cNvSpPr/>
            <p:nvPr/>
          </p:nvSpPr>
          <p:spPr>
            <a:xfrm>
              <a:off x="8651628" y="1170259"/>
              <a:ext cx="238372" cy="200424"/>
            </a:xfrm>
            <a:custGeom>
              <a:avLst/>
              <a:gdLst>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201939 w 1065307"/>
                <a:gd name="connsiteY5" fmla="*/ 524193 h 895726"/>
                <a:gd name="connsiteX6" fmla="*/ 281349 w 1065307"/>
                <a:gd name="connsiteY6" fmla="*/ 524193 h 895726"/>
                <a:gd name="connsiteX7" fmla="*/ 306835 w 1065307"/>
                <a:gd name="connsiteY7" fmla="*/ 508437 h 895726"/>
                <a:gd name="connsiteX8" fmla="*/ 354481 w 1065307"/>
                <a:gd name="connsiteY8" fmla="*/ 382761 h 895726"/>
                <a:gd name="connsiteX9" fmla="*/ 357805 w 1065307"/>
                <a:gd name="connsiteY9" fmla="*/ 650235 h 895726"/>
                <a:gd name="connsiteX10" fmla="*/ 415054 w 1065307"/>
                <a:gd name="connsiteY10" fmla="*/ 735241 h 895726"/>
                <a:gd name="connsiteX11" fmla="*/ 475259 w 1065307"/>
                <a:gd name="connsiteY11" fmla="*/ 716188 h 895726"/>
                <a:gd name="connsiteX12" fmla="*/ 570552 w 1065307"/>
                <a:gd name="connsiteY12" fmla="*/ 524193 h 895726"/>
                <a:gd name="connsiteX13" fmla="*/ 875267 w 1065307"/>
                <a:gd name="connsiteY13" fmla="*/ 524193 h 895726"/>
                <a:gd name="connsiteX14" fmla="*/ 868988 w 1065307"/>
                <a:gd name="connsiteY14" fmla="*/ 451645 h 895726"/>
                <a:gd name="connsiteX15" fmla="*/ 849781 w 1065307"/>
                <a:gd name="connsiteY15" fmla="*/ 432592 h 895726"/>
                <a:gd name="connsiteX16" fmla="*/ 510347 w 1065307"/>
                <a:gd name="connsiteY16" fmla="*/ 435889 h 895726"/>
                <a:gd name="connsiteX17" fmla="*/ 484862 w 1065307"/>
                <a:gd name="connsiteY17" fmla="*/ 467400 h 895726"/>
                <a:gd name="connsiteX18" fmla="*/ 446819 w 1065307"/>
                <a:gd name="connsiteY18" fmla="*/ 577687 h 895726"/>
                <a:gd name="connsiteX19" fmla="*/ 443495 w 1065307"/>
                <a:gd name="connsiteY19" fmla="*/ 247190 h 895726"/>
                <a:gd name="connsiteX20" fmla="*/ 399172 w 1065307"/>
                <a:gd name="connsiteY20" fmla="*/ 177940 h 895726"/>
                <a:gd name="connsiteX21" fmla="*/ 335644 w 1065307"/>
                <a:gd name="connsiteY21" fmla="*/ 209451 h 895726"/>
                <a:gd name="connsiteX22" fmla="*/ 227793 w 1065307"/>
                <a:gd name="connsiteY22" fmla="*/ 432958 h 895726"/>
                <a:gd name="connsiteX23" fmla="*/ 170544 w 1065307"/>
                <a:gd name="connsiteY23" fmla="*/ 432958 h 895726"/>
                <a:gd name="connsiteX24" fmla="*/ 59369 w 1065307"/>
                <a:gd name="connsiteY24" fmla="*/ 436256 h 895726"/>
                <a:gd name="connsiteX25" fmla="*/ 71927 w 1065307"/>
                <a:gd name="connsiteY25" fmla="*/ 64722 h 895726"/>
                <a:gd name="connsiteX26" fmla="*/ 222281 w 1065307"/>
                <a:gd name="connsiteY26" fmla="*/ 5 h 89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65307" h="895726">
                  <a:moveTo>
                    <a:pt x="222281" y="5"/>
                  </a:moveTo>
                  <a:cubicBezTo>
                    <a:pt x="318666" y="-653"/>
                    <a:pt x="431029" y="57943"/>
                    <a:pt x="532139" y="177940"/>
                  </a:cubicBezTo>
                  <a:cubicBezTo>
                    <a:pt x="659196" y="-1231"/>
                    <a:pt x="878221" y="-48497"/>
                    <a:pt x="986072" y="64722"/>
                  </a:cubicBezTo>
                  <a:cubicBezTo>
                    <a:pt x="1284508" y="385692"/>
                    <a:pt x="652917" y="845528"/>
                    <a:pt x="525491" y="895726"/>
                  </a:cubicBezTo>
                  <a:cubicBezTo>
                    <a:pt x="439801" y="867513"/>
                    <a:pt x="258819" y="716188"/>
                    <a:pt x="112925" y="524193"/>
                  </a:cubicBezTo>
                  <a:lnTo>
                    <a:pt x="201939" y="524193"/>
                  </a:lnTo>
                  <a:lnTo>
                    <a:pt x="281349" y="524193"/>
                  </a:lnTo>
                  <a:cubicBezTo>
                    <a:pt x="290952" y="520895"/>
                    <a:pt x="303510" y="517964"/>
                    <a:pt x="306835" y="508437"/>
                  </a:cubicBezTo>
                  <a:lnTo>
                    <a:pt x="354481" y="382761"/>
                  </a:lnTo>
                  <a:lnTo>
                    <a:pt x="357805" y="650235"/>
                  </a:lnTo>
                  <a:cubicBezTo>
                    <a:pt x="361129" y="665991"/>
                    <a:pt x="364453" y="729012"/>
                    <a:pt x="415054" y="735241"/>
                  </a:cubicBezTo>
                  <a:cubicBezTo>
                    <a:pt x="424658" y="735241"/>
                    <a:pt x="465656" y="731943"/>
                    <a:pt x="475259" y="716188"/>
                  </a:cubicBezTo>
                  <a:lnTo>
                    <a:pt x="570552" y="524193"/>
                  </a:lnTo>
                  <a:lnTo>
                    <a:pt x="875267" y="524193"/>
                  </a:lnTo>
                  <a:cubicBezTo>
                    <a:pt x="891149" y="524193"/>
                    <a:pt x="868988" y="467400"/>
                    <a:pt x="868988" y="451645"/>
                  </a:cubicBezTo>
                  <a:cubicBezTo>
                    <a:pt x="868988" y="435889"/>
                    <a:pt x="865663" y="432592"/>
                    <a:pt x="849781" y="432592"/>
                  </a:cubicBezTo>
                  <a:lnTo>
                    <a:pt x="510347" y="435889"/>
                  </a:lnTo>
                  <a:cubicBezTo>
                    <a:pt x="497420" y="435889"/>
                    <a:pt x="488186" y="454942"/>
                    <a:pt x="484862" y="467400"/>
                  </a:cubicBezTo>
                  <a:lnTo>
                    <a:pt x="446819" y="577687"/>
                  </a:lnTo>
                  <a:lnTo>
                    <a:pt x="443495" y="247190"/>
                  </a:lnTo>
                  <a:cubicBezTo>
                    <a:pt x="440540" y="231435"/>
                    <a:pt x="440540" y="177940"/>
                    <a:pt x="399172" y="177940"/>
                  </a:cubicBezTo>
                  <a:cubicBezTo>
                    <a:pt x="386245" y="174643"/>
                    <a:pt x="338968" y="196993"/>
                    <a:pt x="335644" y="209451"/>
                  </a:cubicBezTo>
                  <a:lnTo>
                    <a:pt x="227793" y="432958"/>
                  </a:lnTo>
                  <a:lnTo>
                    <a:pt x="170544" y="432958"/>
                  </a:lnTo>
                  <a:lnTo>
                    <a:pt x="59369" y="436256"/>
                  </a:lnTo>
                  <a:cubicBezTo>
                    <a:pt x="-7484" y="323037"/>
                    <a:pt x="-35924" y="184535"/>
                    <a:pt x="71927" y="64722"/>
                  </a:cubicBezTo>
                  <a:cubicBezTo>
                    <a:pt x="112371" y="22127"/>
                    <a:pt x="164450" y="401"/>
                    <a:pt x="222281" y="5"/>
                  </a:cubicBezTo>
                  <a:close/>
                </a:path>
              </a:pathLst>
            </a:custGeom>
            <a:grpFill/>
            <a:ln w="15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34" name="Group 33">
              <a:extLst>
                <a:ext uri="{FF2B5EF4-FFF2-40B4-BE49-F238E27FC236}">
                  <a16:creationId xmlns:a16="http://schemas.microsoft.com/office/drawing/2014/main" id="{1D4C0E5F-C2AD-9F52-46F5-50F2409D99C2}"/>
                </a:ext>
              </a:extLst>
            </p:cNvPr>
            <p:cNvGrpSpPr/>
            <p:nvPr/>
          </p:nvGrpSpPr>
          <p:grpSpPr>
            <a:xfrm>
              <a:off x="8448274" y="942706"/>
              <a:ext cx="634216" cy="634216"/>
              <a:chOff x="5524498" y="2857498"/>
              <a:chExt cx="1143002" cy="1143002"/>
            </a:xfrm>
            <a:grpFill/>
          </p:grpSpPr>
          <p:sp>
            <p:nvSpPr>
              <p:cNvPr id="35" name="Freeform: Shape 34">
                <a:extLst>
                  <a:ext uri="{FF2B5EF4-FFF2-40B4-BE49-F238E27FC236}">
                    <a16:creationId xmlns:a16="http://schemas.microsoft.com/office/drawing/2014/main" id="{4C4F1CF7-6D21-CD99-886D-4CA12BA299BC}"/>
                  </a:ext>
                </a:extLst>
              </p:cNvPr>
              <p:cNvSpPr/>
              <p:nvPr/>
            </p:nvSpPr>
            <p:spPr>
              <a:xfrm>
                <a:off x="5524498" y="2857498"/>
                <a:ext cx="1143002" cy="1143002"/>
              </a:xfrm>
              <a:custGeom>
                <a:avLst/>
                <a:gdLst>
                  <a:gd name="connsiteX0" fmla="*/ 922734 w 922734"/>
                  <a:gd name="connsiteY0" fmla="*/ 461367 h 922734"/>
                  <a:gd name="connsiteX1" fmla="*/ 822156 w 922734"/>
                  <a:gd name="connsiteY1" fmla="*/ 311378 h 922734"/>
                  <a:gd name="connsiteX2" fmla="*/ 787598 w 922734"/>
                  <a:gd name="connsiteY2" fmla="*/ 135136 h 922734"/>
                  <a:gd name="connsiteX3" fmla="*/ 611356 w 922734"/>
                  <a:gd name="connsiteY3" fmla="*/ 100578 h 922734"/>
                  <a:gd name="connsiteX4" fmla="*/ 461367 w 922734"/>
                  <a:gd name="connsiteY4" fmla="*/ 0 h 922734"/>
                  <a:gd name="connsiteX5" fmla="*/ 311304 w 922734"/>
                  <a:gd name="connsiteY5" fmla="*/ 100712 h 922734"/>
                  <a:gd name="connsiteX6" fmla="*/ 203508 w 922734"/>
                  <a:gd name="connsiteY6" fmla="*/ 98762 h 922734"/>
                  <a:gd name="connsiteX7" fmla="*/ 148828 w 922734"/>
                  <a:gd name="connsiteY7" fmla="*/ 74414 h 922734"/>
                  <a:gd name="connsiteX8" fmla="*/ 74414 w 922734"/>
                  <a:gd name="connsiteY8" fmla="*/ 148828 h 922734"/>
                  <a:gd name="connsiteX9" fmla="*/ 98762 w 922734"/>
                  <a:gd name="connsiteY9" fmla="*/ 203508 h 922734"/>
                  <a:gd name="connsiteX10" fmla="*/ 100891 w 922734"/>
                  <a:gd name="connsiteY10" fmla="*/ 311185 h 922734"/>
                  <a:gd name="connsiteX11" fmla="*/ 0 w 922734"/>
                  <a:gd name="connsiteY11" fmla="*/ 461367 h 922734"/>
                  <a:gd name="connsiteX12" fmla="*/ 100578 w 922734"/>
                  <a:gd name="connsiteY12" fmla="*/ 611356 h 922734"/>
                  <a:gd name="connsiteX13" fmla="*/ 135136 w 922734"/>
                  <a:gd name="connsiteY13" fmla="*/ 787598 h 922734"/>
                  <a:gd name="connsiteX14" fmla="*/ 249183 w 922734"/>
                  <a:gd name="connsiteY14" fmla="*/ 829389 h 922734"/>
                  <a:gd name="connsiteX15" fmla="*/ 311289 w 922734"/>
                  <a:gd name="connsiteY15" fmla="*/ 822022 h 922734"/>
                  <a:gd name="connsiteX16" fmla="*/ 461367 w 922734"/>
                  <a:gd name="connsiteY16" fmla="*/ 922734 h 922734"/>
                  <a:gd name="connsiteX17" fmla="*/ 611535 w 922734"/>
                  <a:gd name="connsiteY17" fmla="*/ 821888 h 922734"/>
                  <a:gd name="connsiteX18" fmla="*/ 674206 w 922734"/>
                  <a:gd name="connsiteY18" fmla="*/ 829181 h 922734"/>
                  <a:gd name="connsiteX19" fmla="*/ 719405 w 922734"/>
                  <a:gd name="connsiteY19" fmla="*/ 824195 h 922734"/>
                  <a:gd name="connsiteX20" fmla="*/ 773906 w 922734"/>
                  <a:gd name="connsiteY20" fmla="*/ 848320 h 922734"/>
                  <a:gd name="connsiteX21" fmla="*/ 848320 w 922734"/>
                  <a:gd name="connsiteY21" fmla="*/ 773906 h 922734"/>
                  <a:gd name="connsiteX22" fmla="*/ 823972 w 922734"/>
                  <a:gd name="connsiteY22" fmla="*/ 719227 h 922734"/>
                  <a:gd name="connsiteX23" fmla="*/ 821844 w 922734"/>
                  <a:gd name="connsiteY23" fmla="*/ 611550 h 922734"/>
                  <a:gd name="connsiteX24" fmla="*/ 922734 w 922734"/>
                  <a:gd name="connsiteY24" fmla="*/ 461367 h 922734"/>
                  <a:gd name="connsiteX25" fmla="*/ 673551 w 922734"/>
                  <a:gd name="connsiteY25" fmla="*/ 123066 h 922734"/>
                  <a:gd name="connsiteX26" fmla="*/ 766554 w 922734"/>
                  <a:gd name="connsiteY26" fmla="*/ 156195 h 922734"/>
                  <a:gd name="connsiteX27" fmla="*/ 794846 w 922734"/>
                  <a:gd name="connsiteY27" fmla="*/ 295379 h 922734"/>
                  <a:gd name="connsiteX28" fmla="*/ 673611 w 922734"/>
                  <a:gd name="connsiteY28" fmla="*/ 249138 h 922734"/>
                  <a:gd name="connsiteX29" fmla="*/ 627236 w 922734"/>
                  <a:gd name="connsiteY29" fmla="*/ 127665 h 922734"/>
                  <a:gd name="connsiteX30" fmla="*/ 673551 w 922734"/>
                  <a:gd name="connsiteY30" fmla="*/ 123066 h 922734"/>
                  <a:gd name="connsiteX31" fmla="*/ 669727 w 922734"/>
                  <a:gd name="connsiteY31" fmla="*/ 461367 h 922734"/>
                  <a:gd name="connsiteX32" fmla="*/ 665485 w 922734"/>
                  <a:gd name="connsiteY32" fmla="*/ 546170 h 922734"/>
                  <a:gd name="connsiteX33" fmla="*/ 608692 w 922734"/>
                  <a:gd name="connsiteY33" fmla="*/ 608707 h 922734"/>
                  <a:gd name="connsiteX34" fmla="*/ 546155 w 922734"/>
                  <a:gd name="connsiteY34" fmla="*/ 665500 h 922734"/>
                  <a:gd name="connsiteX35" fmla="*/ 461367 w 922734"/>
                  <a:gd name="connsiteY35" fmla="*/ 669727 h 922734"/>
                  <a:gd name="connsiteX36" fmla="*/ 376848 w 922734"/>
                  <a:gd name="connsiteY36" fmla="*/ 665515 h 922734"/>
                  <a:gd name="connsiteX37" fmla="*/ 314027 w 922734"/>
                  <a:gd name="connsiteY37" fmla="*/ 608707 h 922734"/>
                  <a:gd name="connsiteX38" fmla="*/ 257220 w 922734"/>
                  <a:gd name="connsiteY38" fmla="*/ 545902 h 922734"/>
                  <a:gd name="connsiteX39" fmla="*/ 253008 w 922734"/>
                  <a:gd name="connsiteY39" fmla="*/ 461367 h 922734"/>
                  <a:gd name="connsiteX40" fmla="*/ 257249 w 922734"/>
                  <a:gd name="connsiteY40" fmla="*/ 376565 h 922734"/>
                  <a:gd name="connsiteX41" fmla="*/ 314042 w 922734"/>
                  <a:gd name="connsiteY41" fmla="*/ 314027 h 922734"/>
                  <a:gd name="connsiteX42" fmla="*/ 376580 w 922734"/>
                  <a:gd name="connsiteY42" fmla="*/ 257235 h 922734"/>
                  <a:gd name="connsiteX43" fmla="*/ 461367 w 922734"/>
                  <a:gd name="connsiteY43" fmla="*/ 253008 h 922734"/>
                  <a:gd name="connsiteX44" fmla="*/ 545961 w 922734"/>
                  <a:gd name="connsiteY44" fmla="*/ 257235 h 922734"/>
                  <a:gd name="connsiteX45" fmla="*/ 608692 w 922734"/>
                  <a:gd name="connsiteY45" fmla="*/ 314042 h 922734"/>
                  <a:gd name="connsiteX46" fmla="*/ 665500 w 922734"/>
                  <a:gd name="connsiteY46" fmla="*/ 376848 h 922734"/>
                  <a:gd name="connsiteX47" fmla="*/ 669727 w 922734"/>
                  <a:gd name="connsiteY47" fmla="*/ 461367 h 922734"/>
                  <a:gd name="connsiteX48" fmla="*/ 629736 w 922734"/>
                  <a:gd name="connsiteY48" fmla="*/ 292998 h 922734"/>
                  <a:gd name="connsiteX49" fmla="*/ 599896 w 922734"/>
                  <a:gd name="connsiteY49" fmla="*/ 264542 h 922734"/>
                  <a:gd name="connsiteX50" fmla="*/ 648370 w 922734"/>
                  <a:gd name="connsiteY50" fmla="*/ 274380 h 922734"/>
                  <a:gd name="connsiteX51" fmla="*/ 658207 w 922734"/>
                  <a:gd name="connsiteY51" fmla="*/ 322883 h 922734"/>
                  <a:gd name="connsiteX52" fmla="*/ 629736 w 922734"/>
                  <a:gd name="connsiteY52" fmla="*/ 292998 h 922734"/>
                  <a:gd name="connsiteX53" fmla="*/ 557213 w 922734"/>
                  <a:gd name="connsiteY53" fmla="*/ 228198 h 922734"/>
                  <a:gd name="connsiteX54" fmla="*/ 490225 w 922734"/>
                  <a:gd name="connsiteY54" fmla="*/ 179725 h 922734"/>
                  <a:gd name="connsiteX55" fmla="*/ 577691 w 922734"/>
                  <a:gd name="connsiteY55" fmla="*/ 140613 h 922734"/>
                  <a:gd name="connsiteX56" fmla="*/ 596027 w 922734"/>
                  <a:gd name="connsiteY56" fmla="*/ 135151 h 922734"/>
                  <a:gd name="connsiteX57" fmla="*/ 639500 w 922734"/>
                  <a:gd name="connsiteY57" fmla="*/ 241042 h 922734"/>
                  <a:gd name="connsiteX58" fmla="*/ 557213 w 922734"/>
                  <a:gd name="connsiteY58" fmla="*/ 228198 h 922734"/>
                  <a:gd name="connsiteX59" fmla="*/ 503262 w 922734"/>
                  <a:gd name="connsiteY59" fmla="*/ 224224 h 922734"/>
                  <a:gd name="connsiteX60" fmla="*/ 461367 w 922734"/>
                  <a:gd name="connsiteY60" fmla="*/ 223242 h 922734"/>
                  <a:gd name="connsiteX61" fmla="*/ 419800 w 922734"/>
                  <a:gd name="connsiteY61" fmla="*/ 224210 h 922734"/>
                  <a:gd name="connsiteX62" fmla="*/ 461605 w 922734"/>
                  <a:gd name="connsiteY62" fmla="*/ 196438 h 922734"/>
                  <a:gd name="connsiteX63" fmla="*/ 503262 w 922734"/>
                  <a:gd name="connsiteY63" fmla="*/ 224224 h 922734"/>
                  <a:gd name="connsiteX64" fmla="*/ 365269 w 922734"/>
                  <a:gd name="connsiteY64" fmla="*/ 228228 h 922734"/>
                  <a:gd name="connsiteX65" fmla="*/ 283250 w 922734"/>
                  <a:gd name="connsiteY65" fmla="*/ 241057 h 922734"/>
                  <a:gd name="connsiteX66" fmla="*/ 326946 w 922734"/>
                  <a:gd name="connsiteY66" fmla="*/ 134749 h 922734"/>
                  <a:gd name="connsiteX67" fmla="*/ 432569 w 922734"/>
                  <a:gd name="connsiteY67" fmla="*/ 179412 h 922734"/>
                  <a:gd name="connsiteX68" fmla="*/ 365269 w 922734"/>
                  <a:gd name="connsiteY68" fmla="*/ 228228 h 922734"/>
                  <a:gd name="connsiteX69" fmla="*/ 322883 w 922734"/>
                  <a:gd name="connsiteY69" fmla="*/ 264527 h 922734"/>
                  <a:gd name="connsiteX70" fmla="*/ 292998 w 922734"/>
                  <a:gd name="connsiteY70" fmla="*/ 292983 h 922734"/>
                  <a:gd name="connsiteX71" fmla="*/ 264542 w 922734"/>
                  <a:gd name="connsiteY71" fmla="*/ 322868 h 922734"/>
                  <a:gd name="connsiteX72" fmla="*/ 274380 w 922734"/>
                  <a:gd name="connsiteY72" fmla="*/ 274365 h 922734"/>
                  <a:gd name="connsiteX73" fmla="*/ 322883 w 922734"/>
                  <a:gd name="connsiteY73" fmla="*/ 264527 h 922734"/>
                  <a:gd name="connsiteX74" fmla="*/ 228228 w 922734"/>
                  <a:gd name="connsiteY74" fmla="*/ 365269 h 922734"/>
                  <a:gd name="connsiteX75" fmla="*/ 179502 w 922734"/>
                  <a:gd name="connsiteY75" fmla="*/ 432420 h 922734"/>
                  <a:gd name="connsiteX76" fmla="*/ 134928 w 922734"/>
                  <a:gd name="connsiteY76" fmla="*/ 326856 h 922734"/>
                  <a:gd name="connsiteX77" fmla="*/ 241057 w 922734"/>
                  <a:gd name="connsiteY77" fmla="*/ 283250 h 922734"/>
                  <a:gd name="connsiteX78" fmla="*/ 228228 w 922734"/>
                  <a:gd name="connsiteY78" fmla="*/ 365269 h 922734"/>
                  <a:gd name="connsiteX79" fmla="*/ 224210 w 922734"/>
                  <a:gd name="connsiteY79" fmla="*/ 419800 h 922734"/>
                  <a:gd name="connsiteX80" fmla="*/ 223242 w 922734"/>
                  <a:gd name="connsiteY80" fmla="*/ 461367 h 922734"/>
                  <a:gd name="connsiteX81" fmla="*/ 224224 w 922734"/>
                  <a:gd name="connsiteY81" fmla="*/ 503158 h 922734"/>
                  <a:gd name="connsiteX82" fmla="*/ 196528 w 922734"/>
                  <a:gd name="connsiteY82" fmla="*/ 461457 h 922734"/>
                  <a:gd name="connsiteX83" fmla="*/ 224210 w 922734"/>
                  <a:gd name="connsiteY83" fmla="*/ 419800 h 922734"/>
                  <a:gd name="connsiteX84" fmla="*/ 228198 w 922734"/>
                  <a:gd name="connsiteY84" fmla="*/ 557138 h 922734"/>
                  <a:gd name="connsiteX85" fmla="*/ 241057 w 922734"/>
                  <a:gd name="connsiteY85" fmla="*/ 639485 h 922734"/>
                  <a:gd name="connsiteX86" fmla="*/ 135270 w 922734"/>
                  <a:gd name="connsiteY86" fmla="*/ 596072 h 922734"/>
                  <a:gd name="connsiteX87" fmla="*/ 140613 w 922734"/>
                  <a:gd name="connsiteY87" fmla="*/ 577691 h 922734"/>
                  <a:gd name="connsiteX88" fmla="*/ 179755 w 922734"/>
                  <a:gd name="connsiteY88" fmla="*/ 490151 h 922734"/>
                  <a:gd name="connsiteX89" fmla="*/ 228198 w 922734"/>
                  <a:gd name="connsiteY89" fmla="*/ 557138 h 922734"/>
                  <a:gd name="connsiteX90" fmla="*/ 264527 w 922734"/>
                  <a:gd name="connsiteY90" fmla="*/ 599867 h 922734"/>
                  <a:gd name="connsiteX91" fmla="*/ 292983 w 922734"/>
                  <a:gd name="connsiteY91" fmla="*/ 629751 h 922734"/>
                  <a:gd name="connsiteX92" fmla="*/ 322972 w 922734"/>
                  <a:gd name="connsiteY92" fmla="*/ 658237 h 922734"/>
                  <a:gd name="connsiteX93" fmla="*/ 274365 w 922734"/>
                  <a:gd name="connsiteY93" fmla="*/ 648370 h 922734"/>
                  <a:gd name="connsiteX94" fmla="*/ 264527 w 922734"/>
                  <a:gd name="connsiteY94" fmla="*/ 599867 h 922734"/>
                  <a:gd name="connsiteX95" fmla="*/ 365239 w 922734"/>
                  <a:gd name="connsiteY95" fmla="*/ 694506 h 922734"/>
                  <a:gd name="connsiteX96" fmla="*/ 432584 w 922734"/>
                  <a:gd name="connsiteY96" fmla="*/ 742965 h 922734"/>
                  <a:gd name="connsiteX97" fmla="*/ 345028 w 922734"/>
                  <a:gd name="connsiteY97" fmla="*/ 782122 h 922734"/>
                  <a:gd name="connsiteX98" fmla="*/ 326633 w 922734"/>
                  <a:gd name="connsiteY98" fmla="*/ 787465 h 922734"/>
                  <a:gd name="connsiteX99" fmla="*/ 283220 w 922734"/>
                  <a:gd name="connsiteY99" fmla="*/ 681678 h 922734"/>
                  <a:gd name="connsiteX100" fmla="*/ 365239 w 922734"/>
                  <a:gd name="connsiteY100" fmla="*/ 694506 h 922734"/>
                  <a:gd name="connsiteX101" fmla="*/ 419576 w 922734"/>
                  <a:gd name="connsiteY101" fmla="*/ 698510 h 922734"/>
                  <a:gd name="connsiteX102" fmla="*/ 461367 w 922734"/>
                  <a:gd name="connsiteY102" fmla="*/ 699492 h 922734"/>
                  <a:gd name="connsiteX103" fmla="*/ 502935 w 922734"/>
                  <a:gd name="connsiteY103" fmla="*/ 698525 h 922734"/>
                  <a:gd name="connsiteX104" fmla="*/ 461263 w 922734"/>
                  <a:gd name="connsiteY104" fmla="*/ 726222 h 922734"/>
                  <a:gd name="connsiteX105" fmla="*/ 419576 w 922734"/>
                  <a:gd name="connsiteY105" fmla="*/ 698510 h 922734"/>
                  <a:gd name="connsiteX106" fmla="*/ 557466 w 922734"/>
                  <a:gd name="connsiteY106" fmla="*/ 694506 h 922734"/>
                  <a:gd name="connsiteX107" fmla="*/ 639485 w 922734"/>
                  <a:gd name="connsiteY107" fmla="*/ 681678 h 922734"/>
                  <a:gd name="connsiteX108" fmla="*/ 595878 w 922734"/>
                  <a:gd name="connsiteY108" fmla="*/ 787822 h 922734"/>
                  <a:gd name="connsiteX109" fmla="*/ 490314 w 922734"/>
                  <a:gd name="connsiteY109" fmla="*/ 743233 h 922734"/>
                  <a:gd name="connsiteX110" fmla="*/ 557466 w 922734"/>
                  <a:gd name="connsiteY110" fmla="*/ 694506 h 922734"/>
                  <a:gd name="connsiteX111" fmla="*/ 599852 w 922734"/>
                  <a:gd name="connsiteY111" fmla="*/ 658207 h 922734"/>
                  <a:gd name="connsiteX112" fmla="*/ 629736 w 922734"/>
                  <a:gd name="connsiteY112" fmla="*/ 629751 h 922734"/>
                  <a:gd name="connsiteX113" fmla="*/ 658192 w 922734"/>
                  <a:gd name="connsiteY113" fmla="*/ 599867 h 922734"/>
                  <a:gd name="connsiteX114" fmla="*/ 648355 w 922734"/>
                  <a:gd name="connsiteY114" fmla="*/ 648370 h 922734"/>
                  <a:gd name="connsiteX115" fmla="*/ 599852 w 922734"/>
                  <a:gd name="connsiteY115" fmla="*/ 658207 h 922734"/>
                  <a:gd name="connsiteX116" fmla="*/ 694506 w 922734"/>
                  <a:gd name="connsiteY116" fmla="*/ 557466 h 922734"/>
                  <a:gd name="connsiteX117" fmla="*/ 743233 w 922734"/>
                  <a:gd name="connsiteY117" fmla="*/ 490314 h 922734"/>
                  <a:gd name="connsiteX118" fmla="*/ 787807 w 922734"/>
                  <a:gd name="connsiteY118" fmla="*/ 595893 h 922734"/>
                  <a:gd name="connsiteX119" fmla="*/ 681678 w 922734"/>
                  <a:gd name="connsiteY119" fmla="*/ 639500 h 922734"/>
                  <a:gd name="connsiteX120" fmla="*/ 694506 w 922734"/>
                  <a:gd name="connsiteY120" fmla="*/ 557466 h 922734"/>
                  <a:gd name="connsiteX121" fmla="*/ 698525 w 922734"/>
                  <a:gd name="connsiteY121" fmla="*/ 502935 h 922734"/>
                  <a:gd name="connsiteX122" fmla="*/ 699492 w 922734"/>
                  <a:gd name="connsiteY122" fmla="*/ 461367 h 922734"/>
                  <a:gd name="connsiteX123" fmla="*/ 698510 w 922734"/>
                  <a:gd name="connsiteY123" fmla="*/ 419576 h 922734"/>
                  <a:gd name="connsiteX124" fmla="*/ 726207 w 922734"/>
                  <a:gd name="connsiteY124" fmla="*/ 461278 h 922734"/>
                  <a:gd name="connsiteX125" fmla="*/ 698525 w 922734"/>
                  <a:gd name="connsiteY125" fmla="*/ 502935 h 922734"/>
                  <a:gd name="connsiteX126" fmla="*/ 694536 w 922734"/>
                  <a:gd name="connsiteY126" fmla="*/ 365581 h 922734"/>
                  <a:gd name="connsiteX127" fmla="*/ 681678 w 922734"/>
                  <a:gd name="connsiteY127" fmla="*/ 283235 h 922734"/>
                  <a:gd name="connsiteX128" fmla="*/ 787465 w 922734"/>
                  <a:gd name="connsiteY128" fmla="*/ 326648 h 922734"/>
                  <a:gd name="connsiteX129" fmla="*/ 782122 w 922734"/>
                  <a:gd name="connsiteY129" fmla="*/ 345028 h 922734"/>
                  <a:gd name="connsiteX130" fmla="*/ 742980 w 922734"/>
                  <a:gd name="connsiteY130" fmla="*/ 432554 h 922734"/>
                  <a:gd name="connsiteX131" fmla="*/ 694536 w 922734"/>
                  <a:gd name="connsiteY131" fmla="*/ 365581 h 922734"/>
                  <a:gd name="connsiteX132" fmla="*/ 461367 w 922734"/>
                  <a:gd name="connsiteY132" fmla="*/ 29766 h 922734"/>
                  <a:gd name="connsiteX133" fmla="*/ 579745 w 922734"/>
                  <a:gd name="connsiteY133" fmla="*/ 108823 h 922734"/>
                  <a:gd name="connsiteX134" fmla="*/ 568285 w 922734"/>
                  <a:gd name="connsiteY134" fmla="*/ 112395 h 922734"/>
                  <a:gd name="connsiteX135" fmla="*/ 461055 w 922734"/>
                  <a:gd name="connsiteY135" fmla="*/ 161851 h 922734"/>
                  <a:gd name="connsiteX136" fmla="*/ 342840 w 922734"/>
                  <a:gd name="connsiteY136" fmla="*/ 109046 h 922734"/>
                  <a:gd name="connsiteX137" fmla="*/ 461367 w 922734"/>
                  <a:gd name="connsiteY137" fmla="*/ 29766 h 922734"/>
                  <a:gd name="connsiteX138" fmla="*/ 148828 w 922734"/>
                  <a:gd name="connsiteY138" fmla="*/ 104180 h 922734"/>
                  <a:gd name="connsiteX139" fmla="*/ 193477 w 922734"/>
                  <a:gd name="connsiteY139" fmla="*/ 148828 h 922734"/>
                  <a:gd name="connsiteX140" fmla="*/ 148828 w 922734"/>
                  <a:gd name="connsiteY140" fmla="*/ 193477 h 922734"/>
                  <a:gd name="connsiteX141" fmla="*/ 104180 w 922734"/>
                  <a:gd name="connsiteY141" fmla="*/ 148828 h 922734"/>
                  <a:gd name="connsiteX142" fmla="*/ 148828 w 922734"/>
                  <a:gd name="connsiteY142" fmla="*/ 104180 h 922734"/>
                  <a:gd name="connsiteX143" fmla="*/ 125715 w 922734"/>
                  <a:gd name="connsiteY143" fmla="*/ 219194 h 922734"/>
                  <a:gd name="connsiteX144" fmla="*/ 148828 w 922734"/>
                  <a:gd name="connsiteY144" fmla="*/ 223242 h 922734"/>
                  <a:gd name="connsiteX145" fmla="*/ 223242 w 922734"/>
                  <a:gd name="connsiteY145" fmla="*/ 148828 h 922734"/>
                  <a:gd name="connsiteX146" fmla="*/ 219135 w 922734"/>
                  <a:gd name="connsiteY146" fmla="*/ 125537 h 922734"/>
                  <a:gd name="connsiteX147" fmla="*/ 295588 w 922734"/>
                  <a:gd name="connsiteY147" fmla="*/ 127471 h 922734"/>
                  <a:gd name="connsiteX148" fmla="*/ 249123 w 922734"/>
                  <a:gd name="connsiteY148" fmla="*/ 249123 h 922734"/>
                  <a:gd name="connsiteX149" fmla="*/ 127575 w 922734"/>
                  <a:gd name="connsiteY149" fmla="*/ 295528 h 922734"/>
                  <a:gd name="connsiteX150" fmla="*/ 125715 w 922734"/>
                  <a:gd name="connsiteY150" fmla="*/ 219194 h 922734"/>
                  <a:gd name="connsiteX151" fmla="*/ 29766 w 922734"/>
                  <a:gd name="connsiteY151" fmla="*/ 461367 h 922734"/>
                  <a:gd name="connsiteX152" fmla="*/ 109091 w 922734"/>
                  <a:gd name="connsiteY152" fmla="*/ 342811 h 922734"/>
                  <a:gd name="connsiteX153" fmla="*/ 161895 w 922734"/>
                  <a:gd name="connsiteY153" fmla="*/ 460965 h 922734"/>
                  <a:gd name="connsiteX154" fmla="*/ 112395 w 922734"/>
                  <a:gd name="connsiteY154" fmla="*/ 568270 h 922734"/>
                  <a:gd name="connsiteX155" fmla="*/ 108838 w 922734"/>
                  <a:gd name="connsiteY155" fmla="*/ 579730 h 922734"/>
                  <a:gd name="connsiteX156" fmla="*/ 29766 w 922734"/>
                  <a:gd name="connsiteY156" fmla="*/ 461367 h 922734"/>
                  <a:gd name="connsiteX157" fmla="*/ 156180 w 922734"/>
                  <a:gd name="connsiteY157" fmla="*/ 766554 h 922734"/>
                  <a:gd name="connsiteX158" fmla="*/ 127888 w 922734"/>
                  <a:gd name="connsiteY158" fmla="*/ 627370 h 922734"/>
                  <a:gd name="connsiteX159" fmla="*/ 249123 w 922734"/>
                  <a:gd name="connsiteY159" fmla="*/ 673611 h 922734"/>
                  <a:gd name="connsiteX160" fmla="*/ 295349 w 922734"/>
                  <a:gd name="connsiteY160" fmla="*/ 794831 h 922734"/>
                  <a:gd name="connsiteX161" fmla="*/ 156180 w 922734"/>
                  <a:gd name="connsiteY161" fmla="*/ 766554 h 922734"/>
                  <a:gd name="connsiteX162" fmla="*/ 461367 w 922734"/>
                  <a:gd name="connsiteY162" fmla="*/ 892969 h 922734"/>
                  <a:gd name="connsiteX163" fmla="*/ 342900 w 922734"/>
                  <a:gd name="connsiteY163" fmla="*/ 813777 h 922734"/>
                  <a:gd name="connsiteX164" fmla="*/ 354449 w 922734"/>
                  <a:gd name="connsiteY164" fmla="*/ 810339 h 922734"/>
                  <a:gd name="connsiteX165" fmla="*/ 461709 w 922734"/>
                  <a:gd name="connsiteY165" fmla="*/ 760869 h 922734"/>
                  <a:gd name="connsiteX166" fmla="*/ 579968 w 922734"/>
                  <a:gd name="connsiteY166" fmla="*/ 813569 h 922734"/>
                  <a:gd name="connsiteX167" fmla="*/ 461367 w 922734"/>
                  <a:gd name="connsiteY167" fmla="*/ 892969 h 922734"/>
                  <a:gd name="connsiteX168" fmla="*/ 773906 w 922734"/>
                  <a:gd name="connsiteY168" fmla="*/ 818555 h 922734"/>
                  <a:gd name="connsiteX169" fmla="*/ 729258 w 922734"/>
                  <a:gd name="connsiteY169" fmla="*/ 773906 h 922734"/>
                  <a:gd name="connsiteX170" fmla="*/ 773906 w 922734"/>
                  <a:gd name="connsiteY170" fmla="*/ 729258 h 922734"/>
                  <a:gd name="connsiteX171" fmla="*/ 818555 w 922734"/>
                  <a:gd name="connsiteY171" fmla="*/ 773906 h 922734"/>
                  <a:gd name="connsiteX172" fmla="*/ 773906 w 922734"/>
                  <a:gd name="connsiteY172" fmla="*/ 818555 h 922734"/>
                  <a:gd name="connsiteX173" fmla="*/ 797019 w 922734"/>
                  <a:gd name="connsiteY173" fmla="*/ 703540 h 922734"/>
                  <a:gd name="connsiteX174" fmla="*/ 773906 w 922734"/>
                  <a:gd name="connsiteY174" fmla="*/ 699492 h 922734"/>
                  <a:gd name="connsiteX175" fmla="*/ 699492 w 922734"/>
                  <a:gd name="connsiteY175" fmla="*/ 773906 h 922734"/>
                  <a:gd name="connsiteX176" fmla="*/ 703540 w 922734"/>
                  <a:gd name="connsiteY176" fmla="*/ 797019 h 922734"/>
                  <a:gd name="connsiteX177" fmla="*/ 627191 w 922734"/>
                  <a:gd name="connsiteY177" fmla="*/ 795174 h 922734"/>
                  <a:gd name="connsiteX178" fmla="*/ 673611 w 922734"/>
                  <a:gd name="connsiteY178" fmla="*/ 673611 h 922734"/>
                  <a:gd name="connsiteX179" fmla="*/ 795159 w 922734"/>
                  <a:gd name="connsiteY179" fmla="*/ 627206 h 922734"/>
                  <a:gd name="connsiteX180" fmla="*/ 797019 w 922734"/>
                  <a:gd name="connsiteY180" fmla="*/ 703540 h 922734"/>
                  <a:gd name="connsiteX181" fmla="*/ 813643 w 922734"/>
                  <a:gd name="connsiteY181" fmla="*/ 579924 h 922734"/>
                  <a:gd name="connsiteX182" fmla="*/ 760839 w 922734"/>
                  <a:gd name="connsiteY182" fmla="*/ 461769 h 922734"/>
                  <a:gd name="connsiteX183" fmla="*/ 810339 w 922734"/>
                  <a:gd name="connsiteY183" fmla="*/ 354464 h 922734"/>
                  <a:gd name="connsiteX184" fmla="*/ 813896 w 922734"/>
                  <a:gd name="connsiteY184" fmla="*/ 343004 h 922734"/>
                  <a:gd name="connsiteX185" fmla="*/ 892969 w 922734"/>
                  <a:gd name="connsiteY185" fmla="*/ 461367 h 922734"/>
                  <a:gd name="connsiteX186" fmla="*/ 813643 w 922734"/>
                  <a:gd name="connsiteY186" fmla="*/ 579924 h 92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922734" h="922734">
                    <a:moveTo>
                      <a:pt x="922734" y="461367"/>
                    </a:moveTo>
                    <a:cubicBezTo>
                      <a:pt x="922734" y="404024"/>
                      <a:pt x="885289" y="352053"/>
                      <a:pt x="822156" y="311378"/>
                    </a:cubicBezTo>
                    <a:cubicBezTo>
                      <a:pt x="838483" y="235922"/>
                      <a:pt x="826740" y="174263"/>
                      <a:pt x="787598" y="135136"/>
                    </a:cubicBezTo>
                    <a:cubicBezTo>
                      <a:pt x="748472" y="96009"/>
                      <a:pt x="686797" y="84252"/>
                      <a:pt x="611356" y="100578"/>
                    </a:cubicBezTo>
                    <a:cubicBezTo>
                      <a:pt x="570667" y="37445"/>
                      <a:pt x="518711" y="0"/>
                      <a:pt x="461367" y="0"/>
                    </a:cubicBezTo>
                    <a:cubicBezTo>
                      <a:pt x="403994" y="0"/>
                      <a:pt x="351993" y="37505"/>
                      <a:pt x="311304" y="100712"/>
                    </a:cubicBezTo>
                    <a:cubicBezTo>
                      <a:pt x="271745" y="92139"/>
                      <a:pt x="235238" y="91380"/>
                      <a:pt x="203508" y="98762"/>
                    </a:cubicBezTo>
                    <a:cubicBezTo>
                      <a:pt x="189890" y="83909"/>
                      <a:pt x="170512" y="74414"/>
                      <a:pt x="148828" y="74414"/>
                    </a:cubicBezTo>
                    <a:cubicBezTo>
                      <a:pt x="107796" y="74414"/>
                      <a:pt x="74414" y="107796"/>
                      <a:pt x="74414" y="148828"/>
                    </a:cubicBezTo>
                    <a:cubicBezTo>
                      <a:pt x="74414" y="170512"/>
                      <a:pt x="83909" y="189890"/>
                      <a:pt x="98762" y="203508"/>
                    </a:cubicBezTo>
                    <a:cubicBezTo>
                      <a:pt x="91410" y="235148"/>
                      <a:pt x="92303" y="271671"/>
                      <a:pt x="100891" y="311185"/>
                    </a:cubicBezTo>
                    <a:cubicBezTo>
                      <a:pt x="37564" y="351889"/>
                      <a:pt x="0" y="403934"/>
                      <a:pt x="0" y="461367"/>
                    </a:cubicBezTo>
                    <a:cubicBezTo>
                      <a:pt x="0" y="518711"/>
                      <a:pt x="37445" y="570681"/>
                      <a:pt x="100578" y="611356"/>
                    </a:cubicBezTo>
                    <a:cubicBezTo>
                      <a:pt x="84252" y="686812"/>
                      <a:pt x="95994" y="748472"/>
                      <a:pt x="135136" y="787598"/>
                    </a:cubicBezTo>
                    <a:cubicBezTo>
                      <a:pt x="162878" y="815340"/>
                      <a:pt x="201915" y="829389"/>
                      <a:pt x="249183" y="829389"/>
                    </a:cubicBezTo>
                    <a:cubicBezTo>
                      <a:pt x="268531" y="829389"/>
                      <a:pt x="289396" y="826740"/>
                      <a:pt x="311289" y="822022"/>
                    </a:cubicBezTo>
                    <a:cubicBezTo>
                      <a:pt x="351979" y="885230"/>
                      <a:pt x="403994" y="922734"/>
                      <a:pt x="461367" y="922734"/>
                    </a:cubicBezTo>
                    <a:cubicBezTo>
                      <a:pt x="518785" y="922734"/>
                      <a:pt x="570830" y="885185"/>
                      <a:pt x="611535" y="821888"/>
                    </a:cubicBezTo>
                    <a:cubicBezTo>
                      <a:pt x="633413" y="826651"/>
                      <a:pt x="654442" y="829181"/>
                      <a:pt x="674206" y="829181"/>
                    </a:cubicBezTo>
                    <a:cubicBezTo>
                      <a:pt x="690161" y="829181"/>
                      <a:pt x="705267" y="827484"/>
                      <a:pt x="719405" y="824195"/>
                    </a:cubicBezTo>
                    <a:cubicBezTo>
                      <a:pt x="733008" y="838929"/>
                      <a:pt x="752311" y="848320"/>
                      <a:pt x="773906" y="848320"/>
                    </a:cubicBezTo>
                    <a:cubicBezTo>
                      <a:pt x="814938" y="848320"/>
                      <a:pt x="848320" y="814938"/>
                      <a:pt x="848320" y="773906"/>
                    </a:cubicBezTo>
                    <a:cubicBezTo>
                      <a:pt x="848320" y="752222"/>
                      <a:pt x="838825" y="732845"/>
                      <a:pt x="823972" y="719227"/>
                    </a:cubicBezTo>
                    <a:cubicBezTo>
                      <a:pt x="831324" y="687586"/>
                      <a:pt x="830431" y="651064"/>
                      <a:pt x="821844" y="611550"/>
                    </a:cubicBezTo>
                    <a:cubicBezTo>
                      <a:pt x="885170" y="570845"/>
                      <a:pt x="922734" y="518800"/>
                      <a:pt x="922734" y="461367"/>
                    </a:cubicBezTo>
                    <a:close/>
                    <a:moveTo>
                      <a:pt x="673551" y="123066"/>
                    </a:moveTo>
                    <a:cubicBezTo>
                      <a:pt x="712738" y="123066"/>
                      <a:pt x="744542" y="134169"/>
                      <a:pt x="766554" y="156195"/>
                    </a:cubicBezTo>
                    <a:cubicBezTo>
                      <a:pt x="796662" y="186288"/>
                      <a:pt x="806023" y="234866"/>
                      <a:pt x="794846" y="295379"/>
                    </a:cubicBezTo>
                    <a:cubicBezTo>
                      <a:pt x="759961" y="276701"/>
                      <a:pt x="719078" y="261045"/>
                      <a:pt x="673611" y="249138"/>
                    </a:cubicBezTo>
                    <a:cubicBezTo>
                      <a:pt x="661675" y="203567"/>
                      <a:pt x="645988" y="162595"/>
                      <a:pt x="627236" y="127665"/>
                    </a:cubicBezTo>
                    <a:cubicBezTo>
                      <a:pt x="643592" y="124614"/>
                      <a:pt x="659085" y="123066"/>
                      <a:pt x="673551" y="123066"/>
                    </a:cubicBezTo>
                    <a:close/>
                    <a:moveTo>
                      <a:pt x="669727" y="461367"/>
                    </a:moveTo>
                    <a:cubicBezTo>
                      <a:pt x="669727" y="490299"/>
                      <a:pt x="668253" y="518651"/>
                      <a:pt x="665485" y="546170"/>
                    </a:cubicBezTo>
                    <a:cubicBezTo>
                      <a:pt x="647923" y="567497"/>
                      <a:pt x="628963" y="588437"/>
                      <a:pt x="608692" y="608707"/>
                    </a:cubicBezTo>
                    <a:cubicBezTo>
                      <a:pt x="588422" y="628977"/>
                      <a:pt x="567482" y="647938"/>
                      <a:pt x="546155" y="665500"/>
                    </a:cubicBezTo>
                    <a:cubicBezTo>
                      <a:pt x="518651" y="668253"/>
                      <a:pt x="490299" y="669727"/>
                      <a:pt x="461367" y="669727"/>
                    </a:cubicBezTo>
                    <a:cubicBezTo>
                      <a:pt x="432539" y="669727"/>
                      <a:pt x="404277" y="668268"/>
                      <a:pt x="376848" y="665515"/>
                    </a:cubicBezTo>
                    <a:cubicBezTo>
                      <a:pt x="355506" y="647968"/>
                      <a:pt x="334447" y="629111"/>
                      <a:pt x="314027" y="608707"/>
                    </a:cubicBezTo>
                    <a:cubicBezTo>
                      <a:pt x="293623" y="588303"/>
                      <a:pt x="274766" y="567244"/>
                      <a:pt x="257220" y="545902"/>
                    </a:cubicBezTo>
                    <a:cubicBezTo>
                      <a:pt x="254466" y="518473"/>
                      <a:pt x="253008" y="490195"/>
                      <a:pt x="253008" y="461367"/>
                    </a:cubicBezTo>
                    <a:cubicBezTo>
                      <a:pt x="253008" y="432435"/>
                      <a:pt x="254481" y="404083"/>
                      <a:pt x="257249" y="376565"/>
                    </a:cubicBezTo>
                    <a:cubicBezTo>
                      <a:pt x="274811" y="355238"/>
                      <a:pt x="293772" y="334298"/>
                      <a:pt x="314042" y="314027"/>
                    </a:cubicBezTo>
                    <a:cubicBezTo>
                      <a:pt x="334313" y="293757"/>
                      <a:pt x="355253" y="274796"/>
                      <a:pt x="376580" y="257235"/>
                    </a:cubicBezTo>
                    <a:cubicBezTo>
                      <a:pt x="404083" y="254481"/>
                      <a:pt x="432435" y="253008"/>
                      <a:pt x="461367" y="253008"/>
                    </a:cubicBezTo>
                    <a:cubicBezTo>
                      <a:pt x="490225" y="253008"/>
                      <a:pt x="518517" y="254466"/>
                      <a:pt x="545961" y="257235"/>
                    </a:cubicBezTo>
                    <a:cubicBezTo>
                      <a:pt x="567258" y="274781"/>
                      <a:pt x="588288" y="293638"/>
                      <a:pt x="608692" y="314042"/>
                    </a:cubicBezTo>
                    <a:cubicBezTo>
                      <a:pt x="629097" y="334447"/>
                      <a:pt x="647953" y="355506"/>
                      <a:pt x="665500" y="376848"/>
                    </a:cubicBezTo>
                    <a:cubicBezTo>
                      <a:pt x="668268" y="404262"/>
                      <a:pt x="669727" y="432539"/>
                      <a:pt x="669727" y="461367"/>
                    </a:cubicBezTo>
                    <a:close/>
                    <a:moveTo>
                      <a:pt x="629736" y="292998"/>
                    </a:moveTo>
                    <a:cubicBezTo>
                      <a:pt x="619929" y="283190"/>
                      <a:pt x="609957" y="273725"/>
                      <a:pt x="599896" y="264542"/>
                    </a:cubicBezTo>
                    <a:cubicBezTo>
                      <a:pt x="616491" y="267355"/>
                      <a:pt x="632698" y="270629"/>
                      <a:pt x="648370" y="274380"/>
                    </a:cubicBezTo>
                    <a:cubicBezTo>
                      <a:pt x="652120" y="290066"/>
                      <a:pt x="655394" y="306273"/>
                      <a:pt x="658207" y="322883"/>
                    </a:cubicBezTo>
                    <a:cubicBezTo>
                      <a:pt x="649010" y="312792"/>
                      <a:pt x="639559" y="302806"/>
                      <a:pt x="629736" y="292998"/>
                    </a:cubicBezTo>
                    <a:close/>
                    <a:moveTo>
                      <a:pt x="557213" y="228198"/>
                    </a:moveTo>
                    <a:cubicBezTo>
                      <a:pt x="535112" y="210488"/>
                      <a:pt x="512713" y="194236"/>
                      <a:pt x="490225" y="179725"/>
                    </a:cubicBezTo>
                    <a:cubicBezTo>
                      <a:pt x="519663" y="163562"/>
                      <a:pt x="549027" y="150182"/>
                      <a:pt x="577691" y="140613"/>
                    </a:cubicBezTo>
                    <a:cubicBezTo>
                      <a:pt x="583942" y="138529"/>
                      <a:pt x="589970" y="136862"/>
                      <a:pt x="596027" y="135151"/>
                    </a:cubicBezTo>
                    <a:cubicBezTo>
                      <a:pt x="613038" y="165497"/>
                      <a:pt x="627787" y="201245"/>
                      <a:pt x="639500" y="241042"/>
                    </a:cubicBezTo>
                    <a:cubicBezTo>
                      <a:pt x="613261" y="235535"/>
                      <a:pt x="585758" y="231204"/>
                      <a:pt x="557213" y="228198"/>
                    </a:cubicBezTo>
                    <a:close/>
                    <a:moveTo>
                      <a:pt x="503262" y="224224"/>
                    </a:moveTo>
                    <a:cubicBezTo>
                      <a:pt x="489481" y="223614"/>
                      <a:pt x="475521" y="223242"/>
                      <a:pt x="461367" y="223242"/>
                    </a:cubicBezTo>
                    <a:cubicBezTo>
                      <a:pt x="447318" y="223242"/>
                      <a:pt x="433477" y="223614"/>
                      <a:pt x="419800" y="224210"/>
                    </a:cubicBezTo>
                    <a:cubicBezTo>
                      <a:pt x="433670" y="214283"/>
                      <a:pt x="447615" y="205055"/>
                      <a:pt x="461605" y="196438"/>
                    </a:cubicBezTo>
                    <a:cubicBezTo>
                      <a:pt x="475491" y="205055"/>
                      <a:pt x="489392" y="214253"/>
                      <a:pt x="503262" y="224224"/>
                    </a:cubicBezTo>
                    <a:close/>
                    <a:moveTo>
                      <a:pt x="365269" y="228228"/>
                    </a:moveTo>
                    <a:cubicBezTo>
                      <a:pt x="336813" y="231219"/>
                      <a:pt x="309399" y="235550"/>
                      <a:pt x="283250" y="241057"/>
                    </a:cubicBezTo>
                    <a:cubicBezTo>
                      <a:pt x="295022" y="201067"/>
                      <a:pt x="309830" y="165184"/>
                      <a:pt x="326946" y="134749"/>
                    </a:cubicBezTo>
                    <a:cubicBezTo>
                      <a:pt x="360581" y="144214"/>
                      <a:pt x="396225" y="159306"/>
                      <a:pt x="432569" y="179412"/>
                    </a:cubicBezTo>
                    <a:cubicBezTo>
                      <a:pt x="409888" y="194072"/>
                      <a:pt x="387385" y="210428"/>
                      <a:pt x="365269" y="228228"/>
                    </a:cubicBezTo>
                    <a:close/>
                    <a:moveTo>
                      <a:pt x="322883" y="264527"/>
                    </a:moveTo>
                    <a:cubicBezTo>
                      <a:pt x="312792" y="273754"/>
                      <a:pt x="302806" y="283190"/>
                      <a:pt x="292998" y="292983"/>
                    </a:cubicBezTo>
                    <a:cubicBezTo>
                      <a:pt x="283190" y="302791"/>
                      <a:pt x="273754" y="312777"/>
                      <a:pt x="264542" y="322868"/>
                    </a:cubicBezTo>
                    <a:cubicBezTo>
                      <a:pt x="267355" y="306259"/>
                      <a:pt x="270629" y="290036"/>
                      <a:pt x="274380" y="274365"/>
                    </a:cubicBezTo>
                    <a:cubicBezTo>
                      <a:pt x="290051" y="270614"/>
                      <a:pt x="306259" y="267340"/>
                      <a:pt x="322883" y="264527"/>
                    </a:cubicBezTo>
                    <a:close/>
                    <a:moveTo>
                      <a:pt x="228228" y="365269"/>
                    </a:moveTo>
                    <a:cubicBezTo>
                      <a:pt x="210473" y="387340"/>
                      <a:pt x="194146" y="409783"/>
                      <a:pt x="179502" y="432420"/>
                    </a:cubicBezTo>
                    <a:cubicBezTo>
                      <a:pt x="159454" y="396106"/>
                      <a:pt x="144393" y="360477"/>
                      <a:pt x="134928" y="326856"/>
                    </a:cubicBezTo>
                    <a:cubicBezTo>
                      <a:pt x="165318" y="309786"/>
                      <a:pt x="201156" y="294992"/>
                      <a:pt x="241057" y="283250"/>
                    </a:cubicBezTo>
                    <a:cubicBezTo>
                      <a:pt x="235550" y="309399"/>
                      <a:pt x="231234" y="336798"/>
                      <a:pt x="228228" y="365269"/>
                    </a:cubicBezTo>
                    <a:close/>
                    <a:moveTo>
                      <a:pt x="224210" y="419800"/>
                    </a:moveTo>
                    <a:cubicBezTo>
                      <a:pt x="223614" y="433477"/>
                      <a:pt x="223242" y="447318"/>
                      <a:pt x="223242" y="461367"/>
                    </a:cubicBezTo>
                    <a:cubicBezTo>
                      <a:pt x="223242" y="475491"/>
                      <a:pt x="223614" y="489406"/>
                      <a:pt x="224224" y="503158"/>
                    </a:cubicBezTo>
                    <a:cubicBezTo>
                      <a:pt x="214268" y="489272"/>
                      <a:pt x="205130" y="475357"/>
                      <a:pt x="196528" y="461457"/>
                    </a:cubicBezTo>
                    <a:cubicBezTo>
                      <a:pt x="205130" y="447526"/>
                      <a:pt x="214313" y="433626"/>
                      <a:pt x="224210" y="419800"/>
                    </a:cubicBezTo>
                    <a:close/>
                    <a:moveTo>
                      <a:pt x="228198" y="557138"/>
                    </a:moveTo>
                    <a:cubicBezTo>
                      <a:pt x="231204" y="585713"/>
                      <a:pt x="235535" y="613231"/>
                      <a:pt x="241057" y="639485"/>
                    </a:cubicBezTo>
                    <a:cubicBezTo>
                      <a:pt x="201305" y="627787"/>
                      <a:pt x="165601" y="613068"/>
                      <a:pt x="135270" y="596072"/>
                    </a:cubicBezTo>
                    <a:cubicBezTo>
                      <a:pt x="136996" y="589970"/>
                      <a:pt x="138529" y="583972"/>
                      <a:pt x="140613" y="577691"/>
                    </a:cubicBezTo>
                    <a:cubicBezTo>
                      <a:pt x="150182" y="548997"/>
                      <a:pt x="163577" y="519604"/>
                      <a:pt x="179755" y="490151"/>
                    </a:cubicBezTo>
                    <a:cubicBezTo>
                      <a:pt x="194250" y="512653"/>
                      <a:pt x="210517" y="535052"/>
                      <a:pt x="228198" y="557138"/>
                    </a:cubicBezTo>
                    <a:close/>
                    <a:moveTo>
                      <a:pt x="264527" y="599867"/>
                    </a:moveTo>
                    <a:cubicBezTo>
                      <a:pt x="273725" y="609957"/>
                      <a:pt x="283175" y="619944"/>
                      <a:pt x="292983" y="629751"/>
                    </a:cubicBezTo>
                    <a:cubicBezTo>
                      <a:pt x="302821" y="639589"/>
                      <a:pt x="312866" y="649010"/>
                      <a:pt x="322972" y="658237"/>
                    </a:cubicBezTo>
                    <a:cubicBezTo>
                      <a:pt x="306318" y="655409"/>
                      <a:pt x="290081" y="652135"/>
                      <a:pt x="274365" y="648370"/>
                    </a:cubicBezTo>
                    <a:cubicBezTo>
                      <a:pt x="270614" y="632683"/>
                      <a:pt x="267355" y="616476"/>
                      <a:pt x="264527" y="599867"/>
                    </a:cubicBezTo>
                    <a:close/>
                    <a:moveTo>
                      <a:pt x="365239" y="694506"/>
                    </a:moveTo>
                    <a:cubicBezTo>
                      <a:pt x="387429" y="712291"/>
                      <a:pt x="409992" y="728410"/>
                      <a:pt x="432584" y="742965"/>
                    </a:cubicBezTo>
                    <a:cubicBezTo>
                      <a:pt x="403131" y="759157"/>
                      <a:pt x="373722" y="772552"/>
                      <a:pt x="345028" y="782122"/>
                    </a:cubicBezTo>
                    <a:cubicBezTo>
                      <a:pt x="338733" y="784220"/>
                      <a:pt x="332735" y="785753"/>
                      <a:pt x="326633" y="787465"/>
                    </a:cubicBezTo>
                    <a:cubicBezTo>
                      <a:pt x="309637" y="757148"/>
                      <a:pt x="294918" y="721444"/>
                      <a:pt x="283220" y="681678"/>
                    </a:cubicBezTo>
                    <a:cubicBezTo>
                      <a:pt x="309384" y="687184"/>
                      <a:pt x="336783" y="691500"/>
                      <a:pt x="365239" y="694506"/>
                    </a:cubicBezTo>
                    <a:close/>
                    <a:moveTo>
                      <a:pt x="419576" y="698510"/>
                    </a:moveTo>
                    <a:cubicBezTo>
                      <a:pt x="433343" y="699120"/>
                      <a:pt x="447258" y="699492"/>
                      <a:pt x="461367" y="699492"/>
                    </a:cubicBezTo>
                    <a:cubicBezTo>
                      <a:pt x="475417" y="699492"/>
                      <a:pt x="489258" y="699120"/>
                      <a:pt x="502935" y="698525"/>
                    </a:cubicBezTo>
                    <a:cubicBezTo>
                      <a:pt x="489109" y="708422"/>
                      <a:pt x="475208" y="717619"/>
                      <a:pt x="461263" y="726222"/>
                    </a:cubicBezTo>
                    <a:cubicBezTo>
                      <a:pt x="447377" y="717605"/>
                      <a:pt x="433462" y="708467"/>
                      <a:pt x="419576" y="698510"/>
                    </a:cubicBezTo>
                    <a:close/>
                    <a:moveTo>
                      <a:pt x="557466" y="694506"/>
                    </a:moveTo>
                    <a:cubicBezTo>
                      <a:pt x="585921" y="691515"/>
                      <a:pt x="613336" y="687184"/>
                      <a:pt x="639485" y="681678"/>
                    </a:cubicBezTo>
                    <a:cubicBezTo>
                      <a:pt x="627742" y="721593"/>
                      <a:pt x="612949" y="757416"/>
                      <a:pt x="595878" y="787822"/>
                    </a:cubicBezTo>
                    <a:cubicBezTo>
                      <a:pt x="562258" y="778341"/>
                      <a:pt x="526628" y="763280"/>
                      <a:pt x="490314" y="743233"/>
                    </a:cubicBezTo>
                    <a:cubicBezTo>
                      <a:pt x="512951" y="728588"/>
                      <a:pt x="535394" y="712262"/>
                      <a:pt x="557466" y="694506"/>
                    </a:cubicBezTo>
                    <a:close/>
                    <a:moveTo>
                      <a:pt x="599852" y="658207"/>
                    </a:moveTo>
                    <a:cubicBezTo>
                      <a:pt x="609942" y="648980"/>
                      <a:pt x="619929" y="639544"/>
                      <a:pt x="629736" y="629751"/>
                    </a:cubicBezTo>
                    <a:cubicBezTo>
                      <a:pt x="639544" y="619944"/>
                      <a:pt x="648980" y="609957"/>
                      <a:pt x="658192" y="599867"/>
                    </a:cubicBezTo>
                    <a:cubicBezTo>
                      <a:pt x="655380" y="616476"/>
                      <a:pt x="652105" y="632698"/>
                      <a:pt x="648355" y="648370"/>
                    </a:cubicBezTo>
                    <a:cubicBezTo>
                      <a:pt x="632683" y="652120"/>
                      <a:pt x="616476" y="655394"/>
                      <a:pt x="599852" y="658207"/>
                    </a:cubicBezTo>
                    <a:close/>
                    <a:moveTo>
                      <a:pt x="694506" y="557466"/>
                    </a:moveTo>
                    <a:cubicBezTo>
                      <a:pt x="712262" y="535394"/>
                      <a:pt x="728588" y="512951"/>
                      <a:pt x="743233" y="490314"/>
                    </a:cubicBezTo>
                    <a:cubicBezTo>
                      <a:pt x="763280" y="526628"/>
                      <a:pt x="778341" y="562258"/>
                      <a:pt x="787807" y="595893"/>
                    </a:cubicBezTo>
                    <a:cubicBezTo>
                      <a:pt x="757416" y="612964"/>
                      <a:pt x="721578" y="627757"/>
                      <a:pt x="681678" y="639500"/>
                    </a:cubicBezTo>
                    <a:cubicBezTo>
                      <a:pt x="687184" y="613336"/>
                      <a:pt x="691500" y="585936"/>
                      <a:pt x="694506" y="557466"/>
                    </a:cubicBezTo>
                    <a:close/>
                    <a:moveTo>
                      <a:pt x="698525" y="502935"/>
                    </a:moveTo>
                    <a:cubicBezTo>
                      <a:pt x="699120" y="489258"/>
                      <a:pt x="699492" y="475417"/>
                      <a:pt x="699492" y="461367"/>
                    </a:cubicBezTo>
                    <a:cubicBezTo>
                      <a:pt x="699492" y="447243"/>
                      <a:pt x="699120" y="433328"/>
                      <a:pt x="698510" y="419576"/>
                    </a:cubicBezTo>
                    <a:cubicBezTo>
                      <a:pt x="708467" y="433462"/>
                      <a:pt x="717605" y="447377"/>
                      <a:pt x="726207" y="461278"/>
                    </a:cubicBezTo>
                    <a:cubicBezTo>
                      <a:pt x="717619" y="475208"/>
                      <a:pt x="708422" y="489109"/>
                      <a:pt x="698525" y="502935"/>
                    </a:cubicBezTo>
                    <a:close/>
                    <a:moveTo>
                      <a:pt x="694536" y="365581"/>
                    </a:moveTo>
                    <a:cubicBezTo>
                      <a:pt x="691530" y="337006"/>
                      <a:pt x="687199" y="309488"/>
                      <a:pt x="681678" y="283235"/>
                    </a:cubicBezTo>
                    <a:cubicBezTo>
                      <a:pt x="721429" y="294933"/>
                      <a:pt x="757133" y="309652"/>
                      <a:pt x="787465" y="326648"/>
                    </a:cubicBezTo>
                    <a:cubicBezTo>
                      <a:pt x="785738" y="332750"/>
                      <a:pt x="784205" y="338748"/>
                      <a:pt x="782122" y="345028"/>
                    </a:cubicBezTo>
                    <a:cubicBezTo>
                      <a:pt x="772552" y="373722"/>
                      <a:pt x="759157" y="403116"/>
                      <a:pt x="742980" y="432554"/>
                    </a:cubicBezTo>
                    <a:cubicBezTo>
                      <a:pt x="728484" y="410081"/>
                      <a:pt x="712217" y="387682"/>
                      <a:pt x="694536" y="365581"/>
                    </a:cubicBezTo>
                    <a:close/>
                    <a:moveTo>
                      <a:pt x="461367" y="29766"/>
                    </a:moveTo>
                    <a:cubicBezTo>
                      <a:pt x="504929" y="29766"/>
                      <a:pt x="545857" y="59263"/>
                      <a:pt x="579745" y="108823"/>
                    </a:cubicBezTo>
                    <a:cubicBezTo>
                      <a:pt x="575935" y="109984"/>
                      <a:pt x="572140" y="111100"/>
                      <a:pt x="568285" y="112395"/>
                    </a:cubicBezTo>
                    <a:cubicBezTo>
                      <a:pt x="533102" y="124123"/>
                      <a:pt x="497026" y="140881"/>
                      <a:pt x="461055" y="161851"/>
                    </a:cubicBezTo>
                    <a:cubicBezTo>
                      <a:pt x="420782" y="138470"/>
                      <a:pt x="380836" y="120610"/>
                      <a:pt x="342840" y="109046"/>
                    </a:cubicBezTo>
                    <a:cubicBezTo>
                      <a:pt x="376744" y="59353"/>
                      <a:pt x="417731" y="29766"/>
                      <a:pt x="461367" y="29766"/>
                    </a:cubicBezTo>
                    <a:close/>
                    <a:moveTo>
                      <a:pt x="148828" y="104180"/>
                    </a:moveTo>
                    <a:cubicBezTo>
                      <a:pt x="173444" y="104180"/>
                      <a:pt x="193477" y="124212"/>
                      <a:pt x="193477" y="148828"/>
                    </a:cubicBezTo>
                    <a:cubicBezTo>
                      <a:pt x="193477" y="173444"/>
                      <a:pt x="173444" y="193477"/>
                      <a:pt x="148828" y="193477"/>
                    </a:cubicBezTo>
                    <a:cubicBezTo>
                      <a:pt x="124212" y="193477"/>
                      <a:pt x="104180" y="173444"/>
                      <a:pt x="104180" y="148828"/>
                    </a:cubicBezTo>
                    <a:cubicBezTo>
                      <a:pt x="104180" y="124212"/>
                      <a:pt x="124212" y="104180"/>
                      <a:pt x="148828" y="104180"/>
                    </a:cubicBezTo>
                    <a:close/>
                    <a:moveTo>
                      <a:pt x="125715" y="219194"/>
                    </a:moveTo>
                    <a:cubicBezTo>
                      <a:pt x="133037" y="221605"/>
                      <a:pt x="140717" y="223242"/>
                      <a:pt x="148828" y="223242"/>
                    </a:cubicBezTo>
                    <a:cubicBezTo>
                      <a:pt x="189860" y="223242"/>
                      <a:pt x="223242" y="189860"/>
                      <a:pt x="223242" y="148828"/>
                    </a:cubicBezTo>
                    <a:cubicBezTo>
                      <a:pt x="223242" y="140643"/>
                      <a:pt x="221590" y="132904"/>
                      <a:pt x="219135" y="125537"/>
                    </a:cubicBezTo>
                    <a:cubicBezTo>
                      <a:pt x="242128" y="121518"/>
                      <a:pt x="267980" y="122471"/>
                      <a:pt x="295588" y="127471"/>
                    </a:cubicBezTo>
                    <a:cubicBezTo>
                      <a:pt x="276805" y="162446"/>
                      <a:pt x="261074" y="203478"/>
                      <a:pt x="249123" y="249123"/>
                    </a:cubicBezTo>
                    <a:cubicBezTo>
                      <a:pt x="203522" y="261059"/>
                      <a:pt x="162535" y="276776"/>
                      <a:pt x="127575" y="295528"/>
                    </a:cubicBezTo>
                    <a:cubicBezTo>
                      <a:pt x="122560" y="267920"/>
                      <a:pt x="121741" y="242158"/>
                      <a:pt x="125715" y="219194"/>
                    </a:cubicBezTo>
                    <a:close/>
                    <a:moveTo>
                      <a:pt x="29766" y="461367"/>
                    </a:moveTo>
                    <a:cubicBezTo>
                      <a:pt x="29766" y="417716"/>
                      <a:pt x="59368" y="376729"/>
                      <a:pt x="109091" y="342811"/>
                    </a:cubicBezTo>
                    <a:cubicBezTo>
                      <a:pt x="120670" y="380792"/>
                      <a:pt x="138574" y="420737"/>
                      <a:pt x="161895" y="460965"/>
                    </a:cubicBezTo>
                    <a:cubicBezTo>
                      <a:pt x="140910" y="496967"/>
                      <a:pt x="124123" y="533073"/>
                      <a:pt x="112395" y="568270"/>
                    </a:cubicBezTo>
                    <a:cubicBezTo>
                      <a:pt x="111100" y="572140"/>
                      <a:pt x="109984" y="575935"/>
                      <a:pt x="108838" y="579730"/>
                    </a:cubicBezTo>
                    <a:cubicBezTo>
                      <a:pt x="59263" y="545857"/>
                      <a:pt x="29766" y="504929"/>
                      <a:pt x="29766" y="461367"/>
                    </a:cubicBezTo>
                    <a:close/>
                    <a:moveTo>
                      <a:pt x="156180" y="766554"/>
                    </a:moveTo>
                    <a:cubicBezTo>
                      <a:pt x="126072" y="736461"/>
                      <a:pt x="116711" y="687884"/>
                      <a:pt x="127888" y="627370"/>
                    </a:cubicBezTo>
                    <a:cubicBezTo>
                      <a:pt x="162773" y="646048"/>
                      <a:pt x="203656" y="661705"/>
                      <a:pt x="249123" y="673611"/>
                    </a:cubicBezTo>
                    <a:cubicBezTo>
                      <a:pt x="261030" y="719078"/>
                      <a:pt x="276672" y="759946"/>
                      <a:pt x="295349" y="794831"/>
                    </a:cubicBezTo>
                    <a:cubicBezTo>
                      <a:pt x="234851" y="805994"/>
                      <a:pt x="186273" y="796647"/>
                      <a:pt x="156180" y="766554"/>
                    </a:cubicBezTo>
                    <a:close/>
                    <a:moveTo>
                      <a:pt x="461367" y="892969"/>
                    </a:moveTo>
                    <a:cubicBezTo>
                      <a:pt x="417761" y="892969"/>
                      <a:pt x="376803" y="863412"/>
                      <a:pt x="342900" y="813777"/>
                    </a:cubicBezTo>
                    <a:cubicBezTo>
                      <a:pt x="346770" y="812602"/>
                      <a:pt x="350535" y="811649"/>
                      <a:pt x="354449" y="810339"/>
                    </a:cubicBezTo>
                    <a:cubicBezTo>
                      <a:pt x="389632" y="798612"/>
                      <a:pt x="425723" y="781839"/>
                      <a:pt x="461709" y="760869"/>
                    </a:cubicBezTo>
                    <a:cubicBezTo>
                      <a:pt x="501982" y="784235"/>
                      <a:pt x="541958" y="801990"/>
                      <a:pt x="579968" y="813569"/>
                    </a:cubicBezTo>
                    <a:cubicBezTo>
                      <a:pt x="546050" y="863322"/>
                      <a:pt x="505033" y="892969"/>
                      <a:pt x="461367" y="892969"/>
                    </a:cubicBezTo>
                    <a:close/>
                    <a:moveTo>
                      <a:pt x="773906" y="818555"/>
                    </a:moveTo>
                    <a:cubicBezTo>
                      <a:pt x="749290" y="818555"/>
                      <a:pt x="729258" y="798522"/>
                      <a:pt x="729258" y="773906"/>
                    </a:cubicBezTo>
                    <a:cubicBezTo>
                      <a:pt x="729258" y="749290"/>
                      <a:pt x="749290" y="729258"/>
                      <a:pt x="773906" y="729258"/>
                    </a:cubicBezTo>
                    <a:cubicBezTo>
                      <a:pt x="798522" y="729258"/>
                      <a:pt x="818555" y="749290"/>
                      <a:pt x="818555" y="773906"/>
                    </a:cubicBezTo>
                    <a:cubicBezTo>
                      <a:pt x="818555" y="798522"/>
                      <a:pt x="798522" y="818555"/>
                      <a:pt x="773906" y="818555"/>
                    </a:cubicBezTo>
                    <a:close/>
                    <a:moveTo>
                      <a:pt x="797019" y="703540"/>
                    </a:moveTo>
                    <a:cubicBezTo>
                      <a:pt x="789697" y="701129"/>
                      <a:pt x="782017" y="699492"/>
                      <a:pt x="773906" y="699492"/>
                    </a:cubicBezTo>
                    <a:cubicBezTo>
                      <a:pt x="732874" y="699492"/>
                      <a:pt x="699492" y="732874"/>
                      <a:pt x="699492" y="773906"/>
                    </a:cubicBezTo>
                    <a:cubicBezTo>
                      <a:pt x="699492" y="782017"/>
                      <a:pt x="701129" y="789697"/>
                      <a:pt x="703540" y="797019"/>
                    </a:cubicBezTo>
                    <a:cubicBezTo>
                      <a:pt x="680576" y="801008"/>
                      <a:pt x="654814" y="800189"/>
                      <a:pt x="627191" y="795174"/>
                    </a:cubicBezTo>
                    <a:cubicBezTo>
                      <a:pt x="645959" y="760214"/>
                      <a:pt x="661660" y="719227"/>
                      <a:pt x="673611" y="673611"/>
                    </a:cubicBezTo>
                    <a:cubicBezTo>
                      <a:pt x="719212" y="661675"/>
                      <a:pt x="760199" y="645959"/>
                      <a:pt x="795159" y="627206"/>
                    </a:cubicBezTo>
                    <a:cubicBezTo>
                      <a:pt x="800174" y="654814"/>
                      <a:pt x="800993" y="680576"/>
                      <a:pt x="797019" y="703540"/>
                    </a:cubicBezTo>
                    <a:close/>
                    <a:moveTo>
                      <a:pt x="813643" y="579924"/>
                    </a:moveTo>
                    <a:cubicBezTo>
                      <a:pt x="802079" y="541943"/>
                      <a:pt x="784161" y="501982"/>
                      <a:pt x="760839" y="461769"/>
                    </a:cubicBezTo>
                    <a:cubicBezTo>
                      <a:pt x="781824" y="425768"/>
                      <a:pt x="798612" y="389662"/>
                      <a:pt x="810339" y="354464"/>
                    </a:cubicBezTo>
                    <a:cubicBezTo>
                      <a:pt x="811634" y="350594"/>
                      <a:pt x="812750" y="346799"/>
                      <a:pt x="813896" y="343004"/>
                    </a:cubicBezTo>
                    <a:cubicBezTo>
                      <a:pt x="863471" y="376877"/>
                      <a:pt x="892969" y="417805"/>
                      <a:pt x="892969" y="461367"/>
                    </a:cubicBezTo>
                    <a:cubicBezTo>
                      <a:pt x="892969" y="505018"/>
                      <a:pt x="863367" y="546006"/>
                      <a:pt x="813643" y="579924"/>
                    </a:cubicBez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6" name="Oval 35">
                <a:extLst>
                  <a:ext uri="{FF2B5EF4-FFF2-40B4-BE49-F238E27FC236}">
                    <a16:creationId xmlns:a16="http://schemas.microsoft.com/office/drawing/2014/main" id="{58D31202-D78C-5A83-66DE-4112F6CDA2E0}"/>
                  </a:ext>
                </a:extLst>
              </p:cNvPr>
              <p:cNvSpPr/>
              <p:nvPr/>
            </p:nvSpPr>
            <p:spPr bwMode="auto">
              <a:xfrm flipH="1">
                <a:off x="5594494" y="2941300"/>
                <a:ext cx="206374" cy="20637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8D5B7831-A5EC-CAA5-2BFE-9149503B88A6}"/>
                  </a:ext>
                </a:extLst>
              </p:cNvPr>
              <p:cNvSpPr/>
              <p:nvPr/>
            </p:nvSpPr>
            <p:spPr bwMode="auto">
              <a:xfrm flipH="1">
                <a:off x="6391172" y="3721702"/>
                <a:ext cx="184148" cy="18414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2" name="TextBox 11">
            <a:extLst>
              <a:ext uri="{FF2B5EF4-FFF2-40B4-BE49-F238E27FC236}">
                <a16:creationId xmlns:a16="http://schemas.microsoft.com/office/drawing/2014/main" id="{92A0239E-924E-CE5F-C76E-DF084553F29E}"/>
              </a:ext>
            </a:extLst>
          </p:cNvPr>
          <p:cNvSpPr txBox="1"/>
          <p:nvPr/>
        </p:nvSpPr>
        <p:spPr>
          <a:xfrm>
            <a:off x="6168119" y="4346989"/>
            <a:ext cx="4693556" cy="830997"/>
          </a:xfrm>
          <a:prstGeom prst="rect">
            <a:avLst/>
          </a:prstGeom>
          <a:noFill/>
        </p:spPr>
        <p:txBody>
          <a:bodyPr wrap="square" lIns="0" tIns="0" rIns="0" bIns="0">
            <a:spAutoFit/>
          </a:bodyPr>
          <a:lstStyle/>
          <a:p>
            <a:pPr marL="7701" marR="3081" lvl="0" indent="0" algn="l" defTabSz="914367" rtl="0" eaLnBrk="1" fontAlgn="auto" latinLnBrk="0" hangingPunct="1">
              <a:lnSpc>
                <a:spcPct val="100000"/>
              </a:lnSpc>
              <a:spcBef>
                <a:spcPts val="1137"/>
              </a:spcBef>
              <a:spcAft>
                <a:spcPts val="0"/>
              </a:spcAft>
              <a:buClrTx/>
              <a:buSzTx/>
              <a:buFontTx/>
              <a:buNone/>
              <a:tabLst/>
              <a:defRPr/>
            </a:pPr>
            <a:r>
              <a:rPr kumimoji="0" lang="en-US" sz="1800" b="0" i="0" u="none" strike="noStrike" kern="1200" cap="none" spc="0" normalizeH="0" baseline="0" noProof="0">
                <a:ln>
                  <a:noFill/>
                </a:ln>
                <a:solidFill>
                  <a:schemeClr val="accent4"/>
                </a:solidFill>
                <a:effectLst/>
                <a:uLnTx/>
                <a:uFillTx/>
                <a:latin typeface="Segoe UI Semibold"/>
                <a:ea typeface="+mn-ea"/>
                <a:cs typeface="Segoe Pro"/>
              </a:rPr>
              <a:t>Allow users to personalize </a:t>
            </a:r>
            <a:r>
              <a:rPr kumimoji="0" lang="en-US" sz="1800" b="0" i="0" u="none" strike="noStrike" kern="1200" cap="none" spc="0" normalizeH="0" baseline="0" noProof="0">
                <a:ln>
                  <a:noFill/>
                </a:ln>
                <a:solidFill>
                  <a:srgbClr val="000000"/>
                </a:solidFill>
                <a:effectLst/>
                <a:uLnTx/>
                <a:uFillTx/>
                <a:latin typeface="Segoe UI"/>
                <a:ea typeface="+mn-ea"/>
                <a:cs typeface="Segoe Pro"/>
              </a:rPr>
              <a:t>their Windows 11 and Windows 10 virtual experiences</a:t>
            </a:r>
            <a:r>
              <a:rPr kumimoji="0" lang="en-US" sz="1800" b="0" i="0" u="none" strike="noStrike" kern="1200" cap="none" spc="0" normalizeH="0" baseline="0" noProof="0">
                <a:ln>
                  <a:noFill/>
                </a:ln>
                <a:solidFill>
                  <a:srgbClr val="000000"/>
                </a:solidFill>
                <a:effectLst/>
                <a:uLnTx/>
                <a:uFillTx/>
                <a:latin typeface="Segoe UI Semibold"/>
                <a:ea typeface="+mn-ea"/>
                <a:cs typeface="Segoe Pro"/>
              </a:rPr>
              <a:t> </a:t>
            </a:r>
            <a:r>
              <a:rPr kumimoji="0" lang="en-US" sz="1800" b="0" i="0" u="none" strike="noStrike" kern="1200" cap="none" spc="0" normalizeH="0" baseline="0" noProof="0">
                <a:ln>
                  <a:noFill/>
                </a:ln>
                <a:solidFill>
                  <a:srgbClr val="000000"/>
                </a:solidFill>
                <a:effectLst/>
                <a:uLnTx/>
                <a:uFillTx/>
                <a:latin typeface="Segoe UI"/>
                <a:ea typeface="+mn-ea"/>
                <a:cs typeface="Segoe Pro"/>
              </a:rPr>
              <a:t>with roaming user profiles</a:t>
            </a:r>
          </a:p>
        </p:txBody>
      </p:sp>
    </p:spTree>
    <p:extLst>
      <p:ext uri="{BB962C8B-B14F-4D97-AF65-F5344CB8AC3E}">
        <p14:creationId xmlns:p14="http://schemas.microsoft.com/office/powerpoint/2010/main" val="318171033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
            <a:extLst>
              <a:ext uri="{FF2B5EF4-FFF2-40B4-BE49-F238E27FC236}">
                <a16:creationId xmlns:a16="http://schemas.microsoft.com/office/drawing/2014/main" id="{1B1E948E-5D86-8D1D-D998-383BB88F8013}"/>
              </a:ext>
            </a:extLst>
          </p:cNvPr>
          <p:cNvSpPr txBox="1">
            <a:spLocks noGrp="1"/>
          </p:cNvSpPr>
          <p:nvPr>
            <p:ph type="title" idx="4294967295"/>
          </p:nvPr>
        </p:nvSpPr>
        <p:spPr>
          <a:xfrm>
            <a:off x="444501" y="938047"/>
            <a:ext cx="3803650" cy="338554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49" normalizeH="0" baseline="0" noProof="0">
                <a:ln w="3175">
                  <a:noFill/>
                </a:ln>
                <a:solidFill>
                  <a:srgbClr val="FFFFFF"/>
                </a:solidFill>
                <a:effectLst/>
                <a:uLnTx/>
                <a:uFillTx/>
                <a:latin typeface="Segoe UI Semibold"/>
                <a:ea typeface="+mn-ea"/>
                <a:cs typeface="Segoe UI" pitchFamily="34" charset="0"/>
              </a:rPr>
              <a:t>Maintain full control over configuration and management</a:t>
            </a:r>
          </a:p>
        </p:txBody>
      </p:sp>
      <p:sp>
        <p:nvSpPr>
          <p:cNvPr id="4" name="TextBox 3">
            <a:extLst>
              <a:ext uri="{FF2B5EF4-FFF2-40B4-BE49-F238E27FC236}">
                <a16:creationId xmlns:a16="http://schemas.microsoft.com/office/drawing/2014/main" id="{ADCD2BE5-8BB3-6921-C8BF-0B3B798FF8C3}"/>
              </a:ext>
            </a:extLst>
          </p:cNvPr>
          <p:cNvSpPr txBox="1"/>
          <p:nvPr/>
        </p:nvSpPr>
        <p:spPr>
          <a:xfrm>
            <a:off x="276225" y="5286972"/>
            <a:ext cx="3486149" cy="830997"/>
          </a:xfrm>
          <a:prstGeom prst="rect">
            <a:avLst/>
          </a:prstGeom>
          <a:noFill/>
        </p:spPr>
        <p:txBody>
          <a:bodyPr wrap="square" lIns="0" tIns="0" rIns="0" bIns="0">
            <a:spAutoFit/>
          </a:bodyPr>
          <a:lstStyle/>
          <a:p>
            <a:pPr marL="7701" marR="3081" lvl="0" indent="0" algn="l" defTabSz="914367" rtl="0" eaLnBrk="1" fontAlgn="auto" latinLnBrk="0" hangingPunct="1">
              <a:lnSpc>
                <a:spcPct val="100000"/>
              </a:lnSpc>
              <a:spcBef>
                <a:spcPts val="1137"/>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Semibold"/>
                <a:ea typeface="+mn-ea"/>
                <a:cs typeface="Segoe Pro"/>
              </a:rPr>
              <a:t>Customize and optimize your virtualization infrastructure in the cloud</a:t>
            </a:r>
          </a:p>
        </p:txBody>
      </p:sp>
      <p:grpSp>
        <p:nvGrpSpPr>
          <p:cNvPr id="7" name="Group 6" descr="Icon for apps">
            <a:extLst>
              <a:ext uri="{FF2B5EF4-FFF2-40B4-BE49-F238E27FC236}">
                <a16:creationId xmlns:a16="http://schemas.microsoft.com/office/drawing/2014/main" id="{5509EA72-DB80-0855-2BCF-A5BBBBB6F25D}"/>
              </a:ext>
            </a:extLst>
          </p:cNvPr>
          <p:cNvGrpSpPr/>
          <p:nvPr/>
        </p:nvGrpSpPr>
        <p:grpSpPr>
          <a:xfrm>
            <a:off x="4771422" y="1586491"/>
            <a:ext cx="555204" cy="457796"/>
            <a:chOff x="2179259" y="5194149"/>
            <a:chExt cx="600135" cy="494847"/>
          </a:xfrm>
          <a:solidFill>
            <a:schemeClr val="accent4"/>
          </a:solidFill>
        </p:grpSpPr>
        <p:sp>
          <p:nvSpPr>
            <p:cNvPr id="8" name="Freeform 65">
              <a:extLst>
                <a:ext uri="{FF2B5EF4-FFF2-40B4-BE49-F238E27FC236}">
                  <a16:creationId xmlns:a16="http://schemas.microsoft.com/office/drawing/2014/main" id="{D7D50AF6-B4C7-4EF3-A525-63C4556EBBA3}"/>
                </a:ext>
              </a:extLst>
            </p:cNvPr>
            <p:cNvSpPr>
              <a:spLocks noEditPoints="1"/>
            </p:cNvSpPr>
            <p:nvPr/>
          </p:nvSpPr>
          <p:spPr bwMode="auto">
            <a:xfrm>
              <a:off x="2179259" y="5274706"/>
              <a:ext cx="600135" cy="414290"/>
            </a:xfrm>
            <a:custGeom>
              <a:avLst/>
              <a:gdLst>
                <a:gd name="T0" fmla="*/ 1454 w 2907"/>
                <a:gd name="T1" fmla="*/ 1887 h 1887"/>
                <a:gd name="T2" fmla="*/ 186 w 2907"/>
                <a:gd name="T3" fmla="*/ 1887 h 1887"/>
                <a:gd name="T4" fmla="*/ 1 w 2907"/>
                <a:gd name="T5" fmla="*/ 1704 h 1887"/>
                <a:gd name="T6" fmla="*/ 1 w 2907"/>
                <a:gd name="T7" fmla="*/ 180 h 1887"/>
                <a:gd name="T8" fmla="*/ 182 w 2907"/>
                <a:gd name="T9" fmla="*/ 0 h 1887"/>
                <a:gd name="T10" fmla="*/ 2724 w 2907"/>
                <a:gd name="T11" fmla="*/ 0 h 1887"/>
                <a:gd name="T12" fmla="*/ 2906 w 2907"/>
                <a:gd name="T13" fmla="*/ 180 h 1887"/>
                <a:gd name="T14" fmla="*/ 2906 w 2907"/>
                <a:gd name="T15" fmla="*/ 1710 h 1887"/>
                <a:gd name="T16" fmla="*/ 2728 w 2907"/>
                <a:gd name="T17" fmla="*/ 1887 h 1887"/>
                <a:gd name="T18" fmla="*/ 1454 w 2907"/>
                <a:gd name="T19" fmla="*/ 1887 h 1887"/>
                <a:gd name="T20" fmla="*/ 148 w 2907"/>
                <a:gd name="T21" fmla="*/ 1737 h 1887"/>
                <a:gd name="T22" fmla="*/ 2757 w 2907"/>
                <a:gd name="T23" fmla="*/ 1737 h 1887"/>
                <a:gd name="T24" fmla="*/ 2757 w 2907"/>
                <a:gd name="T25" fmla="*/ 148 h 1887"/>
                <a:gd name="T26" fmla="*/ 148 w 2907"/>
                <a:gd name="T27" fmla="*/ 148 h 1887"/>
                <a:gd name="T28" fmla="*/ 148 w 2907"/>
                <a:gd name="T29" fmla="*/ 1737 h 1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07" h="1887">
                  <a:moveTo>
                    <a:pt x="1454" y="1887"/>
                  </a:moveTo>
                  <a:cubicBezTo>
                    <a:pt x="1031" y="1887"/>
                    <a:pt x="608" y="1887"/>
                    <a:pt x="186" y="1887"/>
                  </a:cubicBezTo>
                  <a:cubicBezTo>
                    <a:pt x="51" y="1887"/>
                    <a:pt x="1" y="1838"/>
                    <a:pt x="1" y="1704"/>
                  </a:cubicBezTo>
                  <a:cubicBezTo>
                    <a:pt x="0" y="1196"/>
                    <a:pt x="0" y="688"/>
                    <a:pt x="1" y="180"/>
                  </a:cubicBezTo>
                  <a:cubicBezTo>
                    <a:pt x="1" y="51"/>
                    <a:pt x="52" y="0"/>
                    <a:pt x="182" y="0"/>
                  </a:cubicBezTo>
                  <a:cubicBezTo>
                    <a:pt x="1030" y="0"/>
                    <a:pt x="1877" y="0"/>
                    <a:pt x="2724" y="0"/>
                  </a:cubicBezTo>
                  <a:cubicBezTo>
                    <a:pt x="2854" y="0"/>
                    <a:pt x="2906" y="51"/>
                    <a:pt x="2906" y="180"/>
                  </a:cubicBezTo>
                  <a:cubicBezTo>
                    <a:pt x="2907" y="690"/>
                    <a:pt x="2907" y="1200"/>
                    <a:pt x="2906" y="1710"/>
                  </a:cubicBezTo>
                  <a:cubicBezTo>
                    <a:pt x="2906" y="1836"/>
                    <a:pt x="2854" y="1887"/>
                    <a:pt x="2728" y="1887"/>
                  </a:cubicBezTo>
                  <a:cubicBezTo>
                    <a:pt x="2303" y="1887"/>
                    <a:pt x="1878" y="1887"/>
                    <a:pt x="1454" y="1887"/>
                  </a:cubicBezTo>
                  <a:close/>
                  <a:moveTo>
                    <a:pt x="148" y="1737"/>
                  </a:moveTo>
                  <a:cubicBezTo>
                    <a:pt x="1019" y="1737"/>
                    <a:pt x="1888" y="1737"/>
                    <a:pt x="2757" y="1737"/>
                  </a:cubicBezTo>
                  <a:cubicBezTo>
                    <a:pt x="2757" y="1205"/>
                    <a:pt x="2757" y="676"/>
                    <a:pt x="2757" y="148"/>
                  </a:cubicBezTo>
                  <a:cubicBezTo>
                    <a:pt x="1885" y="148"/>
                    <a:pt x="1018" y="148"/>
                    <a:pt x="148" y="148"/>
                  </a:cubicBezTo>
                  <a:cubicBezTo>
                    <a:pt x="148" y="679"/>
                    <a:pt x="148" y="1206"/>
                    <a:pt x="148" y="1737"/>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67229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73A3C"/>
                </a:solidFill>
                <a:effectLst/>
                <a:uLnTx/>
                <a:uFillTx/>
                <a:latin typeface="Segoe UI"/>
                <a:ea typeface="+mn-ea"/>
                <a:cs typeface="+mn-cs"/>
              </a:endParaRPr>
            </a:p>
          </p:txBody>
        </p:sp>
        <p:sp>
          <p:nvSpPr>
            <p:cNvPr id="9" name="Freeform 66">
              <a:extLst>
                <a:ext uri="{FF2B5EF4-FFF2-40B4-BE49-F238E27FC236}">
                  <a16:creationId xmlns:a16="http://schemas.microsoft.com/office/drawing/2014/main" id="{98B86E45-5E68-F619-86CD-7A4A65ED6CD0}"/>
                </a:ext>
              </a:extLst>
            </p:cNvPr>
            <p:cNvSpPr>
              <a:spLocks noEditPoints="1"/>
            </p:cNvSpPr>
            <p:nvPr/>
          </p:nvSpPr>
          <p:spPr bwMode="auto">
            <a:xfrm>
              <a:off x="2179259" y="5194149"/>
              <a:ext cx="600135" cy="67610"/>
            </a:xfrm>
            <a:custGeom>
              <a:avLst/>
              <a:gdLst>
                <a:gd name="T0" fmla="*/ 5 w 2906"/>
                <a:gd name="T1" fmla="*/ 310 h 312"/>
                <a:gd name="T2" fmla="*/ 7 w 2906"/>
                <a:gd name="T3" fmla="*/ 117 h 312"/>
                <a:gd name="T4" fmla="*/ 125 w 2906"/>
                <a:gd name="T5" fmla="*/ 3 h 312"/>
                <a:gd name="T6" fmla="*/ 198 w 2906"/>
                <a:gd name="T7" fmla="*/ 1 h 312"/>
                <a:gd name="T8" fmla="*/ 2710 w 2906"/>
                <a:gd name="T9" fmla="*/ 1 h 312"/>
                <a:gd name="T10" fmla="*/ 2906 w 2906"/>
                <a:gd name="T11" fmla="*/ 197 h 312"/>
                <a:gd name="T12" fmla="*/ 2906 w 2906"/>
                <a:gd name="T13" fmla="*/ 312 h 312"/>
                <a:gd name="T14" fmla="*/ 2691 w 2906"/>
                <a:gd name="T15" fmla="*/ 294 h 312"/>
                <a:gd name="T16" fmla="*/ 137 w 2906"/>
                <a:gd name="T17" fmla="*/ 294 h 312"/>
                <a:gd name="T18" fmla="*/ 5 w 2906"/>
                <a:gd name="T19" fmla="*/ 310 h 312"/>
                <a:gd name="T20" fmla="*/ 2615 w 2906"/>
                <a:gd name="T21" fmla="*/ 98 h 312"/>
                <a:gd name="T22" fmla="*/ 2608 w 2906"/>
                <a:gd name="T23" fmla="*/ 106 h 312"/>
                <a:gd name="T24" fmla="*/ 2643 w 2906"/>
                <a:gd name="T25" fmla="*/ 151 h 312"/>
                <a:gd name="T26" fmla="*/ 2619 w 2906"/>
                <a:gd name="T27" fmla="*/ 184 h 312"/>
                <a:gd name="T28" fmla="*/ 2707 w 2906"/>
                <a:gd name="T29" fmla="*/ 184 h 312"/>
                <a:gd name="T30" fmla="*/ 2681 w 2906"/>
                <a:gd name="T31" fmla="*/ 150 h 312"/>
                <a:gd name="T32" fmla="*/ 2716 w 2906"/>
                <a:gd name="T33" fmla="*/ 105 h 312"/>
                <a:gd name="T34" fmla="*/ 2710 w 2906"/>
                <a:gd name="T35" fmla="*/ 99 h 312"/>
                <a:gd name="T36" fmla="*/ 2662 w 2906"/>
                <a:gd name="T37" fmla="*/ 129 h 312"/>
                <a:gd name="T38" fmla="*/ 2615 w 2906"/>
                <a:gd name="T39" fmla="*/ 98 h 312"/>
                <a:gd name="T40" fmla="*/ 2404 w 2906"/>
                <a:gd name="T41" fmla="*/ 103 h 312"/>
                <a:gd name="T42" fmla="*/ 2404 w 2906"/>
                <a:gd name="T43" fmla="*/ 193 h 312"/>
                <a:gd name="T44" fmla="*/ 2492 w 2906"/>
                <a:gd name="T45" fmla="*/ 193 h 312"/>
                <a:gd name="T46" fmla="*/ 2492 w 2906"/>
                <a:gd name="T47" fmla="*/ 103 h 312"/>
                <a:gd name="T48" fmla="*/ 2404 w 2906"/>
                <a:gd name="T49" fmla="*/ 103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06" h="312">
                  <a:moveTo>
                    <a:pt x="5" y="310"/>
                  </a:moveTo>
                  <a:cubicBezTo>
                    <a:pt x="5" y="249"/>
                    <a:pt x="0" y="182"/>
                    <a:pt x="7" y="117"/>
                  </a:cubicBezTo>
                  <a:cubicBezTo>
                    <a:pt x="13" y="55"/>
                    <a:pt x="63" y="12"/>
                    <a:pt x="125" y="3"/>
                  </a:cubicBezTo>
                  <a:cubicBezTo>
                    <a:pt x="149" y="0"/>
                    <a:pt x="174" y="1"/>
                    <a:pt x="198" y="1"/>
                  </a:cubicBezTo>
                  <a:cubicBezTo>
                    <a:pt x="1036" y="1"/>
                    <a:pt x="1873" y="1"/>
                    <a:pt x="2710" y="1"/>
                  </a:cubicBezTo>
                  <a:cubicBezTo>
                    <a:pt x="2861" y="1"/>
                    <a:pt x="2906" y="46"/>
                    <a:pt x="2906" y="197"/>
                  </a:cubicBezTo>
                  <a:cubicBezTo>
                    <a:pt x="2906" y="239"/>
                    <a:pt x="2906" y="281"/>
                    <a:pt x="2906" y="312"/>
                  </a:cubicBezTo>
                  <a:cubicBezTo>
                    <a:pt x="2832" y="305"/>
                    <a:pt x="2761" y="294"/>
                    <a:pt x="2691" y="294"/>
                  </a:cubicBezTo>
                  <a:cubicBezTo>
                    <a:pt x="1839" y="292"/>
                    <a:pt x="988" y="293"/>
                    <a:pt x="137" y="294"/>
                  </a:cubicBezTo>
                  <a:cubicBezTo>
                    <a:pt x="95" y="294"/>
                    <a:pt x="54" y="304"/>
                    <a:pt x="5" y="310"/>
                  </a:cubicBezTo>
                  <a:close/>
                  <a:moveTo>
                    <a:pt x="2615" y="98"/>
                  </a:moveTo>
                  <a:cubicBezTo>
                    <a:pt x="2613" y="101"/>
                    <a:pt x="2610" y="103"/>
                    <a:pt x="2608" y="106"/>
                  </a:cubicBezTo>
                  <a:cubicBezTo>
                    <a:pt x="2620" y="121"/>
                    <a:pt x="2632" y="136"/>
                    <a:pt x="2643" y="151"/>
                  </a:cubicBezTo>
                  <a:cubicBezTo>
                    <a:pt x="2631" y="167"/>
                    <a:pt x="2622" y="180"/>
                    <a:pt x="2619" y="184"/>
                  </a:cubicBezTo>
                  <a:cubicBezTo>
                    <a:pt x="2649" y="184"/>
                    <a:pt x="2679" y="184"/>
                    <a:pt x="2707" y="184"/>
                  </a:cubicBezTo>
                  <a:cubicBezTo>
                    <a:pt x="2703" y="178"/>
                    <a:pt x="2693" y="165"/>
                    <a:pt x="2681" y="150"/>
                  </a:cubicBezTo>
                  <a:cubicBezTo>
                    <a:pt x="2693" y="134"/>
                    <a:pt x="2705" y="120"/>
                    <a:pt x="2716" y="105"/>
                  </a:cubicBezTo>
                  <a:cubicBezTo>
                    <a:pt x="2714" y="103"/>
                    <a:pt x="2712" y="101"/>
                    <a:pt x="2710" y="99"/>
                  </a:cubicBezTo>
                  <a:cubicBezTo>
                    <a:pt x="2694" y="109"/>
                    <a:pt x="2679" y="119"/>
                    <a:pt x="2662" y="129"/>
                  </a:cubicBezTo>
                  <a:cubicBezTo>
                    <a:pt x="2647" y="119"/>
                    <a:pt x="2631" y="108"/>
                    <a:pt x="2615" y="98"/>
                  </a:cubicBezTo>
                  <a:close/>
                  <a:moveTo>
                    <a:pt x="2404" y="103"/>
                  </a:moveTo>
                  <a:cubicBezTo>
                    <a:pt x="2404" y="137"/>
                    <a:pt x="2404" y="164"/>
                    <a:pt x="2404" y="193"/>
                  </a:cubicBezTo>
                  <a:cubicBezTo>
                    <a:pt x="2436" y="193"/>
                    <a:pt x="2465" y="193"/>
                    <a:pt x="2492" y="193"/>
                  </a:cubicBezTo>
                  <a:cubicBezTo>
                    <a:pt x="2492" y="160"/>
                    <a:pt x="2492" y="131"/>
                    <a:pt x="2492" y="103"/>
                  </a:cubicBezTo>
                  <a:cubicBezTo>
                    <a:pt x="2461" y="103"/>
                    <a:pt x="2435" y="103"/>
                    <a:pt x="2404" y="103"/>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67229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73A3C"/>
                </a:solidFill>
                <a:effectLst/>
                <a:uLnTx/>
                <a:uFillTx/>
                <a:latin typeface="Segoe UI"/>
                <a:ea typeface="+mn-ea"/>
                <a:cs typeface="+mn-cs"/>
              </a:endParaRPr>
            </a:p>
          </p:txBody>
        </p:sp>
        <p:grpSp>
          <p:nvGrpSpPr>
            <p:cNvPr id="38" name="Group 37">
              <a:extLst>
                <a:ext uri="{FF2B5EF4-FFF2-40B4-BE49-F238E27FC236}">
                  <a16:creationId xmlns:a16="http://schemas.microsoft.com/office/drawing/2014/main" id="{3FCC5BEE-487E-14F3-DA35-CE7887975A23}"/>
                </a:ext>
              </a:extLst>
            </p:cNvPr>
            <p:cNvGrpSpPr/>
            <p:nvPr/>
          </p:nvGrpSpPr>
          <p:grpSpPr>
            <a:xfrm>
              <a:off x="2327672" y="5335707"/>
              <a:ext cx="337653" cy="271766"/>
              <a:chOff x="3447812" y="5350946"/>
              <a:chExt cx="1137523" cy="915555"/>
            </a:xfrm>
            <a:grpFill/>
          </p:grpSpPr>
          <p:sp>
            <p:nvSpPr>
              <p:cNvPr id="39" name="Freeform 68">
                <a:extLst>
                  <a:ext uri="{FF2B5EF4-FFF2-40B4-BE49-F238E27FC236}">
                    <a16:creationId xmlns:a16="http://schemas.microsoft.com/office/drawing/2014/main" id="{D9096B28-0F79-1268-6C89-83D2CC96C0E0}"/>
                  </a:ext>
                </a:extLst>
              </p:cNvPr>
              <p:cNvSpPr>
                <a:spLocks noEditPoints="1"/>
              </p:cNvSpPr>
              <p:nvPr/>
            </p:nvSpPr>
            <p:spPr bwMode="auto">
              <a:xfrm>
                <a:off x="3867171" y="5545633"/>
                <a:ext cx="718164" cy="720868"/>
              </a:xfrm>
              <a:custGeom>
                <a:avLst/>
                <a:gdLst>
                  <a:gd name="T0" fmla="*/ 512 w 902"/>
                  <a:gd name="T1" fmla="*/ 897 h 899"/>
                  <a:gd name="T2" fmla="*/ 437 w 902"/>
                  <a:gd name="T3" fmla="*/ 897 h 899"/>
                  <a:gd name="T4" fmla="*/ 374 w 902"/>
                  <a:gd name="T5" fmla="*/ 855 h 899"/>
                  <a:gd name="T6" fmla="*/ 215 w 902"/>
                  <a:gd name="T7" fmla="*/ 788 h 899"/>
                  <a:gd name="T8" fmla="*/ 136 w 902"/>
                  <a:gd name="T9" fmla="*/ 768 h 899"/>
                  <a:gd name="T10" fmla="*/ 112 w 902"/>
                  <a:gd name="T11" fmla="*/ 685 h 899"/>
                  <a:gd name="T12" fmla="*/ 42 w 902"/>
                  <a:gd name="T13" fmla="*/ 521 h 899"/>
                  <a:gd name="T14" fmla="*/ 7 w 902"/>
                  <a:gd name="T15" fmla="*/ 449 h 899"/>
                  <a:gd name="T16" fmla="*/ 41 w 902"/>
                  <a:gd name="T17" fmla="*/ 381 h 899"/>
                  <a:gd name="T18" fmla="*/ 110 w 902"/>
                  <a:gd name="T19" fmla="*/ 213 h 899"/>
                  <a:gd name="T20" fmla="*/ 136 w 902"/>
                  <a:gd name="T21" fmla="*/ 137 h 899"/>
                  <a:gd name="T22" fmla="*/ 206 w 902"/>
                  <a:gd name="T23" fmla="*/ 115 h 899"/>
                  <a:gd name="T24" fmla="*/ 376 w 902"/>
                  <a:gd name="T25" fmla="*/ 43 h 899"/>
                  <a:gd name="T26" fmla="*/ 447 w 902"/>
                  <a:gd name="T27" fmla="*/ 4 h 899"/>
                  <a:gd name="T28" fmla="*/ 529 w 902"/>
                  <a:gd name="T29" fmla="*/ 45 h 899"/>
                  <a:gd name="T30" fmla="*/ 693 w 902"/>
                  <a:gd name="T31" fmla="*/ 113 h 899"/>
                  <a:gd name="T32" fmla="*/ 765 w 902"/>
                  <a:gd name="T33" fmla="*/ 133 h 899"/>
                  <a:gd name="T34" fmla="*/ 793 w 902"/>
                  <a:gd name="T35" fmla="*/ 215 h 899"/>
                  <a:gd name="T36" fmla="*/ 859 w 902"/>
                  <a:gd name="T37" fmla="*/ 380 h 899"/>
                  <a:gd name="T38" fmla="*/ 898 w 902"/>
                  <a:gd name="T39" fmla="*/ 456 h 899"/>
                  <a:gd name="T40" fmla="*/ 861 w 902"/>
                  <a:gd name="T41" fmla="*/ 522 h 899"/>
                  <a:gd name="T42" fmla="*/ 792 w 902"/>
                  <a:gd name="T43" fmla="*/ 692 h 899"/>
                  <a:gd name="T44" fmla="*/ 773 w 902"/>
                  <a:gd name="T45" fmla="*/ 758 h 899"/>
                  <a:gd name="T46" fmla="*/ 706 w 902"/>
                  <a:gd name="T47" fmla="*/ 791 h 899"/>
                  <a:gd name="T48" fmla="*/ 512 w 902"/>
                  <a:gd name="T49" fmla="*/ 897 h 899"/>
                  <a:gd name="T50" fmla="*/ 453 w 902"/>
                  <a:gd name="T51" fmla="*/ 721 h 899"/>
                  <a:gd name="T52" fmla="*/ 722 w 902"/>
                  <a:gd name="T53" fmla="*/ 452 h 899"/>
                  <a:gd name="T54" fmla="*/ 448 w 902"/>
                  <a:gd name="T55" fmla="*/ 184 h 899"/>
                  <a:gd name="T56" fmla="*/ 182 w 902"/>
                  <a:gd name="T57" fmla="*/ 454 h 899"/>
                  <a:gd name="T58" fmla="*/ 453 w 902"/>
                  <a:gd name="T59" fmla="*/ 721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02" h="899">
                    <a:moveTo>
                      <a:pt x="512" y="897"/>
                    </a:moveTo>
                    <a:cubicBezTo>
                      <a:pt x="485" y="897"/>
                      <a:pt x="461" y="896"/>
                      <a:pt x="437" y="897"/>
                    </a:cubicBezTo>
                    <a:cubicBezTo>
                      <a:pt x="405" y="899"/>
                      <a:pt x="387" y="888"/>
                      <a:pt x="374" y="855"/>
                    </a:cubicBezTo>
                    <a:cubicBezTo>
                      <a:pt x="346" y="788"/>
                      <a:pt x="282" y="759"/>
                      <a:pt x="215" y="788"/>
                    </a:cubicBezTo>
                    <a:cubicBezTo>
                      <a:pt x="178" y="804"/>
                      <a:pt x="159" y="791"/>
                      <a:pt x="136" y="768"/>
                    </a:cubicBezTo>
                    <a:cubicBezTo>
                      <a:pt x="114" y="744"/>
                      <a:pt x="95" y="726"/>
                      <a:pt x="112" y="685"/>
                    </a:cubicBezTo>
                    <a:cubicBezTo>
                      <a:pt x="142" y="614"/>
                      <a:pt x="115" y="549"/>
                      <a:pt x="42" y="521"/>
                    </a:cubicBezTo>
                    <a:cubicBezTo>
                      <a:pt x="0" y="505"/>
                      <a:pt x="8" y="477"/>
                      <a:pt x="7" y="449"/>
                    </a:cubicBezTo>
                    <a:cubicBezTo>
                      <a:pt x="6" y="421"/>
                      <a:pt x="4" y="397"/>
                      <a:pt x="41" y="381"/>
                    </a:cubicBezTo>
                    <a:cubicBezTo>
                      <a:pt x="117" y="350"/>
                      <a:pt x="142" y="289"/>
                      <a:pt x="110" y="213"/>
                    </a:cubicBezTo>
                    <a:cubicBezTo>
                      <a:pt x="93" y="173"/>
                      <a:pt x="113" y="153"/>
                      <a:pt x="136" y="137"/>
                    </a:cubicBezTo>
                    <a:cubicBezTo>
                      <a:pt x="156" y="123"/>
                      <a:pt x="186" y="110"/>
                      <a:pt x="206" y="115"/>
                    </a:cubicBezTo>
                    <a:cubicBezTo>
                      <a:pt x="287" y="138"/>
                      <a:pt x="345" y="119"/>
                      <a:pt x="376" y="43"/>
                    </a:cubicBezTo>
                    <a:cubicBezTo>
                      <a:pt x="391" y="4"/>
                      <a:pt x="416" y="4"/>
                      <a:pt x="447" y="4"/>
                    </a:cubicBezTo>
                    <a:cubicBezTo>
                      <a:pt x="481" y="5"/>
                      <a:pt x="511" y="0"/>
                      <a:pt x="529" y="45"/>
                    </a:cubicBezTo>
                    <a:cubicBezTo>
                      <a:pt x="557" y="118"/>
                      <a:pt x="622" y="144"/>
                      <a:pt x="693" y="113"/>
                    </a:cubicBezTo>
                    <a:cubicBezTo>
                      <a:pt x="728" y="98"/>
                      <a:pt x="746" y="112"/>
                      <a:pt x="765" y="133"/>
                    </a:cubicBezTo>
                    <a:cubicBezTo>
                      <a:pt x="786" y="156"/>
                      <a:pt x="812" y="172"/>
                      <a:pt x="793" y="215"/>
                    </a:cubicBezTo>
                    <a:cubicBezTo>
                      <a:pt x="762" y="287"/>
                      <a:pt x="787" y="351"/>
                      <a:pt x="859" y="380"/>
                    </a:cubicBezTo>
                    <a:cubicBezTo>
                      <a:pt x="902" y="397"/>
                      <a:pt x="897" y="425"/>
                      <a:pt x="898" y="456"/>
                    </a:cubicBezTo>
                    <a:cubicBezTo>
                      <a:pt x="899" y="486"/>
                      <a:pt x="897" y="507"/>
                      <a:pt x="861" y="522"/>
                    </a:cubicBezTo>
                    <a:cubicBezTo>
                      <a:pt x="787" y="552"/>
                      <a:pt x="769" y="612"/>
                      <a:pt x="792" y="692"/>
                    </a:cubicBezTo>
                    <a:cubicBezTo>
                      <a:pt x="797" y="712"/>
                      <a:pt x="787" y="743"/>
                      <a:pt x="773" y="758"/>
                    </a:cubicBezTo>
                    <a:cubicBezTo>
                      <a:pt x="757" y="776"/>
                      <a:pt x="726" y="795"/>
                      <a:pt x="706" y="791"/>
                    </a:cubicBezTo>
                    <a:cubicBezTo>
                      <a:pt x="597" y="766"/>
                      <a:pt x="555" y="785"/>
                      <a:pt x="512" y="897"/>
                    </a:cubicBezTo>
                    <a:close/>
                    <a:moveTo>
                      <a:pt x="453" y="721"/>
                    </a:moveTo>
                    <a:cubicBezTo>
                      <a:pt x="597" y="720"/>
                      <a:pt x="722" y="595"/>
                      <a:pt x="722" y="452"/>
                    </a:cubicBezTo>
                    <a:cubicBezTo>
                      <a:pt x="722" y="303"/>
                      <a:pt x="598" y="182"/>
                      <a:pt x="448" y="184"/>
                    </a:cubicBezTo>
                    <a:cubicBezTo>
                      <a:pt x="301" y="186"/>
                      <a:pt x="180" y="309"/>
                      <a:pt x="182" y="454"/>
                    </a:cubicBezTo>
                    <a:cubicBezTo>
                      <a:pt x="183" y="597"/>
                      <a:pt x="310" y="722"/>
                      <a:pt x="453" y="721"/>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67229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73A3C"/>
                  </a:solidFill>
                  <a:effectLst/>
                  <a:uLnTx/>
                  <a:uFillTx/>
                  <a:latin typeface="Segoe UI"/>
                  <a:ea typeface="+mn-ea"/>
                  <a:cs typeface="+mn-cs"/>
                </a:endParaRPr>
              </a:p>
            </p:txBody>
          </p:sp>
          <p:sp>
            <p:nvSpPr>
              <p:cNvPr id="40" name="Freeform 71">
                <a:extLst>
                  <a:ext uri="{FF2B5EF4-FFF2-40B4-BE49-F238E27FC236}">
                    <a16:creationId xmlns:a16="http://schemas.microsoft.com/office/drawing/2014/main" id="{EC2AC5DC-51E3-CB52-BE90-CE1C10B2BC9D}"/>
                  </a:ext>
                </a:extLst>
              </p:cNvPr>
              <p:cNvSpPr>
                <a:spLocks noEditPoints="1"/>
              </p:cNvSpPr>
              <p:nvPr/>
            </p:nvSpPr>
            <p:spPr bwMode="auto">
              <a:xfrm>
                <a:off x="4076854" y="5761368"/>
                <a:ext cx="298802" cy="299926"/>
              </a:xfrm>
              <a:custGeom>
                <a:avLst/>
                <a:gdLst>
                  <a:gd name="T0" fmla="*/ 373 w 374"/>
                  <a:gd name="T1" fmla="*/ 185 h 375"/>
                  <a:gd name="T2" fmla="*/ 189 w 374"/>
                  <a:gd name="T3" fmla="*/ 374 h 375"/>
                  <a:gd name="T4" fmla="*/ 1 w 374"/>
                  <a:gd name="T5" fmla="*/ 190 h 375"/>
                  <a:gd name="T6" fmla="*/ 185 w 374"/>
                  <a:gd name="T7" fmla="*/ 2 h 375"/>
                  <a:gd name="T8" fmla="*/ 373 w 374"/>
                  <a:gd name="T9" fmla="*/ 185 h 375"/>
                  <a:gd name="T10" fmla="*/ 185 w 374"/>
                  <a:gd name="T11" fmla="*/ 280 h 375"/>
                  <a:gd name="T12" fmla="*/ 280 w 374"/>
                  <a:gd name="T13" fmla="*/ 189 h 375"/>
                  <a:gd name="T14" fmla="*/ 189 w 374"/>
                  <a:gd name="T15" fmla="*/ 94 h 375"/>
                  <a:gd name="T16" fmla="*/ 94 w 374"/>
                  <a:gd name="T17" fmla="*/ 185 h 375"/>
                  <a:gd name="T18" fmla="*/ 185 w 374"/>
                  <a:gd name="T19" fmla="*/ 28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4" h="375">
                    <a:moveTo>
                      <a:pt x="373" y="185"/>
                    </a:moveTo>
                    <a:cubicBezTo>
                      <a:pt x="374" y="288"/>
                      <a:pt x="292" y="372"/>
                      <a:pt x="189" y="374"/>
                    </a:cubicBezTo>
                    <a:cubicBezTo>
                      <a:pt x="88" y="375"/>
                      <a:pt x="2" y="292"/>
                      <a:pt x="1" y="190"/>
                    </a:cubicBezTo>
                    <a:cubicBezTo>
                      <a:pt x="0" y="86"/>
                      <a:pt x="81" y="3"/>
                      <a:pt x="185" y="2"/>
                    </a:cubicBezTo>
                    <a:cubicBezTo>
                      <a:pt x="288" y="0"/>
                      <a:pt x="371" y="82"/>
                      <a:pt x="373" y="185"/>
                    </a:cubicBezTo>
                    <a:close/>
                    <a:moveTo>
                      <a:pt x="185" y="280"/>
                    </a:moveTo>
                    <a:cubicBezTo>
                      <a:pt x="236" y="281"/>
                      <a:pt x="279" y="240"/>
                      <a:pt x="280" y="189"/>
                    </a:cubicBezTo>
                    <a:cubicBezTo>
                      <a:pt x="281" y="138"/>
                      <a:pt x="240" y="95"/>
                      <a:pt x="189" y="94"/>
                    </a:cubicBezTo>
                    <a:cubicBezTo>
                      <a:pt x="139" y="93"/>
                      <a:pt x="96" y="134"/>
                      <a:pt x="94" y="185"/>
                    </a:cubicBezTo>
                    <a:cubicBezTo>
                      <a:pt x="93" y="237"/>
                      <a:pt x="134" y="279"/>
                      <a:pt x="185" y="280"/>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67229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73A3C"/>
                  </a:solidFill>
                  <a:effectLst/>
                  <a:uLnTx/>
                  <a:uFillTx/>
                  <a:latin typeface="Segoe UI"/>
                  <a:ea typeface="+mn-ea"/>
                  <a:cs typeface="+mn-cs"/>
                </a:endParaRPr>
              </a:p>
            </p:txBody>
          </p:sp>
          <p:grpSp>
            <p:nvGrpSpPr>
              <p:cNvPr id="41" name="Group 40">
                <a:extLst>
                  <a:ext uri="{FF2B5EF4-FFF2-40B4-BE49-F238E27FC236}">
                    <a16:creationId xmlns:a16="http://schemas.microsoft.com/office/drawing/2014/main" id="{BFF24FF5-E252-1C20-672B-C0CEE85313FD}"/>
                  </a:ext>
                </a:extLst>
              </p:cNvPr>
              <p:cNvGrpSpPr/>
              <p:nvPr/>
            </p:nvGrpSpPr>
            <p:grpSpPr>
              <a:xfrm>
                <a:off x="3447812" y="5350946"/>
                <a:ext cx="471785" cy="489350"/>
                <a:chOff x="3447812" y="5350946"/>
                <a:chExt cx="471785" cy="489350"/>
              </a:xfrm>
              <a:grpFill/>
            </p:grpSpPr>
            <p:sp>
              <p:nvSpPr>
                <p:cNvPr id="42" name="Freeform 69">
                  <a:extLst>
                    <a:ext uri="{FF2B5EF4-FFF2-40B4-BE49-F238E27FC236}">
                      <a16:creationId xmlns:a16="http://schemas.microsoft.com/office/drawing/2014/main" id="{81FC2BDF-994C-DBB5-AE0D-B6BC8E89C349}"/>
                    </a:ext>
                  </a:extLst>
                </p:cNvPr>
                <p:cNvSpPr>
                  <a:spLocks noEditPoints="1"/>
                </p:cNvSpPr>
                <p:nvPr/>
              </p:nvSpPr>
              <p:spPr bwMode="auto">
                <a:xfrm>
                  <a:off x="3447812" y="5350946"/>
                  <a:ext cx="471785" cy="489350"/>
                </a:xfrm>
                <a:custGeom>
                  <a:avLst/>
                  <a:gdLst>
                    <a:gd name="T0" fmla="*/ 542 w 595"/>
                    <a:gd name="T1" fmla="*/ 120 h 611"/>
                    <a:gd name="T2" fmla="*/ 587 w 595"/>
                    <a:gd name="T3" fmla="*/ 268 h 611"/>
                    <a:gd name="T4" fmla="*/ 574 w 595"/>
                    <a:gd name="T5" fmla="*/ 347 h 611"/>
                    <a:gd name="T6" fmla="*/ 528 w 595"/>
                    <a:gd name="T7" fmla="*/ 460 h 611"/>
                    <a:gd name="T8" fmla="*/ 461 w 595"/>
                    <a:gd name="T9" fmla="*/ 525 h 611"/>
                    <a:gd name="T10" fmla="*/ 355 w 595"/>
                    <a:gd name="T11" fmla="*/ 572 h 611"/>
                    <a:gd name="T12" fmla="*/ 256 w 595"/>
                    <a:gd name="T13" fmla="*/ 570 h 611"/>
                    <a:gd name="T14" fmla="*/ 150 w 595"/>
                    <a:gd name="T15" fmla="*/ 526 h 611"/>
                    <a:gd name="T16" fmla="*/ 84 w 595"/>
                    <a:gd name="T17" fmla="*/ 459 h 611"/>
                    <a:gd name="T18" fmla="*/ 41 w 595"/>
                    <a:gd name="T19" fmla="*/ 351 h 611"/>
                    <a:gd name="T20" fmla="*/ 40 w 595"/>
                    <a:gd name="T21" fmla="*/ 258 h 611"/>
                    <a:gd name="T22" fmla="*/ 84 w 595"/>
                    <a:gd name="T23" fmla="*/ 151 h 611"/>
                    <a:gd name="T24" fmla="*/ 149 w 595"/>
                    <a:gd name="T25" fmla="*/ 85 h 611"/>
                    <a:gd name="T26" fmla="*/ 256 w 595"/>
                    <a:gd name="T27" fmla="*/ 40 h 611"/>
                    <a:gd name="T28" fmla="*/ 356 w 595"/>
                    <a:gd name="T29" fmla="*/ 40 h 611"/>
                    <a:gd name="T30" fmla="*/ 469 w 595"/>
                    <a:gd name="T31" fmla="*/ 85 h 611"/>
                    <a:gd name="T32" fmla="*/ 542 w 595"/>
                    <a:gd name="T33" fmla="*/ 120 h 611"/>
                    <a:gd name="T34" fmla="*/ 303 w 595"/>
                    <a:gd name="T35" fmla="*/ 480 h 611"/>
                    <a:gd name="T36" fmla="*/ 483 w 595"/>
                    <a:gd name="T37" fmla="*/ 309 h 611"/>
                    <a:gd name="T38" fmla="*/ 306 w 595"/>
                    <a:gd name="T39" fmla="*/ 128 h 611"/>
                    <a:gd name="T40" fmla="*/ 131 w 595"/>
                    <a:gd name="T41" fmla="*/ 303 h 611"/>
                    <a:gd name="T42" fmla="*/ 303 w 595"/>
                    <a:gd name="T43" fmla="*/ 480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5" h="611">
                      <a:moveTo>
                        <a:pt x="542" y="120"/>
                      </a:moveTo>
                      <a:cubicBezTo>
                        <a:pt x="507" y="197"/>
                        <a:pt x="528" y="237"/>
                        <a:pt x="587" y="268"/>
                      </a:cubicBezTo>
                      <a:cubicBezTo>
                        <a:pt x="595" y="273"/>
                        <a:pt x="590" y="335"/>
                        <a:pt x="574" y="347"/>
                      </a:cubicBezTo>
                      <a:cubicBezTo>
                        <a:pt x="533" y="378"/>
                        <a:pt x="514" y="408"/>
                        <a:pt x="528" y="460"/>
                      </a:cubicBezTo>
                      <a:cubicBezTo>
                        <a:pt x="541" y="503"/>
                        <a:pt x="507" y="536"/>
                        <a:pt x="461" y="525"/>
                      </a:cubicBezTo>
                      <a:cubicBezTo>
                        <a:pt x="412" y="512"/>
                        <a:pt x="380" y="529"/>
                        <a:pt x="355" y="572"/>
                      </a:cubicBezTo>
                      <a:cubicBezTo>
                        <a:pt x="333" y="611"/>
                        <a:pt x="280" y="610"/>
                        <a:pt x="256" y="570"/>
                      </a:cubicBezTo>
                      <a:cubicBezTo>
                        <a:pt x="231" y="527"/>
                        <a:pt x="198" y="512"/>
                        <a:pt x="150" y="526"/>
                      </a:cubicBezTo>
                      <a:cubicBezTo>
                        <a:pt x="106" y="537"/>
                        <a:pt x="72" y="502"/>
                        <a:pt x="84" y="459"/>
                      </a:cubicBezTo>
                      <a:cubicBezTo>
                        <a:pt x="97" y="411"/>
                        <a:pt x="84" y="377"/>
                        <a:pt x="41" y="351"/>
                      </a:cubicBezTo>
                      <a:cubicBezTo>
                        <a:pt x="0" y="326"/>
                        <a:pt x="0" y="283"/>
                        <a:pt x="40" y="258"/>
                      </a:cubicBezTo>
                      <a:cubicBezTo>
                        <a:pt x="83" y="233"/>
                        <a:pt x="97" y="199"/>
                        <a:pt x="84" y="151"/>
                      </a:cubicBezTo>
                      <a:cubicBezTo>
                        <a:pt x="72" y="108"/>
                        <a:pt x="106" y="74"/>
                        <a:pt x="149" y="85"/>
                      </a:cubicBezTo>
                      <a:cubicBezTo>
                        <a:pt x="198" y="97"/>
                        <a:pt x="231" y="83"/>
                        <a:pt x="256" y="40"/>
                      </a:cubicBezTo>
                      <a:cubicBezTo>
                        <a:pt x="280" y="0"/>
                        <a:pt x="332" y="1"/>
                        <a:pt x="356" y="40"/>
                      </a:cubicBezTo>
                      <a:cubicBezTo>
                        <a:pt x="383" y="84"/>
                        <a:pt x="417" y="95"/>
                        <a:pt x="469" y="85"/>
                      </a:cubicBezTo>
                      <a:cubicBezTo>
                        <a:pt x="491" y="81"/>
                        <a:pt x="519" y="108"/>
                        <a:pt x="542" y="120"/>
                      </a:cubicBezTo>
                      <a:close/>
                      <a:moveTo>
                        <a:pt x="303" y="480"/>
                      </a:moveTo>
                      <a:cubicBezTo>
                        <a:pt x="398" y="482"/>
                        <a:pt x="479" y="404"/>
                        <a:pt x="483" y="309"/>
                      </a:cubicBezTo>
                      <a:cubicBezTo>
                        <a:pt x="487" y="216"/>
                        <a:pt x="401" y="128"/>
                        <a:pt x="306" y="128"/>
                      </a:cubicBezTo>
                      <a:cubicBezTo>
                        <a:pt x="212" y="128"/>
                        <a:pt x="131" y="208"/>
                        <a:pt x="131" y="303"/>
                      </a:cubicBezTo>
                      <a:cubicBezTo>
                        <a:pt x="130" y="398"/>
                        <a:pt x="208" y="479"/>
                        <a:pt x="303" y="480"/>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67229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73A3C"/>
                    </a:solidFill>
                    <a:effectLst/>
                    <a:uLnTx/>
                    <a:uFillTx/>
                    <a:latin typeface="Segoe UI"/>
                    <a:ea typeface="+mn-ea"/>
                    <a:cs typeface="+mn-cs"/>
                  </a:endParaRPr>
                </a:p>
              </p:txBody>
            </p:sp>
            <p:sp>
              <p:nvSpPr>
                <p:cNvPr id="43" name="Freeform 71">
                  <a:extLst>
                    <a:ext uri="{FF2B5EF4-FFF2-40B4-BE49-F238E27FC236}">
                      <a16:creationId xmlns:a16="http://schemas.microsoft.com/office/drawing/2014/main" id="{9CACF3C8-FE55-5D09-F876-FCB36BC97B59}"/>
                    </a:ext>
                  </a:extLst>
                </p:cNvPr>
                <p:cNvSpPr>
                  <a:spLocks noEditPoints="1"/>
                </p:cNvSpPr>
                <p:nvPr/>
              </p:nvSpPr>
              <p:spPr bwMode="auto">
                <a:xfrm>
                  <a:off x="3584411" y="5490218"/>
                  <a:ext cx="210017" cy="210807"/>
                </a:xfrm>
                <a:custGeom>
                  <a:avLst/>
                  <a:gdLst>
                    <a:gd name="T0" fmla="*/ 373 w 374"/>
                    <a:gd name="T1" fmla="*/ 185 h 375"/>
                    <a:gd name="T2" fmla="*/ 189 w 374"/>
                    <a:gd name="T3" fmla="*/ 374 h 375"/>
                    <a:gd name="T4" fmla="*/ 1 w 374"/>
                    <a:gd name="T5" fmla="*/ 190 h 375"/>
                    <a:gd name="T6" fmla="*/ 185 w 374"/>
                    <a:gd name="T7" fmla="*/ 2 h 375"/>
                    <a:gd name="T8" fmla="*/ 373 w 374"/>
                    <a:gd name="T9" fmla="*/ 185 h 375"/>
                    <a:gd name="T10" fmla="*/ 185 w 374"/>
                    <a:gd name="T11" fmla="*/ 280 h 375"/>
                    <a:gd name="T12" fmla="*/ 280 w 374"/>
                    <a:gd name="T13" fmla="*/ 189 h 375"/>
                    <a:gd name="T14" fmla="*/ 189 w 374"/>
                    <a:gd name="T15" fmla="*/ 94 h 375"/>
                    <a:gd name="T16" fmla="*/ 94 w 374"/>
                    <a:gd name="T17" fmla="*/ 185 h 375"/>
                    <a:gd name="T18" fmla="*/ 185 w 374"/>
                    <a:gd name="T19" fmla="*/ 28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4" h="375">
                      <a:moveTo>
                        <a:pt x="373" y="185"/>
                      </a:moveTo>
                      <a:cubicBezTo>
                        <a:pt x="374" y="288"/>
                        <a:pt x="292" y="372"/>
                        <a:pt x="189" y="374"/>
                      </a:cubicBezTo>
                      <a:cubicBezTo>
                        <a:pt x="88" y="375"/>
                        <a:pt x="2" y="292"/>
                        <a:pt x="1" y="190"/>
                      </a:cubicBezTo>
                      <a:cubicBezTo>
                        <a:pt x="0" y="86"/>
                        <a:pt x="81" y="3"/>
                        <a:pt x="185" y="2"/>
                      </a:cubicBezTo>
                      <a:cubicBezTo>
                        <a:pt x="288" y="0"/>
                        <a:pt x="371" y="82"/>
                        <a:pt x="373" y="185"/>
                      </a:cubicBezTo>
                      <a:close/>
                      <a:moveTo>
                        <a:pt x="185" y="280"/>
                      </a:moveTo>
                      <a:cubicBezTo>
                        <a:pt x="236" y="281"/>
                        <a:pt x="279" y="240"/>
                        <a:pt x="280" y="189"/>
                      </a:cubicBezTo>
                      <a:cubicBezTo>
                        <a:pt x="281" y="138"/>
                        <a:pt x="240" y="95"/>
                        <a:pt x="189" y="94"/>
                      </a:cubicBezTo>
                      <a:cubicBezTo>
                        <a:pt x="139" y="93"/>
                        <a:pt x="96" y="134"/>
                        <a:pt x="94" y="185"/>
                      </a:cubicBezTo>
                      <a:cubicBezTo>
                        <a:pt x="93" y="237"/>
                        <a:pt x="134" y="279"/>
                        <a:pt x="185" y="280"/>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67229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73A3C"/>
                    </a:solidFill>
                    <a:effectLst/>
                    <a:uLnTx/>
                    <a:uFillTx/>
                    <a:latin typeface="Segoe UI"/>
                    <a:ea typeface="+mn-ea"/>
                    <a:cs typeface="+mn-cs"/>
                  </a:endParaRPr>
                </a:p>
              </p:txBody>
            </p:sp>
          </p:grpSp>
        </p:grpSp>
      </p:grpSp>
      <p:sp>
        <p:nvSpPr>
          <p:cNvPr id="2" name="TextBox 1">
            <a:extLst>
              <a:ext uri="{FF2B5EF4-FFF2-40B4-BE49-F238E27FC236}">
                <a16:creationId xmlns:a16="http://schemas.microsoft.com/office/drawing/2014/main" id="{0529DB4C-0CC2-70FD-3D9F-92FCF9E311DD}"/>
              </a:ext>
            </a:extLst>
          </p:cNvPr>
          <p:cNvSpPr txBox="1"/>
          <p:nvPr/>
        </p:nvSpPr>
        <p:spPr>
          <a:xfrm>
            <a:off x="5815694" y="1538390"/>
            <a:ext cx="4693556" cy="830997"/>
          </a:xfrm>
          <a:prstGeom prst="rect">
            <a:avLst/>
          </a:prstGeom>
          <a:noFill/>
        </p:spPr>
        <p:txBody>
          <a:bodyPr wrap="square" lIns="0" tIns="0" rIns="0" bIns="0">
            <a:spAutoFit/>
          </a:bodyPr>
          <a:lstStyle/>
          <a:p>
            <a:pPr marL="7701" marR="3081" lvl="0" indent="0" algn="l" defTabSz="914367" rtl="0" eaLnBrk="1" fontAlgn="auto" latinLnBrk="0" hangingPunct="1">
              <a:lnSpc>
                <a:spcPct val="100000"/>
              </a:lnSpc>
              <a:spcBef>
                <a:spcPts val="1137"/>
              </a:spcBef>
              <a:spcAft>
                <a:spcPts val="0"/>
              </a:spcAft>
              <a:buClrTx/>
              <a:buSzTx/>
              <a:buFontTx/>
              <a:buNone/>
              <a:tabLst/>
              <a:defRPr/>
            </a:pPr>
            <a:r>
              <a:rPr kumimoji="0" lang="en-US" sz="1800" b="0" i="0" u="none" strike="noStrike" kern="1200" cap="none" spc="0" normalizeH="0" baseline="0" noProof="0">
                <a:ln>
                  <a:noFill/>
                </a:ln>
                <a:solidFill>
                  <a:schemeClr val="accent4"/>
                </a:solidFill>
                <a:effectLst/>
                <a:uLnTx/>
                <a:uFillTx/>
                <a:latin typeface="Segoe UI Semibold"/>
                <a:ea typeface="+mn-ea"/>
                <a:cs typeface="Segoe Pro"/>
              </a:rPr>
              <a:t>Enable GPU accelerated app rendering and encoding </a:t>
            </a:r>
            <a:r>
              <a:rPr kumimoji="0" lang="en-US" sz="1800" b="0" i="0" u="none" strike="noStrike" kern="1200" cap="none" spc="0" normalizeH="0" baseline="0" noProof="0">
                <a:ln>
                  <a:noFill/>
                </a:ln>
                <a:effectLst/>
                <a:uLnTx/>
                <a:uFillTx/>
                <a:latin typeface="Segoe UI "/>
                <a:cs typeface="Segoe Pro"/>
              </a:rPr>
              <a:t>on Azure Virtual Desktop session hosts</a:t>
            </a:r>
          </a:p>
        </p:txBody>
      </p:sp>
      <p:grpSp>
        <p:nvGrpSpPr>
          <p:cNvPr id="44" name="Group 43" descr="Icon for user experience with multiple applications">
            <a:extLst>
              <a:ext uri="{FF2B5EF4-FFF2-40B4-BE49-F238E27FC236}">
                <a16:creationId xmlns:a16="http://schemas.microsoft.com/office/drawing/2014/main" id="{F364830D-F9DA-FAB6-6B39-10E1A65286B1}"/>
              </a:ext>
            </a:extLst>
          </p:cNvPr>
          <p:cNvGrpSpPr/>
          <p:nvPr/>
        </p:nvGrpSpPr>
        <p:grpSpPr>
          <a:xfrm>
            <a:off x="4789749" y="2938842"/>
            <a:ext cx="518552" cy="556754"/>
            <a:chOff x="6481479" y="5567956"/>
            <a:chExt cx="394303" cy="423355"/>
          </a:xfrm>
          <a:solidFill>
            <a:schemeClr val="accent4"/>
          </a:solidFill>
        </p:grpSpPr>
        <p:sp>
          <p:nvSpPr>
            <p:cNvPr id="45" name="Oval 1124">
              <a:extLst>
                <a:ext uri="{FF2B5EF4-FFF2-40B4-BE49-F238E27FC236}">
                  <a16:creationId xmlns:a16="http://schemas.microsoft.com/office/drawing/2014/main" id="{66560037-7B9D-8F44-5A9B-A9878B160ADA}"/>
                </a:ext>
              </a:extLst>
            </p:cNvPr>
            <p:cNvSpPr>
              <a:spLocks noChangeArrowheads="1"/>
            </p:cNvSpPr>
            <p:nvPr/>
          </p:nvSpPr>
          <p:spPr bwMode="auto">
            <a:xfrm>
              <a:off x="6610148" y="5725676"/>
              <a:ext cx="132817" cy="132817"/>
            </a:xfrm>
            <a:prstGeom prst="ellipse">
              <a:avLst/>
            </a:prstGeom>
            <a:grp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46" name="Freeform 1125">
              <a:extLst>
                <a:ext uri="{FF2B5EF4-FFF2-40B4-BE49-F238E27FC236}">
                  <a16:creationId xmlns:a16="http://schemas.microsoft.com/office/drawing/2014/main" id="{C97657BF-9E1A-C540-7594-9C091B87EAD2}"/>
                </a:ext>
              </a:extLst>
            </p:cNvPr>
            <p:cNvSpPr>
              <a:spLocks/>
            </p:cNvSpPr>
            <p:nvPr/>
          </p:nvSpPr>
          <p:spPr bwMode="auto">
            <a:xfrm>
              <a:off x="6564490" y="5875096"/>
              <a:ext cx="228281" cy="116215"/>
            </a:xfrm>
            <a:custGeom>
              <a:avLst/>
              <a:gdLst>
                <a:gd name="T0" fmla="*/ 35 w 69"/>
                <a:gd name="T1" fmla="*/ 0 h 35"/>
                <a:gd name="T2" fmla="*/ 0 w 69"/>
                <a:gd name="T3" fmla="*/ 35 h 35"/>
                <a:gd name="T4" fmla="*/ 69 w 69"/>
                <a:gd name="T5" fmla="*/ 35 h 35"/>
                <a:gd name="T6" fmla="*/ 35 w 69"/>
                <a:gd name="T7" fmla="*/ 0 h 35"/>
              </a:gdLst>
              <a:ahLst/>
              <a:cxnLst>
                <a:cxn ang="0">
                  <a:pos x="T0" y="T1"/>
                </a:cxn>
                <a:cxn ang="0">
                  <a:pos x="T2" y="T3"/>
                </a:cxn>
                <a:cxn ang="0">
                  <a:pos x="T4" y="T5"/>
                </a:cxn>
                <a:cxn ang="0">
                  <a:pos x="T6" y="T7"/>
                </a:cxn>
              </a:cxnLst>
              <a:rect l="0" t="0" r="r" b="b"/>
              <a:pathLst>
                <a:path w="69" h="35">
                  <a:moveTo>
                    <a:pt x="35" y="0"/>
                  </a:moveTo>
                  <a:cubicBezTo>
                    <a:pt x="16" y="0"/>
                    <a:pt x="0" y="16"/>
                    <a:pt x="0" y="35"/>
                  </a:cubicBezTo>
                  <a:cubicBezTo>
                    <a:pt x="69" y="35"/>
                    <a:pt x="69" y="35"/>
                    <a:pt x="69" y="35"/>
                  </a:cubicBezTo>
                  <a:cubicBezTo>
                    <a:pt x="69" y="16"/>
                    <a:pt x="54" y="0"/>
                    <a:pt x="35" y="0"/>
                  </a:cubicBezTo>
                  <a:close/>
                </a:path>
              </a:pathLst>
            </a:custGeom>
            <a:grp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47" name="Oval 1126">
              <a:extLst>
                <a:ext uri="{FF2B5EF4-FFF2-40B4-BE49-F238E27FC236}">
                  <a16:creationId xmlns:a16="http://schemas.microsoft.com/office/drawing/2014/main" id="{D3D744A9-4D77-78A9-DFDD-E11F52FB7014}"/>
                </a:ext>
              </a:extLst>
            </p:cNvPr>
            <p:cNvSpPr>
              <a:spLocks noChangeArrowheads="1"/>
            </p:cNvSpPr>
            <p:nvPr/>
          </p:nvSpPr>
          <p:spPr bwMode="auto">
            <a:xfrm>
              <a:off x="6772016" y="5609462"/>
              <a:ext cx="66410" cy="66410"/>
            </a:xfrm>
            <a:prstGeom prst="ellipse">
              <a:avLst/>
            </a:prstGeom>
            <a:grp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48" name="Oval 1127">
              <a:extLst>
                <a:ext uri="{FF2B5EF4-FFF2-40B4-BE49-F238E27FC236}">
                  <a16:creationId xmlns:a16="http://schemas.microsoft.com/office/drawing/2014/main" id="{A8B078A6-42F9-F87B-987F-ABD3EED33DE0}"/>
                </a:ext>
              </a:extLst>
            </p:cNvPr>
            <p:cNvSpPr>
              <a:spLocks noChangeArrowheads="1"/>
            </p:cNvSpPr>
            <p:nvPr/>
          </p:nvSpPr>
          <p:spPr bwMode="auto">
            <a:xfrm>
              <a:off x="6481479" y="5742279"/>
              <a:ext cx="37356" cy="37356"/>
            </a:xfrm>
            <a:prstGeom prst="ellipse">
              <a:avLst/>
            </a:prstGeom>
            <a:grp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49" name="Oval 1128">
              <a:extLst>
                <a:ext uri="{FF2B5EF4-FFF2-40B4-BE49-F238E27FC236}">
                  <a16:creationId xmlns:a16="http://schemas.microsoft.com/office/drawing/2014/main" id="{94CA7581-60DF-27A8-44A0-2306B25311CD}"/>
                </a:ext>
              </a:extLst>
            </p:cNvPr>
            <p:cNvSpPr>
              <a:spLocks noChangeArrowheads="1"/>
            </p:cNvSpPr>
            <p:nvPr/>
          </p:nvSpPr>
          <p:spPr bwMode="auto">
            <a:xfrm>
              <a:off x="6531285" y="5621912"/>
              <a:ext cx="53959" cy="53959"/>
            </a:xfrm>
            <a:prstGeom prst="ellipse">
              <a:avLst/>
            </a:prstGeom>
            <a:grp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50" name="Oval 1129">
              <a:extLst>
                <a:ext uri="{FF2B5EF4-FFF2-40B4-BE49-F238E27FC236}">
                  <a16:creationId xmlns:a16="http://schemas.microsoft.com/office/drawing/2014/main" id="{7BCF108E-B6ED-2F16-7001-2FD2A3ACCF7F}"/>
                </a:ext>
              </a:extLst>
            </p:cNvPr>
            <p:cNvSpPr>
              <a:spLocks noChangeArrowheads="1"/>
            </p:cNvSpPr>
            <p:nvPr/>
          </p:nvSpPr>
          <p:spPr bwMode="auto">
            <a:xfrm>
              <a:off x="6651652" y="5567956"/>
              <a:ext cx="53959" cy="53959"/>
            </a:xfrm>
            <a:prstGeom prst="ellipse">
              <a:avLst/>
            </a:prstGeom>
            <a:grp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51" name="Oval 1130">
              <a:extLst>
                <a:ext uri="{FF2B5EF4-FFF2-40B4-BE49-F238E27FC236}">
                  <a16:creationId xmlns:a16="http://schemas.microsoft.com/office/drawing/2014/main" id="{1176CF20-FC7B-4E41-2F28-9B992D0E0760}"/>
                </a:ext>
              </a:extLst>
            </p:cNvPr>
            <p:cNvSpPr>
              <a:spLocks noChangeArrowheads="1"/>
            </p:cNvSpPr>
            <p:nvPr/>
          </p:nvSpPr>
          <p:spPr bwMode="auto">
            <a:xfrm>
              <a:off x="6838426" y="5725676"/>
              <a:ext cx="37356" cy="41506"/>
            </a:xfrm>
            <a:prstGeom prst="ellipse">
              <a:avLst/>
            </a:prstGeom>
            <a:grp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52" name="Oval 1131">
              <a:extLst>
                <a:ext uri="{FF2B5EF4-FFF2-40B4-BE49-F238E27FC236}">
                  <a16:creationId xmlns:a16="http://schemas.microsoft.com/office/drawing/2014/main" id="{4FFD81C6-CAC9-610E-46ED-D00661930056}"/>
                </a:ext>
              </a:extLst>
            </p:cNvPr>
            <p:cNvSpPr>
              <a:spLocks noChangeArrowheads="1"/>
            </p:cNvSpPr>
            <p:nvPr/>
          </p:nvSpPr>
          <p:spPr bwMode="auto">
            <a:xfrm>
              <a:off x="6531285" y="5846042"/>
              <a:ext cx="29054" cy="24903"/>
            </a:xfrm>
            <a:prstGeom prst="ellipse">
              <a:avLst/>
            </a:prstGeom>
            <a:grp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53" name="Oval 1132">
              <a:extLst>
                <a:ext uri="{FF2B5EF4-FFF2-40B4-BE49-F238E27FC236}">
                  <a16:creationId xmlns:a16="http://schemas.microsoft.com/office/drawing/2014/main" id="{3A43EE7A-F5E7-3736-9175-FC1C65400290}"/>
                </a:ext>
              </a:extLst>
            </p:cNvPr>
            <p:cNvSpPr>
              <a:spLocks noChangeArrowheads="1"/>
            </p:cNvSpPr>
            <p:nvPr/>
          </p:nvSpPr>
          <p:spPr bwMode="auto">
            <a:xfrm>
              <a:off x="6796920" y="5846042"/>
              <a:ext cx="24903" cy="24903"/>
            </a:xfrm>
            <a:prstGeom prst="ellipse">
              <a:avLst/>
            </a:prstGeom>
            <a:grpFill/>
            <a:ln>
              <a:noFill/>
            </a:ln>
          </p:spPr>
          <p:txBody>
            <a:bodyPr vert="horz" wrap="square" lIns="109728" tIns="54864" rIns="109728" bIns="5486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sp>
        <p:nvSpPr>
          <p:cNvPr id="3" name="TextBox 2">
            <a:extLst>
              <a:ext uri="{FF2B5EF4-FFF2-40B4-BE49-F238E27FC236}">
                <a16:creationId xmlns:a16="http://schemas.microsoft.com/office/drawing/2014/main" id="{1BA30765-5058-AE13-7B2A-AA69B4602DDC}"/>
              </a:ext>
            </a:extLst>
          </p:cNvPr>
          <p:cNvSpPr txBox="1"/>
          <p:nvPr/>
        </p:nvSpPr>
        <p:spPr>
          <a:xfrm>
            <a:off x="5815694" y="2940220"/>
            <a:ext cx="4693556" cy="553998"/>
          </a:xfrm>
          <a:prstGeom prst="rect">
            <a:avLst/>
          </a:prstGeom>
          <a:noFill/>
        </p:spPr>
        <p:txBody>
          <a:bodyPr wrap="square" lIns="0" tIns="0" rIns="0" bIns="0">
            <a:spAutoFit/>
          </a:bodyPr>
          <a:lstStyle/>
          <a:p>
            <a:pPr marL="7701" marR="3081" lvl="0" indent="0" algn="l" defTabSz="914367" rtl="0" eaLnBrk="1" fontAlgn="auto" latinLnBrk="0" hangingPunct="1">
              <a:lnSpc>
                <a:spcPct val="100000"/>
              </a:lnSpc>
              <a:spcBef>
                <a:spcPts val="1137"/>
              </a:spcBef>
              <a:spcAft>
                <a:spcPts val="0"/>
              </a:spcAft>
              <a:buClrTx/>
              <a:buSzTx/>
              <a:buFontTx/>
              <a:buNone/>
              <a:tabLst/>
              <a:defRPr/>
            </a:pPr>
            <a:r>
              <a:rPr kumimoji="0" lang="en-US" sz="1800" b="0" i="0" u="none" strike="noStrike" kern="1200" cap="none" spc="0" normalizeH="0" baseline="0" noProof="0">
                <a:ln>
                  <a:noFill/>
                </a:ln>
                <a:solidFill>
                  <a:schemeClr val="accent4"/>
                </a:solidFill>
                <a:effectLst/>
                <a:uLnTx/>
                <a:uFillTx/>
                <a:latin typeface="Segoe UI Semibold"/>
                <a:ea typeface="+mn-ea"/>
                <a:cs typeface="Segoe Pro"/>
              </a:rPr>
              <a:t>Empower IT </a:t>
            </a:r>
            <a:r>
              <a:rPr kumimoji="0" lang="en-US" sz="1800" b="0" i="0" u="none" strike="noStrike" kern="1200" cap="none" spc="0" normalizeH="0" baseline="0" noProof="0">
                <a:ln>
                  <a:noFill/>
                </a:ln>
                <a:solidFill>
                  <a:srgbClr val="000000"/>
                </a:solidFill>
                <a:effectLst/>
                <a:uLnTx/>
                <a:uFillTx/>
                <a:latin typeface="Segoe UI"/>
                <a:ea typeface="+mn-ea"/>
                <a:cs typeface="Segoe Pro"/>
              </a:rPr>
              <a:t>to specify how desktops are distributed across VM’s​</a:t>
            </a:r>
          </a:p>
        </p:txBody>
      </p:sp>
      <p:grpSp>
        <p:nvGrpSpPr>
          <p:cNvPr id="54" name="Group 53" descr="Icon for app delivery to employees">
            <a:extLst>
              <a:ext uri="{FF2B5EF4-FFF2-40B4-BE49-F238E27FC236}">
                <a16:creationId xmlns:a16="http://schemas.microsoft.com/office/drawing/2014/main" id="{F6F7A470-47EC-5131-7539-9EB99FC012A7}"/>
              </a:ext>
            </a:extLst>
          </p:cNvPr>
          <p:cNvGrpSpPr/>
          <p:nvPr/>
        </p:nvGrpSpPr>
        <p:grpSpPr>
          <a:xfrm>
            <a:off x="4793794" y="4321131"/>
            <a:ext cx="510460" cy="510464"/>
            <a:chOff x="8448274" y="942706"/>
            <a:chExt cx="634216" cy="634216"/>
          </a:xfrm>
          <a:solidFill>
            <a:schemeClr val="accent4"/>
          </a:solidFill>
        </p:grpSpPr>
        <p:sp>
          <p:nvSpPr>
            <p:cNvPr id="55" name="Freeform: Shape 54">
              <a:extLst>
                <a:ext uri="{FF2B5EF4-FFF2-40B4-BE49-F238E27FC236}">
                  <a16:creationId xmlns:a16="http://schemas.microsoft.com/office/drawing/2014/main" id="{E86858FF-C969-9302-F107-9A10C29166CE}"/>
                </a:ext>
                <a:ext uri="{C183D7F6-B498-43B3-948B-1728B52AA6E4}">
                  <adec:decorative xmlns:adec="http://schemas.microsoft.com/office/drawing/2017/decorative" val="1"/>
                </a:ext>
              </a:extLst>
            </p:cNvPr>
            <p:cNvSpPr/>
            <p:nvPr/>
          </p:nvSpPr>
          <p:spPr>
            <a:xfrm>
              <a:off x="8651628" y="1170259"/>
              <a:ext cx="238372" cy="200424"/>
            </a:xfrm>
            <a:custGeom>
              <a:avLst/>
              <a:gdLst>
                <a:gd name="connsiteX0" fmla="*/ 222281 w 1065307"/>
                <a:gd name="connsiteY0" fmla="*/ 5 h 895726"/>
                <a:gd name="connsiteX1" fmla="*/ 532139 w 1065307"/>
                <a:gd name="connsiteY1" fmla="*/ 177940 h 895726"/>
                <a:gd name="connsiteX2" fmla="*/ 986072 w 1065307"/>
                <a:gd name="connsiteY2" fmla="*/ 64722 h 895726"/>
                <a:gd name="connsiteX3" fmla="*/ 525491 w 1065307"/>
                <a:gd name="connsiteY3" fmla="*/ 895726 h 895726"/>
                <a:gd name="connsiteX4" fmla="*/ 112925 w 1065307"/>
                <a:gd name="connsiteY4" fmla="*/ 524193 h 895726"/>
                <a:gd name="connsiteX5" fmla="*/ 201939 w 1065307"/>
                <a:gd name="connsiteY5" fmla="*/ 524193 h 895726"/>
                <a:gd name="connsiteX6" fmla="*/ 281349 w 1065307"/>
                <a:gd name="connsiteY6" fmla="*/ 524193 h 895726"/>
                <a:gd name="connsiteX7" fmla="*/ 306835 w 1065307"/>
                <a:gd name="connsiteY7" fmla="*/ 508437 h 895726"/>
                <a:gd name="connsiteX8" fmla="*/ 354481 w 1065307"/>
                <a:gd name="connsiteY8" fmla="*/ 382761 h 895726"/>
                <a:gd name="connsiteX9" fmla="*/ 357805 w 1065307"/>
                <a:gd name="connsiteY9" fmla="*/ 650235 h 895726"/>
                <a:gd name="connsiteX10" fmla="*/ 415054 w 1065307"/>
                <a:gd name="connsiteY10" fmla="*/ 735241 h 895726"/>
                <a:gd name="connsiteX11" fmla="*/ 475259 w 1065307"/>
                <a:gd name="connsiteY11" fmla="*/ 716188 h 895726"/>
                <a:gd name="connsiteX12" fmla="*/ 570552 w 1065307"/>
                <a:gd name="connsiteY12" fmla="*/ 524193 h 895726"/>
                <a:gd name="connsiteX13" fmla="*/ 875267 w 1065307"/>
                <a:gd name="connsiteY13" fmla="*/ 524193 h 895726"/>
                <a:gd name="connsiteX14" fmla="*/ 868988 w 1065307"/>
                <a:gd name="connsiteY14" fmla="*/ 451645 h 895726"/>
                <a:gd name="connsiteX15" fmla="*/ 849781 w 1065307"/>
                <a:gd name="connsiteY15" fmla="*/ 432592 h 895726"/>
                <a:gd name="connsiteX16" fmla="*/ 510347 w 1065307"/>
                <a:gd name="connsiteY16" fmla="*/ 435889 h 895726"/>
                <a:gd name="connsiteX17" fmla="*/ 484862 w 1065307"/>
                <a:gd name="connsiteY17" fmla="*/ 467400 h 895726"/>
                <a:gd name="connsiteX18" fmla="*/ 446819 w 1065307"/>
                <a:gd name="connsiteY18" fmla="*/ 577687 h 895726"/>
                <a:gd name="connsiteX19" fmla="*/ 443495 w 1065307"/>
                <a:gd name="connsiteY19" fmla="*/ 247190 h 895726"/>
                <a:gd name="connsiteX20" fmla="*/ 399172 w 1065307"/>
                <a:gd name="connsiteY20" fmla="*/ 177940 h 895726"/>
                <a:gd name="connsiteX21" fmla="*/ 335644 w 1065307"/>
                <a:gd name="connsiteY21" fmla="*/ 209451 h 895726"/>
                <a:gd name="connsiteX22" fmla="*/ 227793 w 1065307"/>
                <a:gd name="connsiteY22" fmla="*/ 432958 h 895726"/>
                <a:gd name="connsiteX23" fmla="*/ 170544 w 1065307"/>
                <a:gd name="connsiteY23" fmla="*/ 432958 h 895726"/>
                <a:gd name="connsiteX24" fmla="*/ 59369 w 1065307"/>
                <a:gd name="connsiteY24" fmla="*/ 436256 h 895726"/>
                <a:gd name="connsiteX25" fmla="*/ 71927 w 1065307"/>
                <a:gd name="connsiteY25" fmla="*/ 64722 h 895726"/>
                <a:gd name="connsiteX26" fmla="*/ 222281 w 1065307"/>
                <a:gd name="connsiteY26" fmla="*/ 5 h 89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65307" h="895726">
                  <a:moveTo>
                    <a:pt x="222281" y="5"/>
                  </a:moveTo>
                  <a:cubicBezTo>
                    <a:pt x="318666" y="-653"/>
                    <a:pt x="431029" y="57943"/>
                    <a:pt x="532139" y="177940"/>
                  </a:cubicBezTo>
                  <a:cubicBezTo>
                    <a:pt x="659196" y="-1231"/>
                    <a:pt x="878221" y="-48497"/>
                    <a:pt x="986072" y="64722"/>
                  </a:cubicBezTo>
                  <a:cubicBezTo>
                    <a:pt x="1284508" y="385692"/>
                    <a:pt x="652917" y="845528"/>
                    <a:pt x="525491" y="895726"/>
                  </a:cubicBezTo>
                  <a:cubicBezTo>
                    <a:pt x="439801" y="867513"/>
                    <a:pt x="258819" y="716188"/>
                    <a:pt x="112925" y="524193"/>
                  </a:cubicBezTo>
                  <a:lnTo>
                    <a:pt x="201939" y="524193"/>
                  </a:lnTo>
                  <a:lnTo>
                    <a:pt x="281349" y="524193"/>
                  </a:lnTo>
                  <a:cubicBezTo>
                    <a:pt x="290952" y="520895"/>
                    <a:pt x="303510" y="517964"/>
                    <a:pt x="306835" y="508437"/>
                  </a:cubicBezTo>
                  <a:lnTo>
                    <a:pt x="354481" y="382761"/>
                  </a:lnTo>
                  <a:lnTo>
                    <a:pt x="357805" y="650235"/>
                  </a:lnTo>
                  <a:cubicBezTo>
                    <a:pt x="361129" y="665991"/>
                    <a:pt x="364453" y="729012"/>
                    <a:pt x="415054" y="735241"/>
                  </a:cubicBezTo>
                  <a:cubicBezTo>
                    <a:pt x="424658" y="735241"/>
                    <a:pt x="465656" y="731943"/>
                    <a:pt x="475259" y="716188"/>
                  </a:cubicBezTo>
                  <a:lnTo>
                    <a:pt x="570552" y="524193"/>
                  </a:lnTo>
                  <a:lnTo>
                    <a:pt x="875267" y="524193"/>
                  </a:lnTo>
                  <a:cubicBezTo>
                    <a:pt x="891149" y="524193"/>
                    <a:pt x="868988" y="467400"/>
                    <a:pt x="868988" y="451645"/>
                  </a:cubicBezTo>
                  <a:cubicBezTo>
                    <a:pt x="868988" y="435889"/>
                    <a:pt x="865663" y="432592"/>
                    <a:pt x="849781" y="432592"/>
                  </a:cubicBezTo>
                  <a:lnTo>
                    <a:pt x="510347" y="435889"/>
                  </a:lnTo>
                  <a:cubicBezTo>
                    <a:pt x="497420" y="435889"/>
                    <a:pt x="488186" y="454942"/>
                    <a:pt x="484862" y="467400"/>
                  </a:cubicBezTo>
                  <a:lnTo>
                    <a:pt x="446819" y="577687"/>
                  </a:lnTo>
                  <a:lnTo>
                    <a:pt x="443495" y="247190"/>
                  </a:lnTo>
                  <a:cubicBezTo>
                    <a:pt x="440540" y="231435"/>
                    <a:pt x="440540" y="177940"/>
                    <a:pt x="399172" y="177940"/>
                  </a:cubicBezTo>
                  <a:cubicBezTo>
                    <a:pt x="386245" y="174643"/>
                    <a:pt x="338968" y="196993"/>
                    <a:pt x="335644" y="209451"/>
                  </a:cubicBezTo>
                  <a:lnTo>
                    <a:pt x="227793" y="432958"/>
                  </a:lnTo>
                  <a:lnTo>
                    <a:pt x="170544" y="432958"/>
                  </a:lnTo>
                  <a:lnTo>
                    <a:pt x="59369" y="436256"/>
                  </a:lnTo>
                  <a:cubicBezTo>
                    <a:pt x="-7484" y="323037"/>
                    <a:pt x="-35924" y="184535"/>
                    <a:pt x="71927" y="64722"/>
                  </a:cubicBezTo>
                  <a:cubicBezTo>
                    <a:pt x="112371" y="22127"/>
                    <a:pt x="164450" y="401"/>
                    <a:pt x="222281" y="5"/>
                  </a:cubicBezTo>
                  <a:close/>
                </a:path>
              </a:pathLst>
            </a:custGeom>
            <a:grpFill/>
            <a:ln w="15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56" name="Group 55">
              <a:extLst>
                <a:ext uri="{FF2B5EF4-FFF2-40B4-BE49-F238E27FC236}">
                  <a16:creationId xmlns:a16="http://schemas.microsoft.com/office/drawing/2014/main" id="{3D8372B8-B993-A258-04FA-DDAFDA7A22C5}"/>
                </a:ext>
              </a:extLst>
            </p:cNvPr>
            <p:cNvGrpSpPr/>
            <p:nvPr/>
          </p:nvGrpSpPr>
          <p:grpSpPr>
            <a:xfrm>
              <a:off x="8448274" y="942706"/>
              <a:ext cx="634216" cy="634216"/>
              <a:chOff x="5524498" y="2857498"/>
              <a:chExt cx="1143002" cy="1143002"/>
            </a:xfrm>
            <a:grpFill/>
          </p:grpSpPr>
          <p:sp>
            <p:nvSpPr>
              <p:cNvPr id="57" name="Freeform: Shape 56">
                <a:extLst>
                  <a:ext uri="{FF2B5EF4-FFF2-40B4-BE49-F238E27FC236}">
                    <a16:creationId xmlns:a16="http://schemas.microsoft.com/office/drawing/2014/main" id="{5FF6B059-4E5C-1558-48B6-08B8EA53427B}"/>
                  </a:ext>
                </a:extLst>
              </p:cNvPr>
              <p:cNvSpPr/>
              <p:nvPr/>
            </p:nvSpPr>
            <p:spPr>
              <a:xfrm>
                <a:off x="5524498" y="2857498"/>
                <a:ext cx="1143002" cy="1143002"/>
              </a:xfrm>
              <a:custGeom>
                <a:avLst/>
                <a:gdLst>
                  <a:gd name="connsiteX0" fmla="*/ 922734 w 922734"/>
                  <a:gd name="connsiteY0" fmla="*/ 461367 h 922734"/>
                  <a:gd name="connsiteX1" fmla="*/ 822156 w 922734"/>
                  <a:gd name="connsiteY1" fmla="*/ 311378 h 922734"/>
                  <a:gd name="connsiteX2" fmla="*/ 787598 w 922734"/>
                  <a:gd name="connsiteY2" fmla="*/ 135136 h 922734"/>
                  <a:gd name="connsiteX3" fmla="*/ 611356 w 922734"/>
                  <a:gd name="connsiteY3" fmla="*/ 100578 h 922734"/>
                  <a:gd name="connsiteX4" fmla="*/ 461367 w 922734"/>
                  <a:gd name="connsiteY4" fmla="*/ 0 h 922734"/>
                  <a:gd name="connsiteX5" fmla="*/ 311304 w 922734"/>
                  <a:gd name="connsiteY5" fmla="*/ 100712 h 922734"/>
                  <a:gd name="connsiteX6" fmla="*/ 203508 w 922734"/>
                  <a:gd name="connsiteY6" fmla="*/ 98762 h 922734"/>
                  <a:gd name="connsiteX7" fmla="*/ 148828 w 922734"/>
                  <a:gd name="connsiteY7" fmla="*/ 74414 h 922734"/>
                  <a:gd name="connsiteX8" fmla="*/ 74414 w 922734"/>
                  <a:gd name="connsiteY8" fmla="*/ 148828 h 922734"/>
                  <a:gd name="connsiteX9" fmla="*/ 98762 w 922734"/>
                  <a:gd name="connsiteY9" fmla="*/ 203508 h 922734"/>
                  <a:gd name="connsiteX10" fmla="*/ 100891 w 922734"/>
                  <a:gd name="connsiteY10" fmla="*/ 311185 h 922734"/>
                  <a:gd name="connsiteX11" fmla="*/ 0 w 922734"/>
                  <a:gd name="connsiteY11" fmla="*/ 461367 h 922734"/>
                  <a:gd name="connsiteX12" fmla="*/ 100578 w 922734"/>
                  <a:gd name="connsiteY12" fmla="*/ 611356 h 922734"/>
                  <a:gd name="connsiteX13" fmla="*/ 135136 w 922734"/>
                  <a:gd name="connsiteY13" fmla="*/ 787598 h 922734"/>
                  <a:gd name="connsiteX14" fmla="*/ 249183 w 922734"/>
                  <a:gd name="connsiteY14" fmla="*/ 829389 h 922734"/>
                  <a:gd name="connsiteX15" fmla="*/ 311289 w 922734"/>
                  <a:gd name="connsiteY15" fmla="*/ 822022 h 922734"/>
                  <a:gd name="connsiteX16" fmla="*/ 461367 w 922734"/>
                  <a:gd name="connsiteY16" fmla="*/ 922734 h 922734"/>
                  <a:gd name="connsiteX17" fmla="*/ 611535 w 922734"/>
                  <a:gd name="connsiteY17" fmla="*/ 821888 h 922734"/>
                  <a:gd name="connsiteX18" fmla="*/ 674206 w 922734"/>
                  <a:gd name="connsiteY18" fmla="*/ 829181 h 922734"/>
                  <a:gd name="connsiteX19" fmla="*/ 719405 w 922734"/>
                  <a:gd name="connsiteY19" fmla="*/ 824195 h 922734"/>
                  <a:gd name="connsiteX20" fmla="*/ 773906 w 922734"/>
                  <a:gd name="connsiteY20" fmla="*/ 848320 h 922734"/>
                  <a:gd name="connsiteX21" fmla="*/ 848320 w 922734"/>
                  <a:gd name="connsiteY21" fmla="*/ 773906 h 922734"/>
                  <a:gd name="connsiteX22" fmla="*/ 823972 w 922734"/>
                  <a:gd name="connsiteY22" fmla="*/ 719227 h 922734"/>
                  <a:gd name="connsiteX23" fmla="*/ 821844 w 922734"/>
                  <a:gd name="connsiteY23" fmla="*/ 611550 h 922734"/>
                  <a:gd name="connsiteX24" fmla="*/ 922734 w 922734"/>
                  <a:gd name="connsiteY24" fmla="*/ 461367 h 922734"/>
                  <a:gd name="connsiteX25" fmla="*/ 673551 w 922734"/>
                  <a:gd name="connsiteY25" fmla="*/ 123066 h 922734"/>
                  <a:gd name="connsiteX26" fmla="*/ 766554 w 922734"/>
                  <a:gd name="connsiteY26" fmla="*/ 156195 h 922734"/>
                  <a:gd name="connsiteX27" fmla="*/ 794846 w 922734"/>
                  <a:gd name="connsiteY27" fmla="*/ 295379 h 922734"/>
                  <a:gd name="connsiteX28" fmla="*/ 673611 w 922734"/>
                  <a:gd name="connsiteY28" fmla="*/ 249138 h 922734"/>
                  <a:gd name="connsiteX29" fmla="*/ 627236 w 922734"/>
                  <a:gd name="connsiteY29" fmla="*/ 127665 h 922734"/>
                  <a:gd name="connsiteX30" fmla="*/ 673551 w 922734"/>
                  <a:gd name="connsiteY30" fmla="*/ 123066 h 922734"/>
                  <a:gd name="connsiteX31" fmla="*/ 669727 w 922734"/>
                  <a:gd name="connsiteY31" fmla="*/ 461367 h 922734"/>
                  <a:gd name="connsiteX32" fmla="*/ 665485 w 922734"/>
                  <a:gd name="connsiteY32" fmla="*/ 546170 h 922734"/>
                  <a:gd name="connsiteX33" fmla="*/ 608692 w 922734"/>
                  <a:gd name="connsiteY33" fmla="*/ 608707 h 922734"/>
                  <a:gd name="connsiteX34" fmla="*/ 546155 w 922734"/>
                  <a:gd name="connsiteY34" fmla="*/ 665500 h 922734"/>
                  <a:gd name="connsiteX35" fmla="*/ 461367 w 922734"/>
                  <a:gd name="connsiteY35" fmla="*/ 669727 h 922734"/>
                  <a:gd name="connsiteX36" fmla="*/ 376848 w 922734"/>
                  <a:gd name="connsiteY36" fmla="*/ 665515 h 922734"/>
                  <a:gd name="connsiteX37" fmla="*/ 314027 w 922734"/>
                  <a:gd name="connsiteY37" fmla="*/ 608707 h 922734"/>
                  <a:gd name="connsiteX38" fmla="*/ 257220 w 922734"/>
                  <a:gd name="connsiteY38" fmla="*/ 545902 h 922734"/>
                  <a:gd name="connsiteX39" fmla="*/ 253008 w 922734"/>
                  <a:gd name="connsiteY39" fmla="*/ 461367 h 922734"/>
                  <a:gd name="connsiteX40" fmla="*/ 257249 w 922734"/>
                  <a:gd name="connsiteY40" fmla="*/ 376565 h 922734"/>
                  <a:gd name="connsiteX41" fmla="*/ 314042 w 922734"/>
                  <a:gd name="connsiteY41" fmla="*/ 314027 h 922734"/>
                  <a:gd name="connsiteX42" fmla="*/ 376580 w 922734"/>
                  <a:gd name="connsiteY42" fmla="*/ 257235 h 922734"/>
                  <a:gd name="connsiteX43" fmla="*/ 461367 w 922734"/>
                  <a:gd name="connsiteY43" fmla="*/ 253008 h 922734"/>
                  <a:gd name="connsiteX44" fmla="*/ 545961 w 922734"/>
                  <a:gd name="connsiteY44" fmla="*/ 257235 h 922734"/>
                  <a:gd name="connsiteX45" fmla="*/ 608692 w 922734"/>
                  <a:gd name="connsiteY45" fmla="*/ 314042 h 922734"/>
                  <a:gd name="connsiteX46" fmla="*/ 665500 w 922734"/>
                  <a:gd name="connsiteY46" fmla="*/ 376848 h 922734"/>
                  <a:gd name="connsiteX47" fmla="*/ 669727 w 922734"/>
                  <a:gd name="connsiteY47" fmla="*/ 461367 h 922734"/>
                  <a:gd name="connsiteX48" fmla="*/ 629736 w 922734"/>
                  <a:gd name="connsiteY48" fmla="*/ 292998 h 922734"/>
                  <a:gd name="connsiteX49" fmla="*/ 599896 w 922734"/>
                  <a:gd name="connsiteY49" fmla="*/ 264542 h 922734"/>
                  <a:gd name="connsiteX50" fmla="*/ 648370 w 922734"/>
                  <a:gd name="connsiteY50" fmla="*/ 274380 h 922734"/>
                  <a:gd name="connsiteX51" fmla="*/ 658207 w 922734"/>
                  <a:gd name="connsiteY51" fmla="*/ 322883 h 922734"/>
                  <a:gd name="connsiteX52" fmla="*/ 629736 w 922734"/>
                  <a:gd name="connsiteY52" fmla="*/ 292998 h 922734"/>
                  <a:gd name="connsiteX53" fmla="*/ 557213 w 922734"/>
                  <a:gd name="connsiteY53" fmla="*/ 228198 h 922734"/>
                  <a:gd name="connsiteX54" fmla="*/ 490225 w 922734"/>
                  <a:gd name="connsiteY54" fmla="*/ 179725 h 922734"/>
                  <a:gd name="connsiteX55" fmla="*/ 577691 w 922734"/>
                  <a:gd name="connsiteY55" fmla="*/ 140613 h 922734"/>
                  <a:gd name="connsiteX56" fmla="*/ 596027 w 922734"/>
                  <a:gd name="connsiteY56" fmla="*/ 135151 h 922734"/>
                  <a:gd name="connsiteX57" fmla="*/ 639500 w 922734"/>
                  <a:gd name="connsiteY57" fmla="*/ 241042 h 922734"/>
                  <a:gd name="connsiteX58" fmla="*/ 557213 w 922734"/>
                  <a:gd name="connsiteY58" fmla="*/ 228198 h 922734"/>
                  <a:gd name="connsiteX59" fmla="*/ 503262 w 922734"/>
                  <a:gd name="connsiteY59" fmla="*/ 224224 h 922734"/>
                  <a:gd name="connsiteX60" fmla="*/ 461367 w 922734"/>
                  <a:gd name="connsiteY60" fmla="*/ 223242 h 922734"/>
                  <a:gd name="connsiteX61" fmla="*/ 419800 w 922734"/>
                  <a:gd name="connsiteY61" fmla="*/ 224210 h 922734"/>
                  <a:gd name="connsiteX62" fmla="*/ 461605 w 922734"/>
                  <a:gd name="connsiteY62" fmla="*/ 196438 h 922734"/>
                  <a:gd name="connsiteX63" fmla="*/ 503262 w 922734"/>
                  <a:gd name="connsiteY63" fmla="*/ 224224 h 922734"/>
                  <a:gd name="connsiteX64" fmla="*/ 365269 w 922734"/>
                  <a:gd name="connsiteY64" fmla="*/ 228228 h 922734"/>
                  <a:gd name="connsiteX65" fmla="*/ 283250 w 922734"/>
                  <a:gd name="connsiteY65" fmla="*/ 241057 h 922734"/>
                  <a:gd name="connsiteX66" fmla="*/ 326946 w 922734"/>
                  <a:gd name="connsiteY66" fmla="*/ 134749 h 922734"/>
                  <a:gd name="connsiteX67" fmla="*/ 432569 w 922734"/>
                  <a:gd name="connsiteY67" fmla="*/ 179412 h 922734"/>
                  <a:gd name="connsiteX68" fmla="*/ 365269 w 922734"/>
                  <a:gd name="connsiteY68" fmla="*/ 228228 h 922734"/>
                  <a:gd name="connsiteX69" fmla="*/ 322883 w 922734"/>
                  <a:gd name="connsiteY69" fmla="*/ 264527 h 922734"/>
                  <a:gd name="connsiteX70" fmla="*/ 292998 w 922734"/>
                  <a:gd name="connsiteY70" fmla="*/ 292983 h 922734"/>
                  <a:gd name="connsiteX71" fmla="*/ 264542 w 922734"/>
                  <a:gd name="connsiteY71" fmla="*/ 322868 h 922734"/>
                  <a:gd name="connsiteX72" fmla="*/ 274380 w 922734"/>
                  <a:gd name="connsiteY72" fmla="*/ 274365 h 922734"/>
                  <a:gd name="connsiteX73" fmla="*/ 322883 w 922734"/>
                  <a:gd name="connsiteY73" fmla="*/ 264527 h 922734"/>
                  <a:gd name="connsiteX74" fmla="*/ 228228 w 922734"/>
                  <a:gd name="connsiteY74" fmla="*/ 365269 h 922734"/>
                  <a:gd name="connsiteX75" fmla="*/ 179502 w 922734"/>
                  <a:gd name="connsiteY75" fmla="*/ 432420 h 922734"/>
                  <a:gd name="connsiteX76" fmla="*/ 134928 w 922734"/>
                  <a:gd name="connsiteY76" fmla="*/ 326856 h 922734"/>
                  <a:gd name="connsiteX77" fmla="*/ 241057 w 922734"/>
                  <a:gd name="connsiteY77" fmla="*/ 283250 h 922734"/>
                  <a:gd name="connsiteX78" fmla="*/ 228228 w 922734"/>
                  <a:gd name="connsiteY78" fmla="*/ 365269 h 922734"/>
                  <a:gd name="connsiteX79" fmla="*/ 224210 w 922734"/>
                  <a:gd name="connsiteY79" fmla="*/ 419800 h 922734"/>
                  <a:gd name="connsiteX80" fmla="*/ 223242 w 922734"/>
                  <a:gd name="connsiteY80" fmla="*/ 461367 h 922734"/>
                  <a:gd name="connsiteX81" fmla="*/ 224224 w 922734"/>
                  <a:gd name="connsiteY81" fmla="*/ 503158 h 922734"/>
                  <a:gd name="connsiteX82" fmla="*/ 196528 w 922734"/>
                  <a:gd name="connsiteY82" fmla="*/ 461457 h 922734"/>
                  <a:gd name="connsiteX83" fmla="*/ 224210 w 922734"/>
                  <a:gd name="connsiteY83" fmla="*/ 419800 h 922734"/>
                  <a:gd name="connsiteX84" fmla="*/ 228198 w 922734"/>
                  <a:gd name="connsiteY84" fmla="*/ 557138 h 922734"/>
                  <a:gd name="connsiteX85" fmla="*/ 241057 w 922734"/>
                  <a:gd name="connsiteY85" fmla="*/ 639485 h 922734"/>
                  <a:gd name="connsiteX86" fmla="*/ 135270 w 922734"/>
                  <a:gd name="connsiteY86" fmla="*/ 596072 h 922734"/>
                  <a:gd name="connsiteX87" fmla="*/ 140613 w 922734"/>
                  <a:gd name="connsiteY87" fmla="*/ 577691 h 922734"/>
                  <a:gd name="connsiteX88" fmla="*/ 179755 w 922734"/>
                  <a:gd name="connsiteY88" fmla="*/ 490151 h 922734"/>
                  <a:gd name="connsiteX89" fmla="*/ 228198 w 922734"/>
                  <a:gd name="connsiteY89" fmla="*/ 557138 h 922734"/>
                  <a:gd name="connsiteX90" fmla="*/ 264527 w 922734"/>
                  <a:gd name="connsiteY90" fmla="*/ 599867 h 922734"/>
                  <a:gd name="connsiteX91" fmla="*/ 292983 w 922734"/>
                  <a:gd name="connsiteY91" fmla="*/ 629751 h 922734"/>
                  <a:gd name="connsiteX92" fmla="*/ 322972 w 922734"/>
                  <a:gd name="connsiteY92" fmla="*/ 658237 h 922734"/>
                  <a:gd name="connsiteX93" fmla="*/ 274365 w 922734"/>
                  <a:gd name="connsiteY93" fmla="*/ 648370 h 922734"/>
                  <a:gd name="connsiteX94" fmla="*/ 264527 w 922734"/>
                  <a:gd name="connsiteY94" fmla="*/ 599867 h 922734"/>
                  <a:gd name="connsiteX95" fmla="*/ 365239 w 922734"/>
                  <a:gd name="connsiteY95" fmla="*/ 694506 h 922734"/>
                  <a:gd name="connsiteX96" fmla="*/ 432584 w 922734"/>
                  <a:gd name="connsiteY96" fmla="*/ 742965 h 922734"/>
                  <a:gd name="connsiteX97" fmla="*/ 345028 w 922734"/>
                  <a:gd name="connsiteY97" fmla="*/ 782122 h 922734"/>
                  <a:gd name="connsiteX98" fmla="*/ 326633 w 922734"/>
                  <a:gd name="connsiteY98" fmla="*/ 787465 h 922734"/>
                  <a:gd name="connsiteX99" fmla="*/ 283220 w 922734"/>
                  <a:gd name="connsiteY99" fmla="*/ 681678 h 922734"/>
                  <a:gd name="connsiteX100" fmla="*/ 365239 w 922734"/>
                  <a:gd name="connsiteY100" fmla="*/ 694506 h 922734"/>
                  <a:gd name="connsiteX101" fmla="*/ 419576 w 922734"/>
                  <a:gd name="connsiteY101" fmla="*/ 698510 h 922734"/>
                  <a:gd name="connsiteX102" fmla="*/ 461367 w 922734"/>
                  <a:gd name="connsiteY102" fmla="*/ 699492 h 922734"/>
                  <a:gd name="connsiteX103" fmla="*/ 502935 w 922734"/>
                  <a:gd name="connsiteY103" fmla="*/ 698525 h 922734"/>
                  <a:gd name="connsiteX104" fmla="*/ 461263 w 922734"/>
                  <a:gd name="connsiteY104" fmla="*/ 726222 h 922734"/>
                  <a:gd name="connsiteX105" fmla="*/ 419576 w 922734"/>
                  <a:gd name="connsiteY105" fmla="*/ 698510 h 922734"/>
                  <a:gd name="connsiteX106" fmla="*/ 557466 w 922734"/>
                  <a:gd name="connsiteY106" fmla="*/ 694506 h 922734"/>
                  <a:gd name="connsiteX107" fmla="*/ 639485 w 922734"/>
                  <a:gd name="connsiteY107" fmla="*/ 681678 h 922734"/>
                  <a:gd name="connsiteX108" fmla="*/ 595878 w 922734"/>
                  <a:gd name="connsiteY108" fmla="*/ 787822 h 922734"/>
                  <a:gd name="connsiteX109" fmla="*/ 490314 w 922734"/>
                  <a:gd name="connsiteY109" fmla="*/ 743233 h 922734"/>
                  <a:gd name="connsiteX110" fmla="*/ 557466 w 922734"/>
                  <a:gd name="connsiteY110" fmla="*/ 694506 h 922734"/>
                  <a:gd name="connsiteX111" fmla="*/ 599852 w 922734"/>
                  <a:gd name="connsiteY111" fmla="*/ 658207 h 922734"/>
                  <a:gd name="connsiteX112" fmla="*/ 629736 w 922734"/>
                  <a:gd name="connsiteY112" fmla="*/ 629751 h 922734"/>
                  <a:gd name="connsiteX113" fmla="*/ 658192 w 922734"/>
                  <a:gd name="connsiteY113" fmla="*/ 599867 h 922734"/>
                  <a:gd name="connsiteX114" fmla="*/ 648355 w 922734"/>
                  <a:gd name="connsiteY114" fmla="*/ 648370 h 922734"/>
                  <a:gd name="connsiteX115" fmla="*/ 599852 w 922734"/>
                  <a:gd name="connsiteY115" fmla="*/ 658207 h 922734"/>
                  <a:gd name="connsiteX116" fmla="*/ 694506 w 922734"/>
                  <a:gd name="connsiteY116" fmla="*/ 557466 h 922734"/>
                  <a:gd name="connsiteX117" fmla="*/ 743233 w 922734"/>
                  <a:gd name="connsiteY117" fmla="*/ 490314 h 922734"/>
                  <a:gd name="connsiteX118" fmla="*/ 787807 w 922734"/>
                  <a:gd name="connsiteY118" fmla="*/ 595893 h 922734"/>
                  <a:gd name="connsiteX119" fmla="*/ 681678 w 922734"/>
                  <a:gd name="connsiteY119" fmla="*/ 639500 h 922734"/>
                  <a:gd name="connsiteX120" fmla="*/ 694506 w 922734"/>
                  <a:gd name="connsiteY120" fmla="*/ 557466 h 922734"/>
                  <a:gd name="connsiteX121" fmla="*/ 698525 w 922734"/>
                  <a:gd name="connsiteY121" fmla="*/ 502935 h 922734"/>
                  <a:gd name="connsiteX122" fmla="*/ 699492 w 922734"/>
                  <a:gd name="connsiteY122" fmla="*/ 461367 h 922734"/>
                  <a:gd name="connsiteX123" fmla="*/ 698510 w 922734"/>
                  <a:gd name="connsiteY123" fmla="*/ 419576 h 922734"/>
                  <a:gd name="connsiteX124" fmla="*/ 726207 w 922734"/>
                  <a:gd name="connsiteY124" fmla="*/ 461278 h 922734"/>
                  <a:gd name="connsiteX125" fmla="*/ 698525 w 922734"/>
                  <a:gd name="connsiteY125" fmla="*/ 502935 h 922734"/>
                  <a:gd name="connsiteX126" fmla="*/ 694536 w 922734"/>
                  <a:gd name="connsiteY126" fmla="*/ 365581 h 922734"/>
                  <a:gd name="connsiteX127" fmla="*/ 681678 w 922734"/>
                  <a:gd name="connsiteY127" fmla="*/ 283235 h 922734"/>
                  <a:gd name="connsiteX128" fmla="*/ 787465 w 922734"/>
                  <a:gd name="connsiteY128" fmla="*/ 326648 h 922734"/>
                  <a:gd name="connsiteX129" fmla="*/ 782122 w 922734"/>
                  <a:gd name="connsiteY129" fmla="*/ 345028 h 922734"/>
                  <a:gd name="connsiteX130" fmla="*/ 742980 w 922734"/>
                  <a:gd name="connsiteY130" fmla="*/ 432554 h 922734"/>
                  <a:gd name="connsiteX131" fmla="*/ 694536 w 922734"/>
                  <a:gd name="connsiteY131" fmla="*/ 365581 h 922734"/>
                  <a:gd name="connsiteX132" fmla="*/ 461367 w 922734"/>
                  <a:gd name="connsiteY132" fmla="*/ 29766 h 922734"/>
                  <a:gd name="connsiteX133" fmla="*/ 579745 w 922734"/>
                  <a:gd name="connsiteY133" fmla="*/ 108823 h 922734"/>
                  <a:gd name="connsiteX134" fmla="*/ 568285 w 922734"/>
                  <a:gd name="connsiteY134" fmla="*/ 112395 h 922734"/>
                  <a:gd name="connsiteX135" fmla="*/ 461055 w 922734"/>
                  <a:gd name="connsiteY135" fmla="*/ 161851 h 922734"/>
                  <a:gd name="connsiteX136" fmla="*/ 342840 w 922734"/>
                  <a:gd name="connsiteY136" fmla="*/ 109046 h 922734"/>
                  <a:gd name="connsiteX137" fmla="*/ 461367 w 922734"/>
                  <a:gd name="connsiteY137" fmla="*/ 29766 h 922734"/>
                  <a:gd name="connsiteX138" fmla="*/ 148828 w 922734"/>
                  <a:gd name="connsiteY138" fmla="*/ 104180 h 922734"/>
                  <a:gd name="connsiteX139" fmla="*/ 193477 w 922734"/>
                  <a:gd name="connsiteY139" fmla="*/ 148828 h 922734"/>
                  <a:gd name="connsiteX140" fmla="*/ 148828 w 922734"/>
                  <a:gd name="connsiteY140" fmla="*/ 193477 h 922734"/>
                  <a:gd name="connsiteX141" fmla="*/ 104180 w 922734"/>
                  <a:gd name="connsiteY141" fmla="*/ 148828 h 922734"/>
                  <a:gd name="connsiteX142" fmla="*/ 148828 w 922734"/>
                  <a:gd name="connsiteY142" fmla="*/ 104180 h 922734"/>
                  <a:gd name="connsiteX143" fmla="*/ 125715 w 922734"/>
                  <a:gd name="connsiteY143" fmla="*/ 219194 h 922734"/>
                  <a:gd name="connsiteX144" fmla="*/ 148828 w 922734"/>
                  <a:gd name="connsiteY144" fmla="*/ 223242 h 922734"/>
                  <a:gd name="connsiteX145" fmla="*/ 223242 w 922734"/>
                  <a:gd name="connsiteY145" fmla="*/ 148828 h 922734"/>
                  <a:gd name="connsiteX146" fmla="*/ 219135 w 922734"/>
                  <a:gd name="connsiteY146" fmla="*/ 125537 h 922734"/>
                  <a:gd name="connsiteX147" fmla="*/ 295588 w 922734"/>
                  <a:gd name="connsiteY147" fmla="*/ 127471 h 922734"/>
                  <a:gd name="connsiteX148" fmla="*/ 249123 w 922734"/>
                  <a:gd name="connsiteY148" fmla="*/ 249123 h 922734"/>
                  <a:gd name="connsiteX149" fmla="*/ 127575 w 922734"/>
                  <a:gd name="connsiteY149" fmla="*/ 295528 h 922734"/>
                  <a:gd name="connsiteX150" fmla="*/ 125715 w 922734"/>
                  <a:gd name="connsiteY150" fmla="*/ 219194 h 922734"/>
                  <a:gd name="connsiteX151" fmla="*/ 29766 w 922734"/>
                  <a:gd name="connsiteY151" fmla="*/ 461367 h 922734"/>
                  <a:gd name="connsiteX152" fmla="*/ 109091 w 922734"/>
                  <a:gd name="connsiteY152" fmla="*/ 342811 h 922734"/>
                  <a:gd name="connsiteX153" fmla="*/ 161895 w 922734"/>
                  <a:gd name="connsiteY153" fmla="*/ 460965 h 922734"/>
                  <a:gd name="connsiteX154" fmla="*/ 112395 w 922734"/>
                  <a:gd name="connsiteY154" fmla="*/ 568270 h 922734"/>
                  <a:gd name="connsiteX155" fmla="*/ 108838 w 922734"/>
                  <a:gd name="connsiteY155" fmla="*/ 579730 h 922734"/>
                  <a:gd name="connsiteX156" fmla="*/ 29766 w 922734"/>
                  <a:gd name="connsiteY156" fmla="*/ 461367 h 922734"/>
                  <a:gd name="connsiteX157" fmla="*/ 156180 w 922734"/>
                  <a:gd name="connsiteY157" fmla="*/ 766554 h 922734"/>
                  <a:gd name="connsiteX158" fmla="*/ 127888 w 922734"/>
                  <a:gd name="connsiteY158" fmla="*/ 627370 h 922734"/>
                  <a:gd name="connsiteX159" fmla="*/ 249123 w 922734"/>
                  <a:gd name="connsiteY159" fmla="*/ 673611 h 922734"/>
                  <a:gd name="connsiteX160" fmla="*/ 295349 w 922734"/>
                  <a:gd name="connsiteY160" fmla="*/ 794831 h 922734"/>
                  <a:gd name="connsiteX161" fmla="*/ 156180 w 922734"/>
                  <a:gd name="connsiteY161" fmla="*/ 766554 h 922734"/>
                  <a:gd name="connsiteX162" fmla="*/ 461367 w 922734"/>
                  <a:gd name="connsiteY162" fmla="*/ 892969 h 922734"/>
                  <a:gd name="connsiteX163" fmla="*/ 342900 w 922734"/>
                  <a:gd name="connsiteY163" fmla="*/ 813777 h 922734"/>
                  <a:gd name="connsiteX164" fmla="*/ 354449 w 922734"/>
                  <a:gd name="connsiteY164" fmla="*/ 810339 h 922734"/>
                  <a:gd name="connsiteX165" fmla="*/ 461709 w 922734"/>
                  <a:gd name="connsiteY165" fmla="*/ 760869 h 922734"/>
                  <a:gd name="connsiteX166" fmla="*/ 579968 w 922734"/>
                  <a:gd name="connsiteY166" fmla="*/ 813569 h 922734"/>
                  <a:gd name="connsiteX167" fmla="*/ 461367 w 922734"/>
                  <a:gd name="connsiteY167" fmla="*/ 892969 h 922734"/>
                  <a:gd name="connsiteX168" fmla="*/ 773906 w 922734"/>
                  <a:gd name="connsiteY168" fmla="*/ 818555 h 922734"/>
                  <a:gd name="connsiteX169" fmla="*/ 729258 w 922734"/>
                  <a:gd name="connsiteY169" fmla="*/ 773906 h 922734"/>
                  <a:gd name="connsiteX170" fmla="*/ 773906 w 922734"/>
                  <a:gd name="connsiteY170" fmla="*/ 729258 h 922734"/>
                  <a:gd name="connsiteX171" fmla="*/ 818555 w 922734"/>
                  <a:gd name="connsiteY171" fmla="*/ 773906 h 922734"/>
                  <a:gd name="connsiteX172" fmla="*/ 773906 w 922734"/>
                  <a:gd name="connsiteY172" fmla="*/ 818555 h 922734"/>
                  <a:gd name="connsiteX173" fmla="*/ 797019 w 922734"/>
                  <a:gd name="connsiteY173" fmla="*/ 703540 h 922734"/>
                  <a:gd name="connsiteX174" fmla="*/ 773906 w 922734"/>
                  <a:gd name="connsiteY174" fmla="*/ 699492 h 922734"/>
                  <a:gd name="connsiteX175" fmla="*/ 699492 w 922734"/>
                  <a:gd name="connsiteY175" fmla="*/ 773906 h 922734"/>
                  <a:gd name="connsiteX176" fmla="*/ 703540 w 922734"/>
                  <a:gd name="connsiteY176" fmla="*/ 797019 h 922734"/>
                  <a:gd name="connsiteX177" fmla="*/ 627191 w 922734"/>
                  <a:gd name="connsiteY177" fmla="*/ 795174 h 922734"/>
                  <a:gd name="connsiteX178" fmla="*/ 673611 w 922734"/>
                  <a:gd name="connsiteY178" fmla="*/ 673611 h 922734"/>
                  <a:gd name="connsiteX179" fmla="*/ 795159 w 922734"/>
                  <a:gd name="connsiteY179" fmla="*/ 627206 h 922734"/>
                  <a:gd name="connsiteX180" fmla="*/ 797019 w 922734"/>
                  <a:gd name="connsiteY180" fmla="*/ 703540 h 922734"/>
                  <a:gd name="connsiteX181" fmla="*/ 813643 w 922734"/>
                  <a:gd name="connsiteY181" fmla="*/ 579924 h 922734"/>
                  <a:gd name="connsiteX182" fmla="*/ 760839 w 922734"/>
                  <a:gd name="connsiteY182" fmla="*/ 461769 h 922734"/>
                  <a:gd name="connsiteX183" fmla="*/ 810339 w 922734"/>
                  <a:gd name="connsiteY183" fmla="*/ 354464 h 922734"/>
                  <a:gd name="connsiteX184" fmla="*/ 813896 w 922734"/>
                  <a:gd name="connsiteY184" fmla="*/ 343004 h 922734"/>
                  <a:gd name="connsiteX185" fmla="*/ 892969 w 922734"/>
                  <a:gd name="connsiteY185" fmla="*/ 461367 h 922734"/>
                  <a:gd name="connsiteX186" fmla="*/ 813643 w 922734"/>
                  <a:gd name="connsiteY186" fmla="*/ 579924 h 92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922734" h="922734">
                    <a:moveTo>
                      <a:pt x="922734" y="461367"/>
                    </a:moveTo>
                    <a:cubicBezTo>
                      <a:pt x="922734" y="404024"/>
                      <a:pt x="885289" y="352053"/>
                      <a:pt x="822156" y="311378"/>
                    </a:cubicBezTo>
                    <a:cubicBezTo>
                      <a:pt x="838483" y="235922"/>
                      <a:pt x="826740" y="174263"/>
                      <a:pt x="787598" y="135136"/>
                    </a:cubicBezTo>
                    <a:cubicBezTo>
                      <a:pt x="748472" y="96009"/>
                      <a:pt x="686797" y="84252"/>
                      <a:pt x="611356" y="100578"/>
                    </a:cubicBezTo>
                    <a:cubicBezTo>
                      <a:pt x="570667" y="37445"/>
                      <a:pt x="518711" y="0"/>
                      <a:pt x="461367" y="0"/>
                    </a:cubicBezTo>
                    <a:cubicBezTo>
                      <a:pt x="403994" y="0"/>
                      <a:pt x="351993" y="37505"/>
                      <a:pt x="311304" y="100712"/>
                    </a:cubicBezTo>
                    <a:cubicBezTo>
                      <a:pt x="271745" y="92139"/>
                      <a:pt x="235238" y="91380"/>
                      <a:pt x="203508" y="98762"/>
                    </a:cubicBezTo>
                    <a:cubicBezTo>
                      <a:pt x="189890" y="83909"/>
                      <a:pt x="170512" y="74414"/>
                      <a:pt x="148828" y="74414"/>
                    </a:cubicBezTo>
                    <a:cubicBezTo>
                      <a:pt x="107796" y="74414"/>
                      <a:pt x="74414" y="107796"/>
                      <a:pt x="74414" y="148828"/>
                    </a:cubicBezTo>
                    <a:cubicBezTo>
                      <a:pt x="74414" y="170512"/>
                      <a:pt x="83909" y="189890"/>
                      <a:pt x="98762" y="203508"/>
                    </a:cubicBezTo>
                    <a:cubicBezTo>
                      <a:pt x="91410" y="235148"/>
                      <a:pt x="92303" y="271671"/>
                      <a:pt x="100891" y="311185"/>
                    </a:cubicBezTo>
                    <a:cubicBezTo>
                      <a:pt x="37564" y="351889"/>
                      <a:pt x="0" y="403934"/>
                      <a:pt x="0" y="461367"/>
                    </a:cubicBezTo>
                    <a:cubicBezTo>
                      <a:pt x="0" y="518711"/>
                      <a:pt x="37445" y="570681"/>
                      <a:pt x="100578" y="611356"/>
                    </a:cubicBezTo>
                    <a:cubicBezTo>
                      <a:pt x="84252" y="686812"/>
                      <a:pt x="95994" y="748472"/>
                      <a:pt x="135136" y="787598"/>
                    </a:cubicBezTo>
                    <a:cubicBezTo>
                      <a:pt x="162878" y="815340"/>
                      <a:pt x="201915" y="829389"/>
                      <a:pt x="249183" y="829389"/>
                    </a:cubicBezTo>
                    <a:cubicBezTo>
                      <a:pt x="268531" y="829389"/>
                      <a:pt x="289396" y="826740"/>
                      <a:pt x="311289" y="822022"/>
                    </a:cubicBezTo>
                    <a:cubicBezTo>
                      <a:pt x="351979" y="885230"/>
                      <a:pt x="403994" y="922734"/>
                      <a:pt x="461367" y="922734"/>
                    </a:cubicBezTo>
                    <a:cubicBezTo>
                      <a:pt x="518785" y="922734"/>
                      <a:pt x="570830" y="885185"/>
                      <a:pt x="611535" y="821888"/>
                    </a:cubicBezTo>
                    <a:cubicBezTo>
                      <a:pt x="633413" y="826651"/>
                      <a:pt x="654442" y="829181"/>
                      <a:pt x="674206" y="829181"/>
                    </a:cubicBezTo>
                    <a:cubicBezTo>
                      <a:pt x="690161" y="829181"/>
                      <a:pt x="705267" y="827484"/>
                      <a:pt x="719405" y="824195"/>
                    </a:cubicBezTo>
                    <a:cubicBezTo>
                      <a:pt x="733008" y="838929"/>
                      <a:pt x="752311" y="848320"/>
                      <a:pt x="773906" y="848320"/>
                    </a:cubicBezTo>
                    <a:cubicBezTo>
                      <a:pt x="814938" y="848320"/>
                      <a:pt x="848320" y="814938"/>
                      <a:pt x="848320" y="773906"/>
                    </a:cubicBezTo>
                    <a:cubicBezTo>
                      <a:pt x="848320" y="752222"/>
                      <a:pt x="838825" y="732845"/>
                      <a:pt x="823972" y="719227"/>
                    </a:cubicBezTo>
                    <a:cubicBezTo>
                      <a:pt x="831324" y="687586"/>
                      <a:pt x="830431" y="651064"/>
                      <a:pt x="821844" y="611550"/>
                    </a:cubicBezTo>
                    <a:cubicBezTo>
                      <a:pt x="885170" y="570845"/>
                      <a:pt x="922734" y="518800"/>
                      <a:pt x="922734" y="461367"/>
                    </a:cubicBezTo>
                    <a:close/>
                    <a:moveTo>
                      <a:pt x="673551" y="123066"/>
                    </a:moveTo>
                    <a:cubicBezTo>
                      <a:pt x="712738" y="123066"/>
                      <a:pt x="744542" y="134169"/>
                      <a:pt x="766554" y="156195"/>
                    </a:cubicBezTo>
                    <a:cubicBezTo>
                      <a:pt x="796662" y="186288"/>
                      <a:pt x="806023" y="234866"/>
                      <a:pt x="794846" y="295379"/>
                    </a:cubicBezTo>
                    <a:cubicBezTo>
                      <a:pt x="759961" y="276701"/>
                      <a:pt x="719078" y="261045"/>
                      <a:pt x="673611" y="249138"/>
                    </a:cubicBezTo>
                    <a:cubicBezTo>
                      <a:pt x="661675" y="203567"/>
                      <a:pt x="645988" y="162595"/>
                      <a:pt x="627236" y="127665"/>
                    </a:cubicBezTo>
                    <a:cubicBezTo>
                      <a:pt x="643592" y="124614"/>
                      <a:pt x="659085" y="123066"/>
                      <a:pt x="673551" y="123066"/>
                    </a:cubicBezTo>
                    <a:close/>
                    <a:moveTo>
                      <a:pt x="669727" y="461367"/>
                    </a:moveTo>
                    <a:cubicBezTo>
                      <a:pt x="669727" y="490299"/>
                      <a:pt x="668253" y="518651"/>
                      <a:pt x="665485" y="546170"/>
                    </a:cubicBezTo>
                    <a:cubicBezTo>
                      <a:pt x="647923" y="567497"/>
                      <a:pt x="628963" y="588437"/>
                      <a:pt x="608692" y="608707"/>
                    </a:cubicBezTo>
                    <a:cubicBezTo>
                      <a:pt x="588422" y="628977"/>
                      <a:pt x="567482" y="647938"/>
                      <a:pt x="546155" y="665500"/>
                    </a:cubicBezTo>
                    <a:cubicBezTo>
                      <a:pt x="518651" y="668253"/>
                      <a:pt x="490299" y="669727"/>
                      <a:pt x="461367" y="669727"/>
                    </a:cubicBezTo>
                    <a:cubicBezTo>
                      <a:pt x="432539" y="669727"/>
                      <a:pt x="404277" y="668268"/>
                      <a:pt x="376848" y="665515"/>
                    </a:cubicBezTo>
                    <a:cubicBezTo>
                      <a:pt x="355506" y="647968"/>
                      <a:pt x="334447" y="629111"/>
                      <a:pt x="314027" y="608707"/>
                    </a:cubicBezTo>
                    <a:cubicBezTo>
                      <a:pt x="293623" y="588303"/>
                      <a:pt x="274766" y="567244"/>
                      <a:pt x="257220" y="545902"/>
                    </a:cubicBezTo>
                    <a:cubicBezTo>
                      <a:pt x="254466" y="518473"/>
                      <a:pt x="253008" y="490195"/>
                      <a:pt x="253008" y="461367"/>
                    </a:cubicBezTo>
                    <a:cubicBezTo>
                      <a:pt x="253008" y="432435"/>
                      <a:pt x="254481" y="404083"/>
                      <a:pt x="257249" y="376565"/>
                    </a:cubicBezTo>
                    <a:cubicBezTo>
                      <a:pt x="274811" y="355238"/>
                      <a:pt x="293772" y="334298"/>
                      <a:pt x="314042" y="314027"/>
                    </a:cubicBezTo>
                    <a:cubicBezTo>
                      <a:pt x="334313" y="293757"/>
                      <a:pt x="355253" y="274796"/>
                      <a:pt x="376580" y="257235"/>
                    </a:cubicBezTo>
                    <a:cubicBezTo>
                      <a:pt x="404083" y="254481"/>
                      <a:pt x="432435" y="253008"/>
                      <a:pt x="461367" y="253008"/>
                    </a:cubicBezTo>
                    <a:cubicBezTo>
                      <a:pt x="490225" y="253008"/>
                      <a:pt x="518517" y="254466"/>
                      <a:pt x="545961" y="257235"/>
                    </a:cubicBezTo>
                    <a:cubicBezTo>
                      <a:pt x="567258" y="274781"/>
                      <a:pt x="588288" y="293638"/>
                      <a:pt x="608692" y="314042"/>
                    </a:cubicBezTo>
                    <a:cubicBezTo>
                      <a:pt x="629097" y="334447"/>
                      <a:pt x="647953" y="355506"/>
                      <a:pt x="665500" y="376848"/>
                    </a:cubicBezTo>
                    <a:cubicBezTo>
                      <a:pt x="668268" y="404262"/>
                      <a:pt x="669727" y="432539"/>
                      <a:pt x="669727" y="461367"/>
                    </a:cubicBezTo>
                    <a:close/>
                    <a:moveTo>
                      <a:pt x="629736" y="292998"/>
                    </a:moveTo>
                    <a:cubicBezTo>
                      <a:pt x="619929" y="283190"/>
                      <a:pt x="609957" y="273725"/>
                      <a:pt x="599896" y="264542"/>
                    </a:cubicBezTo>
                    <a:cubicBezTo>
                      <a:pt x="616491" y="267355"/>
                      <a:pt x="632698" y="270629"/>
                      <a:pt x="648370" y="274380"/>
                    </a:cubicBezTo>
                    <a:cubicBezTo>
                      <a:pt x="652120" y="290066"/>
                      <a:pt x="655394" y="306273"/>
                      <a:pt x="658207" y="322883"/>
                    </a:cubicBezTo>
                    <a:cubicBezTo>
                      <a:pt x="649010" y="312792"/>
                      <a:pt x="639559" y="302806"/>
                      <a:pt x="629736" y="292998"/>
                    </a:cubicBezTo>
                    <a:close/>
                    <a:moveTo>
                      <a:pt x="557213" y="228198"/>
                    </a:moveTo>
                    <a:cubicBezTo>
                      <a:pt x="535112" y="210488"/>
                      <a:pt x="512713" y="194236"/>
                      <a:pt x="490225" y="179725"/>
                    </a:cubicBezTo>
                    <a:cubicBezTo>
                      <a:pt x="519663" y="163562"/>
                      <a:pt x="549027" y="150182"/>
                      <a:pt x="577691" y="140613"/>
                    </a:cubicBezTo>
                    <a:cubicBezTo>
                      <a:pt x="583942" y="138529"/>
                      <a:pt x="589970" y="136862"/>
                      <a:pt x="596027" y="135151"/>
                    </a:cubicBezTo>
                    <a:cubicBezTo>
                      <a:pt x="613038" y="165497"/>
                      <a:pt x="627787" y="201245"/>
                      <a:pt x="639500" y="241042"/>
                    </a:cubicBezTo>
                    <a:cubicBezTo>
                      <a:pt x="613261" y="235535"/>
                      <a:pt x="585758" y="231204"/>
                      <a:pt x="557213" y="228198"/>
                    </a:cubicBezTo>
                    <a:close/>
                    <a:moveTo>
                      <a:pt x="503262" y="224224"/>
                    </a:moveTo>
                    <a:cubicBezTo>
                      <a:pt x="489481" y="223614"/>
                      <a:pt x="475521" y="223242"/>
                      <a:pt x="461367" y="223242"/>
                    </a:cubicBezTo>
                    <a:cubicBezTo>
                      <a:pt x="447318" y="223242"/>
                      <a:pt x="433477" y="223614"/>
                      <a:pt x="419800" y="224210"/>
                    </a:cubicBezTo>
                    <a:cubicBezTo>
                      <a:pt x="433670" y="214283"/>
                      <a:pt x="447615" y="205055"/>
                      <a:pt x="461605" y="196438"/>
                    </a:cubicBezTo>
                    <a:cubicBezTo>
                      <a:pt x="475491" y="205055"/>
                      <a:pt x="489392" y="214253"/>
                      <a:pt x="503262" y="224224"/>
                    </a:cubicBezTo>
                    <a:close/>
                    <a:moveTo>
                      <a:pt x="365269" y="228228"/>
                    </a:moveTo>
                    <a:cubicBezTo>
                      <a:pt x="336813" y="231219"/>
                      <a:pt x="309399" y="235550"/>
                      <a:pt x="283250" y="241057"/>
                    </a:cubicBezTo>
                    <a:cubicBezTo>
                      <a:pt x="295022" y="201067"/>
                      <a:pt x="309830" y="165184"/>
                      <a:pt x="326946" y="134749"/>
                    </a:cubicBezTo>
                    <a:cubicBezTo>
                      <a:pt x="360581" y="144214"/>
                      <a:pt x="396225" y="159306"/>
                      <a:pt x="432569" y="179412"/>
                    </a:cubicBezTo>
                    <a:cubicBezTo>
                      <a:pt x="409888" y="194072"/>
                      <a:pt x="387385" y="210428"/>
                      <a:pt x="365269" y="228228"/>
                    </a:cubicBezTo>
                    <a:close/>
                    <a:moveTo>
                      <a:pt x="322883" y="264527"/>
                    </a:moveTo>
                    <a:cubicBezTo>
                      <a:pt x="312792" y="273754"/>
                      <a:pt x="302806" y="283190"/>
                      <a:pt x="292998" y="292983"/>
                    </a:cubicBezTo>
                    <a:cubicBezTo>
                      <a:pt x="283190" y="302791"/>
                      <a:pt x="273754" y="312777"/>
                      <a:pt x="264542" y="322868"/>
                    </a:cubicBezTo>
                    <a:cubicBezTo>
                      <a:pt x="267355" y="306259"/>
                      <a:pt x="270629" y="290036"/>
                      <a:pt x="274380" y="274365"/>
                    </a:cubicBezTo>
                    <a:cubicBezTo>
                      <a:pt x="290051" y="270614"/>
                      <a:pt x="306259" y="267340"/>
                      <a:pt x="322883" y="264527"/>
                    </a:cubicBezTo>
                    <a:close/>
                    <a:moveTo>
                      <a:pt x="228228" y="365269"/>
                    </a:moveTo>
                    <a:cubicBezTo>
                      <a:pt x="210473" y="387340"/>
                      <a:pt x="194146" y="409783"/>
                      <a:pt x="179502" y="432420"/>
                    </a:cubicBezTo>
                    <a:cubicBezTo>
                      <a:pt x="159454" y="396106"/>
                      <a:pt x="144393" y="360477"/>
                      <a:pt x="134928" y="326856"/>
                    </a:cubicBezTo>
                    <a:cubicBezTo>
                      <a:pt x="165318" y="309786"/>
                      <a:pt x="201156" y="294992"/>
                      <a:pt x="241057" y="283250"/>
                    </a:cubicBezTo>
                    <a:cubicBezTo>
                      <a:pt x="235550" y="309399"/>
                      <a:pt x="231234" y="336798"/>
                      <a:pt x="228228" y="365269"/>
                    </a:cubicBezTo>
                    <a:close/>
                    <a:moveTo>
                      <a:pt x="224210" y="419800"/>
                    </a:moveTo>
                    <a:cubicBezTo>
                      <a:pt x="223614" y="433477"/>
                      <a:pt x="223242" y="447318"/>
                      <a:pt x="223242" y="461367"/>
                    </a:cubicBezTo>
                    <a:cubicBezTo>
                      <a:pt x="223242" y="475491"/>
                      <a:pt x="223614" y="489406"/>
                      <a:pt x="224224" y="503158"/>
                    </a:cubicBezTo>
                    <a:cubicBezTo>
                      <a:pt x="214268" y="489272"/>
                      <a:pt x="205130" y="475357"/>
                      <a:pt x="196528" y="461457"/>
                    </a:cubicBezTo>
                    <a:cubicBezTo>
                      <a:pt x="205130" y="447526"/>
                      <a:pt x="214313" y="433626"/>
                      <a:pt x="224210" y="419800"/>
                    </a:cubicBezTo>
                    <a:close/>
                    <a:moveTo>
                      <a:pt x="228198" y="557138"/>
                    </a:moveTo>
                    <a:cubicBezTo>
                      <a:pt x="231204" y="585713"/>
                      <a:pt x="235535" y="613231"/>
                      <a:pt x="241057" y="639485"/>
                    </a:cubicBezTo>
                    <a:cubicBezTo>
                      <a:pt x="201305" y="627787"/>
                      <a:pt x="165601" y="613068"/>
                      <a:pt x="135270" y="596072"/>
                    </a:cubicBezTo>
                    <a:cubicBezTo>
                      <a:pt x="136996" y="589970"/>
                      <a:pt x="138529" y="583972"/>
                      <a:pt x="140613" y="577691"/>
                    </a:cubicBezTo>
                    <a:cubicBezTo>
                      <a:pt x="150182" y="548997"/>
                      <a:pt x="163577" y="519604"/>
                      <a:pt x="179755" y="490151"/>
                    </a:cubicBezTo>
                    <a:cubicBezTo>
                      <a:pt x="194250" y="512653"/>
                      <a:pt x="210517" y="535052"/>
                      <a:pt x="228198" y="557138"/>
                    </a:cubicBezTo>
                    <a:close/>
                    <a:moveTo>
                      <a:pt x="264527" y="599867"/>
                    </a:moveTo>
                    <a:cubicBezTo>
                      <a:pt x="273725" y="609957"/>
                      <a:pt x="283175" y="619944"/>
                      <a:pt x="292983" y="629751"/>
                    </a:cubicBezTo>
                    <a:cubicBezTo>
                      <a:pt x="302821" y="639589"/>
                      <a:pt x="312866" y="649010"/>
                      <a:pt x="322972" y="658237"/>
                    </a:cubicBezTo>
                    <a:cubicBezTo>
                      <a:pt x="306318" y="655409"/>
                      <a:pt x="290081" y="652135"/>
                      <a:pt x="274365" y="648370"/>
                    </a:cubicBezTo>
                    <a:cubicBezTo>
                      <a:pt x="270614" y="632683"/>
                      <a:pt x="267355" y="616476"/>
                      <a:pt x="264527" y="599867"/>
                    </a:cubicBezTo>
                    <a:close/>
                    <a:moveTo>
                      <a:pt x="365239" y="694506"/>
                    </a:moveTo>
                    <a:cubicBezTo>
                      <a:pt x="387429" y="712291"/>
                      <a:pt x="409992" y="728410"/>
                      <a:pt x="432584" y="742965"/>
                    </a:cubicBezTo>
                    <a:cubicBezTo>
                      <a:pt x="403131" y="759157"/>
                      <a:pt x="373722" y="772552"/>
                      <a:pt x="345028" y="782122"/>
                    </a:cubicBezTo>
                    <a:cubicBezTo>
                      <a:pt x="338733" y="784220"/>
                      <a:pt x="332735" y="785753"/>
                      <a:pt x="326633" y="787465"/>
                    </a:cubicBezTo>
                    <a:cubicBezTo>
                      <a:pt x="309637" y="757148"/>
                      <a:pt x="294918" y="721444"/>
                      <a:pt x="283220" y="681678"/>
                    </a:cubicBezTo>
                    <a:cubicBezTo>
                      <a:pt x="309384" y="687184"/>
                      <a:pt x="336783" y="691500"/>
                      <a:pt x="365239" y="694506"/>
                    </a:cubicBezTo>
                    <a:close/>
                    <a:moveTo>
                      <a:pt x="419576" y="698510"/>
                    </a:moveTo>
                    <a:cubicBezTo>
                      <a:pt x="433343" y="699120"/>
                      <a:pt x="447258" y="699492"/>
                      <a:pt x="461367" y="699492"/>
                    </a:cubicBezTo>
                    <a:cubicBezTo>
                      <a:pt x="475417" y="699492"/>
                      <a:pt x="489258" y="699120"/>
                      <a:pt x="502935" y="698525"/>
                    </a:cubicBezTo>
                    <a:cubicBezTo>
                      <a:pt x="489109" y="708422"/>
                      <a:pt x="475208" y="717619"/>
                      <a:pt x="461263" y="726222"/>
                    </a:cubicBezTo>
                    <a:cubicBezTo>
                      <a:pt x="447377" y="717605"/>
                      <a:pt x="433462" y="708467"/>
                      <a:pt x="419576" y="698510"/>
                    </a:cubicBezTo>
                    <a:close/>
                    <a:moveTo>
                      <a:pt x="557466" y="694506"/>
                    </a:moveTo>
                    <a:cubicBezTo>
                      <a:pt x="585921" y="691515"/>
                      <a:pt x="613336" y="687184"/>
                      <a:pt x="639485" y="681678"/>
                    </a:cubicBezTo>
                    <a:cubicBezTo>
                      <a:pt x="627742" y="721593"/>
                      <a:pt x="612949" y="757416"/>
                      <a:pt x="595878" y="787822"/>
                    </a:cubicBezTo>
                    <a:cubicBezTo>
                      <a:pt x="562258" y="778341"/>
                      <a:pt x="526628" y="763280"/>
                      <a:pt x="490314" y="743233"/>
                    </a:cubicBezTo>
                    <a:cubicBezTo>
                      <a:pt x="512951" y="728588"/>
                      <a:pt x="535394" y="712262"/>
                      <a:pt x="557466" y="694506"/>
                    </a:cubicBezTo>
                    <a:close/>
                    <a:moveTo>
                      <a:pt x="599852" y="658207"/>
                    </a:moveTo>
                    <a:cubicBezTo>
                      <a:pt x="609942" y="648980"/>
                      <a:pt x="619929" y="639544"/>
                      <a:pt x="629736" y="629751"/>
                    </a:cubicBezTo>
                    <a:cubicBezTo>
                      <a:pt x="639544" y="619944"/>
                      <a:pt x="648980" y="609957"/>
                      <a:pt x="658192" y="599867"/>
                    </a:cubicBezTo>
                    <a:cubicBezTo>
                      <a:pt x="655380" y="616476"/>
                      <a:pt x="652105" y="632698"/>
                      <a:pt x="648355" y="648370"/>
                    </a:cubicBezTo>
                    <a:cubicBezTo>
                      <a:pt x="632683" y="652120"/>
                      <a:pt x="616476" y="655394"/>
                      <a:pt x="599852" y="658207"/>
                    </a:cubicBezTo>
                    <a:close/>
                    <a:moveTo>
                      <a:pt x="694506" y="557466"/>
                    </a:moveTo>
                    <a:cubicBezTo>
                      <a:pt x="712262" y="535394"/>
                      <a:pt x="728588" y="512951"/>
                      <a:pt x="743233" y="490314"/>
                    </a:cubicBezTo>
                    <a:cubicBezTo>
                      <a:pt x="763280" y="526628"/>
                      <a:pt x="778341" y="562258"/>
                      <a:pt x="787807" y="595893"/>
                    </a:cubicBezTo>
                    <a:cubicBezTo>
                      <a:pt x="757416" y="612964"/>
                      <a:pt x="721578" y="627757"/>
                      <a:pt x="681678" y="639500"/>
                    </a:cubicBezTo>
                    <a:cubicBezTo>
                      <a:pt x="687184" y="613336"/>
                      <a:pt x="691500" y="585936"/>
                      <a:pt x="694506" y="557466"/>
                    </a:cubicBezTo>
                    <a:close/>
                    <a:moveTo>
                      <a:pt x="698525" y="502935"/>
                    </a:moveTo>
                    <a:cubicBezTo>
                      <a:pt x="699120" y="489258"/>
                      <a:pt x="699492" y="475417"/>
                      <a:pt x="699492" y="461367"/>
                    </a:cubicBezTo>
                    <a:cubicBezTo>
                      <a:pt x="699492" y="447243"/>
                      <a:pt x="699120" y="433328"/>
                      <a:pt x="698510" y="419576"/>
                    </a:cubicBezTo>
                    <a:cubicBezTo>
                      <a:pt x="708467" y="433462"/>
                      <a:pt x="717605" y="447377"/>
                      <a:pt x="726207" y="461278"/>
                    </a:cubicBezTo>
                    <a:cubicBezTo>
                      <a:pt x="717619" y="475208"/>
                      <a:pt x="708422" y="489109"/>
                      <a:pt x="698525" y="502935"/>
                    </a:cubicBezTo>
                    <a:close/>
                    <a:moveTo>
                      <a:pt x="694536" y="365581"/>
                    </a:moveTo>
                    <a:cubicBezTo>
                      <a:pt x="691530" y="337006"/>
                      <a:pt x="687199" y="309488"/>
                      <a:pt x="681678" y="283235"/>
                    </a:cubicBezTo>
                    <a:cubicBezTo>
                      <a:pt x="721429" y="294933"/>
                      <a:pt x="757133" y="309652"/>
                      <a:pt x="787465" y="326648"/>
                    </a:cubicBezTo>
                    <a:cubicBezTo>
                      <a:pt x="785738" y="332750"/>
                      <a:pt x="784205" y="338748"/>
                      <a:pt x="782122" y="345028"/>
                    </a:cubicBezTo>
                    <a:cubicBezTo>
                      <a:pt x="772552" y="373722"/>
                      <a:pt x="759157" y="403116"/>
                      <a:pt x="742980" y="432554"/>
                    </a:cubicBezTo>
                    <a:cubicBezTo>
                      <a:pt x="728484" y="410081"/>
                      <a:pt x="712217" y="387682"/>
                      <a:pt x="694536" y="365581"/>
                    </a:cubicBezTo>
                    <a:close/>
                    <a:moveTo>
                      <a:pt x="461367" y="29766"/>
                    </a:moveTo>
                    <a:cubicBezTo>
                      <a:pt x="504929" y="29766"/>
                      <a:pt x="545857" y="59263"/>
                      <a:pt x="579745" y="108823"/>
                    </a:cubicBezTo>
                    <a:cubicBezTo>
                      <a:pt x="575935" y="109984"/>
                      <a:pt x="572140" y="111100"/>
                      <a:pt x="568285" y="112395"/>
                    </a:cubicBezTo>
                    <a:cubicBezTo>
                      <a:pt x="533102" y="124123"/>
                      <a:pt x="497026" y="140881"/>
                      <a:pt x="461055" y="161851"/>
                    </a:cubicBezTo>
                    <a:cubicBezTo>
                      <a:pt x="420782" y="138470"/>
                      <a:pt x="380836" y="120610"/>
                      <a:pt x="342840" y="109046"/>
                    </a:cubicBezTo>
                    <a:cubicBezTo>
                      <a:pt x="376744" y="59353"/>
                      <a:pt x="417731" y="29766"/>
                      <a:pt x="461367" y="29766"/>
                    </a:cubicBezTo>
                    <a:close/>
                    <a:moveTo>
                      <a:pt x="148828" y="104180"/>
                    </a:moveTo>
                    <a:cubicBezTo>
                      <a:pt x="173444" y="104180"/>
                      <a:pt x="193477" y="124212"/>
                      <a:pt x="193477" y="148828"/>
                    </a:cubicBezTo>
                    <a:cubicBezTo>
                      <a:pt x="193477" y="173444"/>
                      <a:pt x="173444" y="193477"/>
                      <a:pt x="148828" y="193477"/>
                    </a:cubicBezTo>
                    <a:cubicBezTo>
                      <a:pt x="124212" y="193477"/>
                      <a:pt x="104180" y="173444"/>
                      <a:pt x="104180" y="148828"/>
                    </a:cubicBezTo>
                    <a:cubicBezTo>
                      <a:pt x="104180" y="124212"/>
                      <a:pt x="124212" y="104180"/>
                      <a:pt x="148828" y="104180"/>
                    </a:cubicBezTo>
                    <a:close/>
                    <a:moveTo>
                      <a:pt x="125715" y="219194"/>
                    </a:moveTo>
                    <a:cubicBezTo>
                      <a:pt x="133037" y="221605"/>
                      <a:pt x="140717" y="223242"/>
                      <a:pt x="148828" y="223242"/>
                    </a:cubicBezTo>
                    <a:cubicBezTo>
                      <a:pt x="189860" y="223242"/>
                      <a:pt x="223242" y="189860"/>
                      <a:pt x="223242" y="148828"/>
                    </a:cubicBezTo>
                    <a:cubicBezTo>
                      <a:pt x="223242" y="140643"/>
                      <a:pt x="221590" y="132904"/>
                      <a:pt x="219135" y="125537"/>
                    </a:cubicBezTo>
                    <a:cubicBezTo>
                      <a:pt x="242128" y="121518"/>
                      <a:pt x="267980" y="122471"/>
                      <a:pt x="295588" y="127471"/>
                    </a:cubicBezTo>
                    <a:cubicBezTo>
                      <a:pt x="276805" y="162446"/>
                      <a:pt x="261074" y="203478"/>
                      <a:pt x="249123" y="249123"/>
                    </a:cubicBezTo>
                    <a:cubicBezTo>
                      <a:pt x="203522" y="261059"/>
                      <a:pt x="162535" y="276776"/>
                      <a:pt x="127575" y="295528"/>
                    </a:cubicBezTo>
                    <a:cubicBezTo>
                      <a:pt x="122560" y="267920"/>
                      <a:pt x="121741" y="242158"/>
                      <a:pt x="125715" y="219194"/>
                    </a:cubicBezTo>
                    <a:close/>
                    <a:moveTo>
                      <a:pt x="29766" y="461367"/>
                    </a:moveTo>
                    <a:cubicBezTo>
                      <a:pt x="29766" y="417716"/>
                      <a:pt x="59368" y="376729"/>
                      <a:pt x="109091" y="342811"/>
                    </a:cubicBezTo>
                    <a:cubicBezTo>
                      <a:pt x="120670" y="380792"/>
                      <a:pt x="138574" y="420737"/>
                      <a:pt x="161895" y="460965"/>
                    </a:cubicBezTo>
                    <a:cubicBezTo>
                      <a:pt x="140910" y="496967"/>
                      <a:pt x="124123" y="533073"/>
                      <a:pt x="112395" y="568270"/>
                    </a:cubicBezTo>
                    <a:cubicBezTo>
                      <a:pt x="111100" y="572140"/>
                      <a:pt x="109984" y="575935"/>
                      <a:pt x="108838" y="579730"/>
                    </a:cubicBezTo>
                    <a:cubicBezTo>
                      <a:pt x="59263" y="545857"/>
                      <a:pt x="29766" y="504929"/>
                      <a:pt x="29766" y="461367"/>
                    </a:cubicBezTo>
                    <a:close/>
                    <a:moveTo>
                      <a:pt x="156180" y="766554"/>
                    </a:moveTo>
                    <a:cubicBezTo>
                      <a:pt x="126072" y="736461"/>
                      <a:pt x="116711" y="687884"/>
                      <a:pt x="127888" y="627370"/>
                    </a:cubicBezTo>
                    <a:cubicBezTo>
                      <a:pt x="162773" y="646048"/>
                      <a:pt x="203656" y="661705"/>
                      <a:pt x="249123" y="673611"/>
                    </a:cubicBezTo>
                    <a:cubicBezTo>
                      <a:pt x="261030" y="719078"/>
                      <a:pt x="276672" y="759946"/>
                      <a:pt x="295349" y="794831"/>
                    </a:cubicBezTo>
                    <a:cubicBezTo>
                      <a:pt x="234851" y="805994"/>
                      <a:pt x="186273" y="796647"/>
                      <a:pt x="156180" y="766554"/>
                    </a:cubicBezTo>
                    <a:close/>
                    <a:moveTo>
                      <a:pt x="461367" y="892969"/>
                    </a:moveTo>
                    <a:cubicBezTo>
                      <a:pt x="417761" y="892969"/>
                      <a:pt x="376803" y="863412"/>
                      <a:pt x="342900" y="813777"/>
                    </a:cubicBezTo>
                    <a:cubicBezTo>
                      <a:pt x="346770" y="812602"/>
                      <a:pt x="350535" y="811649"/>
                      <a:pt x="354449" y="810339"/>
                    </a:cubicBezTo>
                    <a:cubicBezTo>
                      <a:pt x="389632" y="798612"/>
                      <a:pt x="425723" y="781839"/>
                      <a:pt x="461709" y="760869"/>
                    </a:cubicBezTo>
                    <a:cubicBezTo>
                      <a:pt x="501982" y="784235"/>
                      <a:pt x="541958" y="801990"/>
                      <a:pt x="579968" y="813569"/>
                    </a:cubicBezTo>
                    <a:cubicBezTo>
                      <a:pt x="546050" y="863322"/>
                      <a:pt x="505033" y="892969"/>
                      <a:pt x="461367" y="892969"/>
                    </a:cubicBezTo>
                    <a:close/>
                    <a:moveTo>
                      <a:pt x="773906" y="818555"/>
                    </a:moveTo>
                    <a:cubicBezTo>
                      <a:pt x="749290" y="818555"/>
                      <a:pt x="729258" y="798522"/>
                      <a:pt x="729258" y="773906"/>
                    </a:cubicBezTo>
                    <a:cubicBezTo>
                      <a:pt x="729258" y="749290"/>
                      <a:pt x="749290" y="729258"/>
                      <a:pt x="773906" y="729258"/>
                    </a:cubicBezTo>
                    <a:cubicBezTo>
                      <a:pt x="798522" y="729258"/>
                      <a:pt x="818555" y="749290"/>
                      <a:pt x="818555" y="773906"/>
                    </a:cubicBezTo>
                    <a:cubicBezTo>
                      <a:pt x="818555" y="798522"/>
                      <a:pt x="798522" y="818555"/>
                      <a:pt x="773906" y="818555"/>
                    </a:cubicBezTo>
                    <a:close/>
                    <a:moveTo>
                      <a:pt x="797019" y="703540"/>
                    </a:moveTo>
                    <a:cubicBezTo>
                      <a:pt x="789697" y="701129"/>
                      <a:pt x="782017" y="699492"/>
                      <a:pt x="773906" y="699492"/>
                    </a:cubicBezTo>
                    <a:cubicBezTo>
                      <a:pt x="732874" y="699492"/>
                      <a:pt x="699492" y="732874"/>
                      <a:pt x="699492" y="773906"/>
                    </a:cubicBezTo>
                    <a:cubicBezTo>
                      <a:pt x="699492" y="782017"/>
                      <a:pt x="701129" y="789697"/>
                      <a:pt x="703540" y="797019"/>
                    </a:cubicBezTo>
                    <a:cubicBezTo>
                      <a:pt x="680576" y="801008"/>
                      <a:pt x="654814" y="800189"/>
                      <a:pt x="627191" y="795174"/>
                    </a:cubicBezTo>
                    <a:cubicBezTo>
                      <a:pt x="645959" y="760214"/>
                      <a:pt x="661660" y="719227"/>
                      <a:pt x="673611" y="673611"/>
                    </a:cubicBezTo>
                    <a:cubicBezTo>
                      <a:pt x="719212" y="661675"/>
                      <a:pt x="760199" y="645959"/>
                      <a:pt x="795159" y="627206"/>
                    </a:cubicBezTo>
                    <a:cubicBezTo>
                      <a:pt x="800174" y="654814"/>
                      <a:pt x="800993" y="680576"/>
                      <a:pt x="797019" y="703540"/>
                    </a:cubicBezTo>
                    <a:close/>
                    <a:moveTo>
                      <a:pt x="813643" y="579924"/>
                    </a:moveTo>
                    <a:cubicBezTo>
                      <a:pt x="802079" y="541943"/>
                      <a:pt x="784161" y="501982"/>
                      <a:pt x="760839" y="461769"/>
                    </a:cubicBezTo>
                    <a:cubicBezTo>
                      <a:pt x="781824" y="425768"/>
                      <a:pt x="798612" y="389662"/>
                      <a:pt x="810339" y="354464"/>
                    </a:cubicBezTo>
                    <a:cubicBezTo>
                      <a:pt x="811634" y="350594"/>
                      <a:pt x="812750" y="346799"/>
                      <a:pt x="813896" y="343004"/>
                    </a:cubicBezTo>
                    <a:cubicBezTo>
                      <a:pt x="863471" y="376877"/>
                      <a:pt x="892969" y="417805"/>
                      <a:pt x="892969" y="461367"/>
                    </a:cubicBezTo>
                    <a:cubicBezTo>
                      <a:pt x="892969" y="505018"/>
                      <a:pt x="863367" y="546006"/>
                      <a:pt x="813643" y="579924"/>
                    </a:cubicBezTo>
                    <a:close/>
                  </a:path>
                </a:pathLst>
              </a:custGeom>
              <a:grp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58" name="Oval 57">
                <a:extLst>
                  <a:ext uri="{FF2B5EF4-FFF2-40B4-BE49-F238E27FC236}">
                    <a16:creationId xmlns:a16="http://schemas.microsoft.com/office/drawing/2014/main" id="{4EAD8CF7-672B-3A58-4DFF-16455EEC4AC1}"/>
                  </a:ext>
                </a:extLst>
              </p:cNvPr>
              <p:cNvSpPr/>
              <p:nvPr/>
            </p:nvSpPr>
            <p:spPr bwMode="auto">
              <a:xfrm flipH="1">
                <a:off x="5594494" y="2941300"/>
                <a:ext cx="206374" cy="20637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2478B89F-2FE0-EB6E-44C8-0E902A27AAC5}"/>
                  </a:ext>
                </a:extLst>
              </p:cNvPr>
              <p:cNvSpPr/>
              <p:nvPr/>
            </p:nvSpPr>
            <p:spPr bwMode="auto">
              <a:xfrm flipH="1">
                <a:off x="6391172" y="3721702"/>
                <a:ext cx="184148" cy="184148"/>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6" name="TextBox 5">
            <a:extLst>
              <a:ext uri="{FF2B5EF4-FFF2-40B4-BE49-F238E27FC236}">
                <a16:creationId xmlns:a16="http://schemas.microsoft.com/office/drawing/2014/main" id="{250D09AF-71F6-8282-D23C-20155C21C282}"/>
              </a:ext>
            </a:extLst>
          </p:cNvPr>
          <p:cNvSpPr txBox="1"/>
          <p:nvPr/>
        </p:nvSpPr>
        <p:spPr>
          <a:xfrm>
            <a:off x="5815694" y="4299364"/>
            <a:ext cx="4693556" cy="830997"/>
          </a:xfrm>
          <a:prstGeom prst="rect">
            <a:avLst/>
          </a:prstGeom>
          <a:noFill/>
        </p:spPr>
        <p:txBody>
          <a:bodyPr wrap="square" lIns="0" tIns="0" rIns="0" bIns="0">
            <a:spAutoFit/>
          </a:bodyPr>
          <a:lstStyle/>
          <a:p>
            <a:pPr marL="7701" marR="3081" lvl="0" indent="0" algn="l" defTabSz="914367" rtl="0" eaLnBrk="1" fontAlgn="auto" latinLnBrk="0" hangingPunct="1">
              <a:lnSpc>
                <a:spcPct val="100000"/>
              </a:lnSpc>
              <a:spcBef>
                <a:spcPts val="1137"/>
              </a:spcBef>
              <a:spcAft>
                <a:spcPts val="0"/>
              </a:spcAft>
              <a:buClrTx/>
              <a:buSzTx/>
              <a:buFontTx/>
              <a:buNone/>
              <a:tabLst/>
              <a:defRPr/>
            </a:pPr>
            <a:r>
              <a:rPr kumimoji="0" lang="en-US" sz="1800" b="0" i="0" u="none" strike="noStrike" kern="1200" cap="none" spc="0" normalizeH="0" baseline="0" noProof="0">
                <a:ln>
                  <a:noFill/>
                </a:ln>
                <a:solidFill>
                  <a:schemeClr val="accent4"/>
                </a:solidFill>
                <a:effectLst/>
                <a:uLnTx/>
                <a:uFillTx/>
                <a:latin typeface="Segoe UI Semibold"/>
                <a:ea typeface="+mn-ea"/>
                <a:cs typeface="Segoe Pro"/>
              </a:rPr>
              <a:t>Simplify the delivery of company specific apps to employees</a:t>
            </a:r>
            <a:r>
              <a:rPr kumimoji="0" lang="en-US" sz="1800" b="0" i="0" u="none" strike="noStrike" kern="1200" cap="none" spc="0" normalizeH="0" baseline="0" noProof="0">
                <a:ln>
                  <a:noFill/>
                </a:ln>
                <a:solidFill>
                  <a:srgbClr val="000000"/>
                </a:solidFill>
                <a:effectLst/>
                <a:uLnTx/>
                <a:uFillTx/>
                <a:latin typeface="Segoe UI Semibold"/>
                <a:ea typeface="+mn-ea"/>
                <a:cs typeface="Segoe Pro"/>
              </a:rPr>
              <a:t> </a:t>
            </a:r>
            <a:r>
              <a:rPr kumimoji="0" lang="en-US" sz="1800" b="0" i="0" u="none" strike="noStrike" kern="1200" cap="none" spc="0" normalizeH="0" baseline="0" noProof="0">
                <a:ln>
                  <a:noFill/>
                </a:ln>
                <a:solidFill>
                  <a:srgbClr val="000000"/>
                </a:solidFill>
                <a:effectLst/>
                <a:uLnTx/>
                <a:uFillTx/>
                <a:latin typeface="Segoe UI"/>
                <a:ea typeface="+mn-ea"/>
                <a:cs typeface="Segoe Pro"/>
              </a:rPr>
              <a:t>with capabilities for external users</a:t>
            </a:r>
          </a:p>
        </p:txBody>
      </p:sp>
    </p:spTree>
    <p:extLst>
      <p:ext uri="{BB962C8B-B14F-4D97-AF65-F5344CB8AC3E}">
        <p14:creationId xmlns:p14="http://schemas.microsoft.com/office/powerpoint/2010/main" val="334207963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qTUP5fhnN86iCplWa.ZSN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R1rbwcpgRrqO2cE03y0tj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vio8ZppPduPCAo5sRN9wR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BIzgncfQbql7gEuKCMJi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jc5qexEBR3Wa5HqRl7.Nx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MSFT Immersion Workshop F22">
      <a:dk1>
        <a:srgbClr val="000000"/>
      </a:dk1>
      <a:lt1>
        <a:srgbClr val="FFFFFF"/>
      </a:lt1>
      <a:dk2>
        <a:srgbClr val="243A5E"/>
      </a:dk2>
      <a:lt2>
        <a:srgbClr val="E6E6E6"/>
      </a:lt2>
      <a:accent1>
        <a:srgbClr val="0078D4"/>
      </a:accent1>
      <a:accent2>
        <a:srgbClr val="243A5E"/>
      </a:accent2>
      <a:accent3>
        <a:srgbClr val="7EB900"/>
      </a:accent3>
      <a:accent4>
        <a:srgbClr val="0F7B0F"/>
      </a:accent4>
      <a:accent5>
        <a:srgbClr val="727272"/>
      </a:accent5>
      <a:accent6>
        <a:srgbClr val="D2D2D2"/>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Azure Dev Dark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4259148-82E2-436D-A6F8-92D9483AB291}"/>
    </a:ext>
  </a:extLst>
</a:theme>
</file>

<file path=ppt/theme/theme3.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Ignite PowerPoint Template 2019 (1).pptx" id="{978A29C7-CBCE-4B75-A3E1-974122E0A309}" vid="{9A08A301-13D3-4C00-9919-376B948250C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lcf76f155ced4ddcb4097134ff3c332f xmlns="238c5274-7ae9-4482-a961-c2ed3594aecf">
      <Terms xmlns="http://schemas.microsoft.com/office/infopath/2007/PartnerControls"/>
    </lcf76f155ced4ddcb4097134ff3c332f>
    <MediaLengthInSeconds xmlns="238c5274-7ae9-4482-a961-c2ed3594aecf" xsi:nil="true"/>
    <SharedWithUsers xmlns="63ad01a6-b5cc-4a2b-a280-1c4a1dc4f211">
      <UserInfo>
        <DisplayName/>
        <AccountId xsi:nil="true"/>
        <AccountType/>
      </UserInfo>
    </SharedWithUsers>
    <MediaServiceKeyPoints xmlns="238c5274-7ae9-4482-a961-c2ed3594aecf" xsi:nil="true"/>
    <OneNoteFluid_FileOrder xmlns="238c5274-7ae9-4482-a961-c2ed3594aec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91D10A2A64E4E4DA2DA50D6FA104F12" ma:contentTypeVersion="23" ma:contentTypeDescription="Create a new document." ma:contentTypeScope="" ma:versionID="9ceaa4e9dba8bc08c4a9788893e31778">
  <xsd:schema xmlns:xsd="http://www.w3.org/2001/XMLSchema" xmlns:xs="http://www.w3.org/2001/XMLSchema" xmlns:p="http://schemas.microsoft.com/office/2006/metadata/properties" xmlns:ns1="http://schemas.microsoft.com/sharepoint/v3" xmlns:ns2="238c5274-7ae9-4482-a961-c2ed3594aecf" xmlns:ns3="63ad01a6-b5cc-4a2b-a280-1c4a1dc4f211" xmlns:ns4="230e9df3-be65-4c73-a93b-d1236ebd677e" targetNamespace="http://schemas.microsoft.com/office/2006/metadata/properties" ma:root="true" ma:fieldsID="df43a24a397a367e99ffffc318d40a73" ns1:_="" ns2:_="" ns3:_="" ns4:_="">
    <xsd:import namespace="http://schemas.microsoft.com/sharepoint/v3"/>
    <xsd:import namespace="238c5274-7ae9-4482-a961-c2ed3594aecf"/>
    <xsd:import namespace="63ad01a6-b5cc-4a2b-a280-1c4a1dc4f21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2:MediaServiceDateTaken" minOccurs="0"/>
                <xsd:element ref="ns2:MediaServiceAutoTags" minOccurs="0"/>
                <xsd:element ref="ns3:SharedWithDetails" minOccurs="0"/>
                <xsd:element ref="ns3:LastSharedByUser" minOccurs="0"/>
                <xsd:element ref="ns3:LastSharedByTime" minOccurs="0"/>
                <xsd:element ref="ns2:MediaServiceOCR" minOccurs="0"/>
                <xsd:element ref="ns2:MediaServiceLocation" minOccurs="0"/>
                <xsd:element ref="ns2:MediaServiceEventHashCode" minOccurs="0"/>
                <xsd:element ref="ns2:MediaServiceGenerationTime" minOccurs="0"/>
                <xsd:element ref="ns2:MediaServiceAutoKeyPoints" minOccurs="0"/>
                <xsd:element ref="ns2:MediaServiceKeyPoint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OneNoteFluid_FileOrder"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8c5274-7ae9-4482-a961-c2ed3594aecf"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element name="MediaLengthInSeconds" ma:index="24" nillable="true" ma:displayName="Length (seconds)" ma:internalName="MediaLengthInSeconds" ma:readOnly="true">
      <xsd:simpleType>
        <xsd:restriction base="dms:Unknown"/>
      </xsd:simpleType>
    </xsd:element>
    <xsd:element name="lcf76f155ced4ddcb4097134ff3c332f" ma:index="26"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OneNoteFluid_FileOrder" ma:index="28" nillable="true" ma:displayName="OneNoteFluid_FileOrder" ma:internalName="OneNoteFluid_FileOrder">
      <xsd:simpleType>
        <xsd:restriction base="dms:Text">
          <xsd:maxLength value="255"/>
        </xsd:restrictio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3ad01a6-b5cc-4a2b-a280-1c4a1dc4f211"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7" nillable="true" ma:displayName="Taxonomy Catch All Column" ma:hidden="true" ma:list="{0dfd16c9-c2e3-4d76-902f-5a40eccd8377}" ma:internalName="TaxCatchAll" ma:showField="CatchAllData" ma:web="63ad01a6-b5cc-4a2b-a280-1c4a1dc4f21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2AE1C0F-7E36-4E94-8FBC-22CE108BF82D}">
  <ds:schemaRefs>
    <ds:schemaRef ds:uri="230e9df3-be65-4c73-a93b-d1236ebd677e"/>
    <ds:schemaRef ds:uri="238c5274-7ae9-4482-a961-c2ed3594aecf"/>
    <ds:schemaRef ds:uri="3a6239b1-84a2-436e-b281-9f1510ef4358"/>
    <ds:schemaRef ds:uri="63ad01a6-b5cc-4a2b-a280-1c4a1dc4f211"/>
    <ds:schemaRef ds:uri="83c07245-1987-447b-a407-05b41d118742"/>
    <ds:schemaRef ds:uri="87badcbf-855a-4949-b0c7-112d68ff62fc"/>
    <ds:schemaRef ds:uri="ef4e99f7-fe95-4544-b30a-d4a0962d5b5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2AB33060-CF79-48B7-A205-BB4E469EE06B}">
  <ds:schemaRefs>
    <ds:schemaRef ds:uri="230e9df3-be65-4c73-a93b-d1236ebd677e"/>
    <ds:schemaRef ds:uri="238c5274-7ae9-4482-a961-c2ed3594aecf"/>
    <ds:schemaRef ds:uri="63ad01a6-b5cc-4a2b-a280-1c4a1dc4f21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0735045-5172-4E99-8B4D-194227E90DDF}">
  <ds:schemaRefs>
    <ds:schemaRef ds:uri="http://schemas.microsoft.com/sharepoint/v3/contenttype/forms"/>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10132</Words>
  <Application>Microsoft Office PowerPoint</Application>
  <PresentationFormat>Widescreen</PresentationFormat>
  <Paragraphs>1247</Paragraphs>
  <Slides>65</Slides>
  <Notes>53</Notes>
  <HiddenSlides>6</HiddenSlides>
  <MMClips>0</MMClips>
  <ScaleCrop>false</ScaleCrop>
  <HeadingPairs>
    <vt:vector size="8" baseType="variant">
      <vt:variant>
        <vt:lpstr>Fonts Used</vt:lpstr>
      </vt:variant>
      <vt:variant>
        <vt:i4>17</vt:i4>
      </vt:variant>
      <vt:variant>
        <vt:lpstr>Theme</vt:lpstr>
      </vt:variant>
      <vt:variant>
        <vt:i4>3</vt:i4>
      </vt:variant>
      <vt:variant>
        <vt:lpstr>Embedded OLE Servers</vt:lpstr>
      </vt:variant>
      <vt:variant>
        <vt:i4>1</vt:i4>
      </vt:variant>
      <vt:variant>
        <vt:lpstr>Slide Titles</vt:lpstr>
      </vt:variant>
      <vt:variant>
        <vt:i4>65</vt:i4>
      </vt:variant>
    </vt:vector>
  </HeadingPairs>
  <TitlesOfParts>
    <vt:vector size="86" baseType="lpstr">
      <vt:lpstr>Arial</vt:lpstr>
      <vt:lpstr>az_ea_font</vt:lpstr>
      <vt:lpstr>Calibri</vt:lpstr>
      <vt:lpstr>Calibri Light</vt:lpstr>
      <vt:lpstr>Consolas</vt:lpstr>
      <vt:lpstr>Metropolis</vt:lpstr>
      <vt:lpstr>Segoe Pro</vt:lpstr>
      <vt:lpstr>Segoe Pro Display</vt:lpstr>
      <vt:lpstr>Segoe Pro Semibold</vt:lpstr>
      <vt:lpstr>Segoe Semibold</vt:lpstr>
      <vt:lpstr>Segoe UI</vt:lpstr>
      <vt:lpstr>Segoe UI </vt:lpstr>
      <vt:lpstr>Segoe UI Light</vt:lpstr>
      <vt:lpstr>Segoe UI Semibold</vt:lpstr>
      <vt:lpstr>Segoe UI Semilight</vt:lpstr>
      <vt:lpstr>Symbol</vt:lpstr>
      <vt:lpstr>Wingdings</vt:lpstr>
      <vt:lpstr>White Template</vt:lpstr>
      <vt:lpstr>Azure Dev Dark - 2018H2</vt:lpstr>
      <vt:lpstr>1_White Template</vt:lpstr>
      <vt:lpstr>think-cell Slide</vt:lpstr>
      <vt:lpstr>Azure Virtual Desktop Immersion Workshop – New for FY23</vt:lpstr>
      <vt:lpstr>Azure Virtual Desktop </vt:lpstr>
      <vt:lpstr>Workshops Agenda</vt:lpstr>
      <vt:lpstr>Introduction to Azure Virtual Desktop</vt:lpstr>
      <vt:lpstr>PowerPoint Presentation</vt:lpstr>
      <vt:lpstr>Cloud VDI can provide a flexible, cost-effective way to address current IT challenges and unlock new use cases</vt:lpstr>
      <vt:lpstr>Azure Virtual Desktop is a cloud VDI solution designed to meet the challenges of hybrid work</vt:lpstr>
      <vt:lpstr>Access Windows 11 and 10 from virtually anywhere</vt:lpstr>
      <vt:lpstr>Maintain full control over configuration and management</vt:lpstr>
      <vt:lpstr>Get the security and reliability  of Azure </vt:lpstr>
      <vt:lpstr>Optimize cost with multi-session and pay for only what you use</vt:lpstr>
      <vt:lpstr>Shared responsibility </vt:lpstr>
      <vt:lpstr>Azure resources organization</vt:lpstr>
      <vt:lpstr>Azure Virtual Desktop architecture</vt:lpstr>
      <vt:lpstr>End to end security for your virtual desktops</vt:lpstr>
      <vt:lpstr>Partner solutions can help with VDI migration to Azure Virtual Desktop</vt:lpstr>
      <vt:lpstr>Cloud VDI on Azure</vt:lpstr>
      <vt:lpstr>Citrix + Azure Virtual Desktop</vt:lpstr>
      <vt:lpstr>VMware Horizon Cloud on Microsoft Azure</vt:lpstr>
      <vt:lpstr>Deployment options for Azure Virtual Desktop</vt:lpstr>
      <vt:lpstr>Deployment options for Azure Virtual Desktop – IdP configuration</vt:lpstr>
      <vt:lpstr>Deployment options for Azure Virtual Desktop – Key components</vt:lpstr>
      <vt:lpstr>Compute </vt:lpstr>
      <vt:lpstr>User profile management with FSLogix</vt:lpstr>
      <vt:lpstr>Apps with FSLogix and MSIX</vt:lpstr>
      <vt:lpstr>Management options</vt:lpstr>
      <vt:lpstr>Azure Virtual Desktop + Citrix and VMware Engage with your partner to deploy Azure Virtual Desktop with Citrix and VMware account teams </vt:lpstr>
      <vt:lpstr>3rd Party Tools</vt:lpstr>
      <vt:lpstr>Azure Virtual Desktop ISV partner environment</vt:lpstr>
      <vt:lpstr>Licensing and Pricing</vt:lpstr>
      <vt:lpstr>Many customers are already eligible for Azure Virtual Desktop</vt:lpstr>
      <vt:lpstr>Pricing for Azure Virtual Desktop</vt:lpstr>
      <vt:lpstr>Pre-requisites, Design and Architecture, Best Practices</vt:lpstr>
      <vt:lpstr>Pre-requisites</vt:lpstr>
      <vt:lpstr>Microsoft Cloud Adoption Framework for Azure</vt:lpstr>
      <vt:lpstr>Azure Infrastructure Prerequisites to Deploy Azure Virtual Desktop</vt:lpstr>
      <vt:lpstr>Design and Architecture</vt:lpstr>
      <vt:lpstr>Azure Virtual Desktop architecture – Part 2</vt:lpstr>
      <vt:lpstr>User Connection Flow</vt:lpstr>
      <vt:lpstr>Azure Virtual Desktop Object model—comparison</vt:lpstr>
      <vt:lpstr>Extend your storage options with Azure Virtual Desktop </vt:lpstr>
      <vt:lpstr>FSLogix profiles</vt:lpstr>
      <vt:lpstr>Set-up for Hands-On Lab</vt:lpstr>
      <vt:lpstr>How to log in?        What do I have to do? aka.ms/avdlab </vt:lpstr>
      <vt:lpstr>Best Practices</vt:lpstr>
      <vt:lpstr>Azure Virtual Desktop Host Sizing Recommendations</vt:lpstr>
      <vt:lpstr>Rely on multi-layered security controls across hybrid environments</vt:lpstr>
      <vt:lpstr>Network Requirements and Considerations</vt:lpstr>
      <vt:lpstr>Patch management</vt:lpstr>
      <vt:lpstr>Master image management</vt:lpstr>
      <vt:lpstr>Profile Management</vt:lpstr>
      <vt:lpstr>Host management – things to remember</vt:lpstr>
      <vt:lpstr>Next Steps</vt:lpstr>
      <vt:lpstr>Review Azure Infrastructure Prerequisites to Deploy Azure Virtual Desktop</vt:lpstr>
      <vt:lpstr>Engage with your partner to start your journey to Azure Virtual Desktop </vt:lpstr>
      <vt:lpstr>Begin your journey to Azure Virtual Desktop</vt:lpstr>
      <vt:lpstr>Resources</vt:lpstr>
      <vt:lpstr>PowerPoint Presentation</vt:lpstr>
      <vt:lpstr>Thank You</vt:lpstr>
      <vt:lpstr>Appendix</vt:lpstr>
      <vt:lpstr>The right technology for all your needs </vt:lpstr>
      <vt:lpstr>Main advantages of Azure Virtual Desktop</vt:lpstr>
      <vt:lpstr>Main advantages of Azure Virtual Desktop</vt:lpstr>
      <vt:lpstr>Log  Analytics  Workspace</vt:lpstr>
      <vt:lpstr>Access management for Azure resources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Molly Clarke</dc:creator>
  <cp:keywords/>
  <dc:description/>
  <cp:lastModifiedBy>Joke Feije-Edelman</cp:lastModifiedBy>
  <cp:revision>1</cp:revision>
  <dcterms:created xsi:type="dcterms:W3CDTF">2021-10-11T19:16:26Z</dcterms:created>
  <dcterms:modified xsi:type="dcterms:W3CDTF">2023-06-15T13:54:12Z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2021-10-11T19:40:14Z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deff66c8-7610-4262-b493-d9bdc5fb1988</vt:lpwstr>
  </property>
  <property fmtid="{D5CDD505-2E9C-101B-9397-08002B2CF9AE}" pid="8" name="MSIP_Label_f42aa342-8706-4288-bd11-ebb85995028c_ContentBits">
    <vt:lpwstr>0</vt:lpwstr>
  </property>
  <property fmtid="{D5CDD505-2E9C-101B-9397-08002B2CF9AE}" pid="9" name="MediaServiceImageTags">
    <vt:lpwstr/>
  </property>
  <property fmtid="{D5CDD505-2E9C-101B-9397-08002B2CF9AE}" pid="10" name="Order">
    <vt:lpwstr>8418700.00000000</vt:lpwstr>
  </property>
  <property fmtid="{D5CDD505-2E9C-101B-9397-08002B2CF9AE}" pid="11" name="xd_ProgID">
    <vt:lpwstr/>
  </property>
  <property fmtid="{D5CDD505-2E9C-101B-9397-08002B2CF9AE}" pid="12" name="ComplianceAssetId">
    <vt:lpwstr/>
  </property>
  <property fmtid="{D5CDD505-2E9C-101B-9397-08002B2CF9AE}" pid="13" name="TemplateUrl">
    <vt:lpwstr/>
  </property>
  <property fmtid="{D5CDD505-2E9C-101B-9397-08002B2CF9AE}" pid="14" name="_ExtendedDescription">
    <vt:lpwstr/>
  </property>
  <property fmtid="{D5CDD505-2E9C-101B-9397-08002B2CF9AE}" pid="15" name="TriggerFlowInfo">
    <vt:lpwstr/>
  </property>
  <property fmtid="{D5CDD505-2E9C-101B-9397-08002B2CF9AE}" pid="16" name="xd_Signature">
    <vt:lpwstr/>
  </property>
  <property fmtid="{D5CDD505-2E9C-101B-9397-08002B2CF9AE}" pid="17" name="ContentTypeId">
    <vt:lpwstr>0x010100591D10A2A64E4E4DA2DA50D6FA104F12</vt:lpwstr>
  </property>
</Properties>
</file>